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slides/slide319.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s/slide240.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slides/slide307.xml" ContentType="application/vnd.openxmlformats-officedocument.presentationml.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notesSlides/notesSlide22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notesSlides/notesSlide22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notesSlides/notesSlide206.xml" ContentType="application/vnd.openxmlformats-officedocument.presentationml.notesSlide+xml"/>
  <Override PartName="/ppt/slides/slide169.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slides/slide30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slides/slide324.xml" ContentType="application/vnd.openxmlformats-officedocument.presentationml.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notesSlides/notesSlide178.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Default Extension="tiff" ContentType="image/tiff"/>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notesSlides/notesSlide1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9"/>
  </p:notesMasterIdLst>
  <p:sldIdLst>
    <p:sldId id="476" r:id="rId2"/>
    <p:sldId id="479" r:id="rId3"/>
    <p:sldId id="480" r:id="rId4"/>
    <p:sldId id="484" r:id="rId5"/>
    <p:sldId id="482" r:id="rId6"/>
    <p:sldId id="488" r:id="rId7"/>
    <p:sldId id="489" r:id="rId8"/>
    <p:sldId id="490" r:id="rId9"/>
    <p:sldId id="951" r:id="rId10"/>
    <p:sldId id="952" r:id="rId11"/>
    <p:sldId id="953" r:id="rId12"/>
    <p:sldId id="491" r:id="rId13"/>
    <p:sldId id="492" r:id="rId14"/>
    <p:sldId id="947" r:id="rId15"/>
    <p:sldId id="836" r:id="rId16"/>
    <p:sldId id="948" r:id="rId17"/>
    <p:sldId id="493" r:id="rId18"/>
    <p:sldId id="837" r:id="rId19"/>
    <p:sldId id="839" r:id="rId20"/>
    <p:sldId id="840" r:id="rId21"/>
    <p:sldId id="497" r:id="rId22"/>
    <p:sldId id="501" r:id="rId23"/>
    <p:sldId id="949" r:id="rId24"/>
    <p:sldId id="503" r:id="rId25"/>
    <p:sldId id="956" r:id="rId26"/>
    <p:sldId id="504" r:id="rId27"/>
    <p:sldId id="505" r:id="rId28"/>
    <p:sldId id="506" r:id="rId29"/>
    <p:sldId id="835" r:id="rId30"/>
    <p:sldId id="508" r:id="rId31"/>
    <p:sldId id="509" r:id="rId32"/>
    <p:sldId id="841" r:id="rId33"/>
    <p:sldId id="510" r:id="rId34"/>
    <p:sldId id="526" r:id="rId35"/>
    <p:sldId id="527" r:id="rId36"/>
    <p:sldId id="528" r:id="rId37"/>
    <p:sldId id="529" r:id="rId38"/>
    <p:sldId id="530" r:id="rId39"/>
    <p:sldId id="531" r:id="rId40"/>
    <p:sldId id="532" r:id="rId41"/>
    <p:sldId id="533" r:id="rId42"/>
    <p:sldId id="512" r:id="rId43"/>
    <p:sldId id="515" r:id="rId44"/>
    <p:sldId id="516" r:id="rId45"/>
    <p:sldId id="517" r:id="rId46"/>
    <p:sldId id="518" r:id="rId47"/>
    <p:sldId id="519" r:id="rId48"/>
    <p:sldId id="521" r:id="rId49"/>
    <p:sldId id="523" r:id="rId50"/>
    <p:sldId id="534" r:id="rId51"/>
    <p:sldId id="514" r:id="rId52"/>
    <p:sldId id="524" r:id="rId53"/>
    <p:sldId id="536" r:id="rId54"/>
    <p:sldId id="711" r:id="rId55"/>
    <p:sldId id="842" r:id="rId56"/>
    <p:sldId id="703" r:id="rId57"/>
    <p:sldId id="616" r:id="rId58"/>
    <p:sldId id="617" r:id="rId59"/>
    <p:sldId id="618" r:id="rId60"/>
    <p:sldId id="858" r:id="rId61"/>
    <p:sldId id="859" r:id="rId62"/>
    <p:sldId id="843" r:id="rId63"/>
    <p:sldId id="860" r:id="rId64"/>
    <p:sldId id="675" r:id="rId65"/>
    <p:sldId id="676" r:id="rId66"/>
    <p:sldId id="677" r:id="rId67"/>
    <p:sldId id="674" r:id="rId68"/>
    <p:sldId id="619" r:id="rId69"/>
    <p:sldId id="620" r:id="rId70"/>
    <p:sldId id="621" r:id="rId71"/>
    <p:sldId id="622" r:id="rId72"/>
    <p:sldId id="623" r:id="rId73"/>
    <p:sldId id="624" r:id="rId74"/>
    <p:sldId id="593" r:id="rId75"/>
    <p:sldId id="917" r:id="rId76"/>
    <p:sldId id="678" r:id="rId77"/>
    <p:sldId id="679" r:id="rId78"/>
    <p:sldId id="594" r:id="rId79"/>
    <p:sldId id="595" r:id="rId80"/>
    <p:sldId id="600" r:id="rId81"/>
    <p:sldId id="596" r:id="rId82"/>
    <p:sldId id="918" r:id="rId83"/>
    <p:sldId id="919" r:id="rId84"/>
    <p:sldId id="920" r:id="rId85"/>
    <p:sldId id="597" r:id="rId86"/>
    <p:sldId id="921" r:id="rId87"/>
    <p:sldId id="601" r:id="rId88"/>
    <p:sldId id="922" r:id="rId89"/>
    <p:sldId id="602" r:id="rId90"/>
    <p:sldId id="923" r:id="rId91"/>
    <p:sldId id="592" r:id="rId92"/>
    <p:sldId id="719" r:id="rId93"/>
    <p:sldId id="720" r:id="rId94"/>
    <p:sldId id="721" r:id="rId95"/>
    <p:sldId id="604" r:id="rId96"/>
    <p:sldId id="924" r:id="rId97"/>
    <p:sldId id="925" r:id="rId98"/>
    <p:sldId id="926" r:id="rId99"/>
    <p:sldId id="927" r:id="rId100"/>
    <p:sldId id="928" r:id="rId101"/>
    <p:sldId id="605" r:id="rId102"/>
    <p:sldId id="930" r:id="rId103"/>
    <p:sldId id="929" r:id="rId104"/>
    <p:sldId id="931" r:id="rId105"/>
    <p:sldId id="932" r:id="rId106"/>
    <p:sldId id="933" r:id="rId107"/>
    <p:sldId id="707" r:id="rId108"/>
    <p:sldId id="728" r:id="rId109"/>
    <p:sldId id="729" r:id="rId110"/>
    <p:sldId id="708" r:id="rId111"/>
    <p:sldId id="727" r:id="rId112"/>
    <p:sldId id="709" r:id="rId113"/>
    <p:sldId id="730" r:id="rId114"/>
    <p:sldId id="606" r:id="rId115"/>
    <p:sldId id="607" r:id="rId116"/>
    <p:sldId id="609" r:id="rId117"/>
    <p:sldId id="610" r:id="rId118"/>
    <p:sldId id="611" r:id="rId119"/>
    <p:sldId id="612" r:id="rId120"/>
    <p:sldId id="613" r:id="rId121"/>
    <p:sldId id="614" r:id="rId122"/>
    <p:sldId id="615" r:id="rId123"/>
    <p:sldId id="723" r:id="rId124"/>
    <p:sldId id="724" r:id="rId125"/>
    <p:sldId id="731" r:id="rId126"/>
    <p:sldId id="726" r:id="rId127"/>
    <p:sldId id="732" r:id="rId128"/>
    <p:sldId id="733" r:id="rId129"/>
    <p:sldId id="734" r:id="rId130"/>
    <p:sldId id="735" r:id="rId131"/>
    <p:sldId id="608" r:id="rId132"/>
    <p:sldId id="637" r:id="rId133"/>
    <p:sldId id="736" r:id="rId134"/>
    <p:sldId id="712" r:id="rId135"/>
    <p:sldId id="713" r:id="rId136"/>
    <p:sldId id="716" r:id="rId137"/>
    <p:sldId id="936" r:id="rId138"/>
    <p:sldId id="938" r:id="rId139"/>
    <p:sldId id="714" r:id="rId140"/>
    <p:sldId id="603" r:id="rId141"/>
    <p:sldId id="717" r:id="rId142"/>
    <p:sldId id="638" r:id="rId143"/>
    <p:sldId id="739" r:id="rId144"/>
    <p:sldId id="740" r:id="rId145"/>
    <p:sldId id="741" r:id="rId146"/>
    <p:sldId id="742" r:id="rId147"/>
    <p:sldId id="642" r:id="rId148"/>
    <p:sldId id="640" r:id="rId149"/>
    <p:sldId id="643" r:id="rId150"/>
    <p:sldId id="641" r:id="rId151"/>
    <p:sldId id="942" r:id="rId152"/>
    <p:sldId id="652" r:id="rId153"/>
    <p:sldId id="943" r:id="rId154"/>
    <p:sldId id="653" r:id="rId155"/>
    <p:sldId id="660" r:id="rId156"/>
    <p:sldId id="654" r:id="rId157"/>
    <p:sldId id="655" r:id="rId158"/>
    <p:sldId id="656" r:id="rId159"/>
    <p:sldId id="657" r:id="rId160"/>
    <p:sldId id="945" r:id="rId161"/>
    <p:sldId id="658" r:id="rId162"/>
    <p:sldId id="944" r:id="rId163"/>
    <p:sldId id="659" r:id="rId164"/>
    <p:sldId id="661" r:id="rId165"/>
    <p:sldId id="662" r:id="rId166"/>
    <p:sldId id="663" r:id="rId167"/>
    <p:sldId id="665" r:id="rId168"/>
    <p:sldId id="946" r:id="rId169"/>
    <p:sldId id="745" r:id="rId170"/>
    <p:sldId id="625" r:id="rId171"/>
    <p:sldId id="681" r:id="rId172"/>
    <p:sldId id="747" r:id="rId173"/>
    <p:sldId id="748" r:id="rId174"/>
    <p:sldId id="683" r:id="rId175"/>
    <p:sldId id="844" r:id="rId176"/>
    <p:sldId id="626" r:id="rId177"/>
    <p:sldId id="627" r:id="rId178"/>
    <p:sldId id="628" r:id="rId179"/>
    <p:sldId id="629" r:id="rId180"/>
    <p:sldId id="845" r:id="rId181"/>
    <p:sldId id="631" r:id="rId182"/>
    <p:sldId id="632" r:id="rId183"/>
    <p:sldId id="846" r:id="rId184"/>
    <p:sldId id="633" r:id="rId185"/>
    <p:sldId id="688" r:id="rId186"/>
    <p:sldId id="693" r:id="rId187"/>
    <p:sldId id="689" r:id="rId188"/>
    <p:sldId id="685" r:id="rId189"/>
    <p:sldId id="749" r:id="rId190"/>
    <p:sldId id="699" r:id="rId191"/>
    <p:sldId id="697" r:id="rId192"/>
    <p:sldId id="684" r:id="rId193"/>
    <p:sldId id="635" r:id="rId194"/>
    <p:sldId id="690" r:id="rId195"/>
    <p:sldId id="692" r:id="rId196"/>
    <p:sldId id="691" r:id="rId197"/>
    <p:sldId id="694" r:id="rId198"/>
    <p:sldId id="702" r:id="rId199"/>
    <p:sldId id="704" r:id="rId200"/>
    <p:sldId id="705" r:id="rId201"/>
    <p:sldId id="706" r:id="rId202"/>
    <p:sldId id="718" r:id="rId203"/>
    <p:sldId id="855" r:id="rId204"/>
    <p:sldId id="701" r:id="rId205"/>
    <p:sldId id="751" r:id="rId206"/>
    <p:sldId id="752" r:id="rId207"/>
    <p:sldId id="753" r:id="rId208"/>
    <p:sldId id="754" r:id="rId209"/>
    <p:sldId id="756" r:id="rId210"/>
    <p:sldId id="757" r:id="rId211"/>
    <p:sldId id="758" r:id="rId212"/>
    <p:sldId id="759" r:id="rId213"/>
    <p:sldId id="760" r:id="rId214"/>
    <p:sldId id="761" r:id="rId215"/>
    <p:sldId id="762" r:id="rId216"/>
    <p:sldId id="763" r:id="rId217"/>
    <p:sldId id="764" r:id="rId218"/>
    <p:sldId id="765" r:id="rId219"/>
    <p:sldId id="784" r:id="rId220"/>
    <p:sldId id="787" r:id="rId221"/>
    <p:sldId id="785" r:id="rId222"/>
    <p:sldId id="768" r:id="rId223"/>
    <p:sldId id="769" r:id="rId224"/>
    <p:sldId id="770" r:id="rId225"/>
    <p:sldId id="783" r:id="rId226"/>
    <p:sldId id="813" r:id="rId227"/>
    <p:sldId id="814" r:id="rId228"/>
    <p:sldId id="789" r:id="rId229"/>
    <p:sldId id="790" r:id="rId230"/>
    <p:sldId id="791" r:id="rId231"/>
    <p:sldId id="793" r:id="rId232"/>
    <p:sldId id="794" r:id="rId233"/>
    <p:sldId id="795" r:id="rId234"/>
    <p:sldId id="796" r:id="rId235"/>
    <p:sldId id="797" r:id="rId236"/>
    <p:sldId id="798" r:id="rId237"/>
    <p:sldId id="799" r:id="rId238"/>
    <p:sldId id="800" r:id="rId239"/>
    <p:sldId id="801" r:id="rId240"/>
    <p:sldId id="847" r:id="rId241"/>
    <p:sldId id="852" r:id="rId242"/>
    <p:sldId id="853" r:id="rId243"/>
    <p:sldId id="802" r:id="rId244"/>
    <p:sldId id="850" r:id="rId245"/>
    <p:sldId id="803" r:id="rId246"/>
    <p:sldId id="804" r:id="rId247"/>
    <p:sldId id="805" r:id="rId248"/>
    <p:sldId id="806" r:id="rId249"/>
    <p:sldId id="807" r:id="rId250"/>
    <p:sldId id="808" r:id="rId251"/>
    <p:sldId id="809" r:id="rId252"/>
    <p:sldId id="810" r:id="rId253"/>
    <p:sldId id="811" r:id="rId254"/>
    <p:sldId id="812" r:id="rId255"/>
    <p:sldId id="848" r:id="rId256"/>
    <p:sldId id="849" r:id="rId257"/>
    <p:sldId id="854" r:id="rId258"/>
    <p:sldId id="856" r:id="rId259"/>
    <p:sldId id="857" r:id="rId260"/>
    <p:sldId id="851" r:id="rId261"/>
    <p:sldId id="772" r:id="rId262"/>
    <p:sldId id="788" r:id="rId263"/>
    <p:sldId id="773" r:id="rId264"/>
    <p:sldId id="776" r:id="rId265"/>
    <p:sldId id="777" r:id="rId266"/>
    <p:sldId id="775" r:id="rId267"/>
    <p:sldId id="778" r:id="rId268"/>
    <p:sldId id="779" r:id="rId269"/>
    <p:sldId id="780" r:id="rId270"/>
    <p:sldId id="781" r:id="rId271"/>
    <p:sldId id="862" r:id="rId272"/>
    <p:sldId id="863" r:id="rId273"/>
    <p:sldId id="864" r:id="rId274"/>
    <p:sldId id="865" r:id="rId275"/>
    <p:sldId id="867" r:id="rId276"/>
    <p:sldId id="868" r:id="rId277"/>
    <p:sldId id="869" r:id="rId278"/>
    <p:sldId id="870" r:id="rId279"/>
    <p:sldId id="871" r:id="rId280"/>
    <p:sldId id="872" r:id="rId281"/>
    <p:sldId id="873" r:id="rId282"/>
    <p:sldId id="874" r:id="rId283"/>
    <p:sldId id="875" r:id="rId284"/>
    <p:sldId id="876" r:id="rId285"/>
    <p:sldId id="877" r:id="rId286"/>
    <p:sldId id="878" r:id="rId287"/>
    <p:sldId id="879" r:id="rId288"/>
    <p:sldId id="880" r:id="rId289"/>
    <p:sldId id="887" r:id="rId290"/>
    <p:sldId id="888" r:id="rId291"/>
    <p:sldId id="889" r:id="rId292"/>
    <p:sldId id="890" r:id="rId293"/>
    <p:sldId id="894" r:id="rId294"/>
    <p:sldId id="895" r:id="rId295"/>
    <p:sldId id="893" r:id="rId296"/>
    <p:sldId id="896" r:id="rId297"/>
    <p:sldId id="892" r:id="rId298"/>
    <p:sldId id="902" r:id="rId299"/>
    <p:sldId id="901" r:id="rId300"/>
    <p:sldId id="907" r:id="rId301"/>
    <p:sldId id="908" r:id="rId302"/>
    <p:sldId id="909" r:id="rId303"/>
    <p:sldId id="897" r:id="rId304"/>
    <p:sldId id="910" r:id="rId305"/>
    <p:sldId id="957" r:id="rId306"/>
    <p:sldId id="958" r:id="rId307"/>
    <p:sldId id="959" r:id="rId308"/>
    <p:sldId id="960" r:id="rId309"/>
    <p:sldId id="961" r:id="rId310"/>
    <p:sldId id="962" r:id="rId311"/>
    <p:sldId id="911" r:id="rId312"/>
    <p:sldId id="913" r:id="rId313"/>
    <p:sldId id="954" r:id="rId314"/>
    <p:sldId id="914" r:id="rId315"/>
    <p:sldId id="915" r:id="rId316"/>
    <p:sldId id="916" r:id="rId317"/>
    <p:sldId id="912" r:id="rId318"/>
    <p:sldId id="964" r:id="rId319"/>
    <p:sldId id="965" r:id="rId320"/>
    <p:sldId id="966" r:id="rId321"/>
    <p:sldId id="967" r:id="rId322"/>
    <p:sldId id="968" r:id="rId323"/>
    <p:sldId id="969" r:id="rId324"/>
    <p:sldId id="970" r:id="rId325"/>
    <p:sldId id="971" r:id="rId326"/>
    <p:sldId id="973" r:id="rId327"/>
    <p:sldId id="974" r:id="rId32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5" autoAdjust="0"/>
    <p:restoredTop sz="93772" autoAdjust="0"/>
  </p:normalViewPr>
  <p:slideViewPr>
    <p:cSldViewPr>
      <p:cViewPr>
        <p:scale>
          <a:sx n="50" d="100"/>
          <a:sy n="50" d="100"/>
        </p:scale>
        <p:origin x="-3360" y="-1368"/>
      </p:cViewPr>
      <p:guideLst>
        <p:guide orient="horz" pos="2160"/>
        <p:guide pos="2880"/>
      </p:guideLst>
    </p:cSldViewPr>
  </p:slideViewPr>
  <p:outlineViewPr>
    <p:cViewPr>
      <p:scale>
        <a:sx n="33" d="100"/>
        <a:sy n="33" d="100"/>
      </p:scale>
      <p:origin x="0" y="12385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slide" Target="slides/slide32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presProps" Target="presProps.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theme" Target="theme/theme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dirty="0"/>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F427BA-3E8E-467A-AB47-974012BEB7E7}" type="datetimeFigureOut">
              <a:rPr lang="tr-TR" smtClean="0"/>
              <a:pPr/>
              <a:t>2.09.2021</a:t>
            </a:fld>
            <a:endParaRPr lang="tr-TR" dirty="0"/>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dirty="0"/>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8BB91-BDA6-46B8-AD9F-1A67B6F983A2}" type="slidenum">
              <a:rPr lang="tr-TR" smtClean="0"/>
              <a:pPr/>
              <a:t>‹#›</a:t>
            </a:fld>
            <a:endParaRPr lang="tr-TR" dirty="0"/>
          </a:p>
        </p:txBody>
      </p:sp>
    </p:spTree>
    <p:extLst>
      <p:ext uri="{BB962C8B-B14F-4D97-AF65-F5344CB8AC3E}">
        <p14:creationId xmlns:p14="http://schemas.microsoft.com/office/powerpoint/2010/main" xmlns="" val="2731101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32</a:t>
            </a:fld>
            <a:endParaRPr 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72</a:t>
            </a:fld>
            <a:endParaRPr lang="tr-TR"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187</a:t>
            </a:fld>
            <a:endParaRPr lang="tr-TR"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188</a:t>
            </a:fld>
            <a:endParaRPr lang="tr-TR"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189</a:t>
            </a:fld>
            <a:endParaRPr lang="tr-TR"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190</a:t>
            </a:fld>
            <a:endParaRPr lang="tr-TR"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191</a:t>
            </a:fld>
            <a:endParaRPr lang="tr-TR"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192</a:t>
            </a:fld>
            <a:endParaRPr lang="tr-TR"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193</a:t>
            </a:fld>
            <a:endParaRPr lang="tr-TR"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194</a:t>
            </a:fld>
            <a:endParaRPr lang="tr-TR"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195</a:t>
            </a:fld>
            <a:endParaRPr lang="tr-TR"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196</a:t>
            </a:fld>
            <a:endParaRPr lang="tr-T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73</a:t>
            </a:fld>
            <a:endParaRPr lang="tr-TR"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197</a:t>
            </a:fld>
            <a:endParaRPr lang="tr-TR"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198</a:t>
            </a:fld>
            <a:endParaRPr lang="tr-TR"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199</a:t>
            </a:fld>
            <a:endParaRPr lang="tr-TR"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200</a:t>
            </a:fld>
            <a:endParaRPr lang="tr-TR"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201</a:t>
            </a:fld>
            <a:endParaRPr lang="tr-TR"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202</a:t>
            </a:fld>
            <a:endParaRPr lang="tr-TR"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203</a:t>
            </a:fld>
            <a:endParaRPr lang="tr-TR"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204</a:t>
            </a:fld>
            <a:endParaRPr lang="tr-TR"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205</a:t>
            </a:fld>
            <a:endParaRPr lang="tr-TR"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206</a:t>
            </a:fld>
            <a:endParaRPr lang="tr-T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74</a:t>
            </a:fld>
            <a:endParaRPr lang="tr-TR"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207</a:t>
            </a:fld>
            <a:endParaRPr lang="tr-TR"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208</a:t>
            </a:fld>
            <a:endParaRPr lang="tr-TR"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209</a:t>
            </a:fld>
            <a:endParaRPr lang="tr-TR"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210</a:t>
            </a:fld>
            <a:endParaRPr lang="tr-TR"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211</a:t>
            </a:fld>
            <a:endParaRPr lang="tr-TR"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212</a:t>
            </a:fld>
            <a:endParaRPr lang="tr-TR"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213</a:t>
            </a:fld>
            <a:endParaRPr lang="tr-TR"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214</a:t>
            </a:fld>
            <a:endParaRPr lang="tr-TR"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215</a:t>
            </a:fld>
            <a:endParaRPr lang="tr-TR"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216</a:t>
            </a:fld>
            <a:endParaRPr lang="tr-T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75</a:t>
            </a:fld>
            <a:endParaRPr lang="tr-TR"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217</a:t>
            </a:fld>
            <a:endParaRPr lang="tr-TR"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218</a:t>
            </a:fld>
            <a:endParaRPr lang="tr-TR"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219</a:t>
            </a:fld>
            <a:endParaRPr lang="tr-TR"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220</a:t>
            </a:fld>
            <a:endParaRPr lang="tr-TR"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221</a:t>
            </a:fld>
            <a:endParaRPr lang="tr-TR"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222</a:t>
            </a:fld>
            <a:endParaRPr lang="tr-TR"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223</a:t>
            </a:fld>
            <a:endParaRPr lang="tr-TR"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224</a:t>
            </a:fld>
            <a:endParaRPr lang="tr-TR"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225</a:t>
            </a:fld>
            <a:endParaRPr lang="tr-TR"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226</a:t>
            </a:fld>
            <a:endParaRPr lang="tr-T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76</a:t>
            </a:fld>
            <a:endParaRPr lang="tr-TR"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227</a:t>
            </a:fld>
            <a:endParaRPr lang="tr-TR"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228</a:t>
            </a:fld>
            <a:endParaRPr lang="tr-TR"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229</a:t>
            </a:fld>
            <a:endParaRPr lang="tr-TR"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230</a:t>
            </a:fld>
            <a:endParaRPr lang="tr-TR"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231</a:t>
            </a:fld>
            <a:endParaRPr lang="tr-TR"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232</a:t>
            </a:fld>
            <a:endParaRPr lang="tr-TR"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233</a:t>
            </a:fld>
            <a:endParaRPr lang="tr-TR"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234</a:t>
            </a:fld>
            <a:endParaRPr lang="tr-TR"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235</a:t>
            </a:fld>
            <a:endParaRPr lang="tr-TR"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236</a:t>
            </a:fld>
            <a:endParaRPr lang="tr-T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77</a:t>
            </a:fld>
            <a:endParaRPr lang="tr-TR"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237</a:t>
            </a:fld>
            <a:endParaRPr lang="tr-TR"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238</a:t>
            </a:fld>
            <a:endParaRPr lang="tr-TR"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239</a:t>
            </a:fld>
            <a:endParaRPr lang="tr-TR"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240</a:t>
            </a:fld>
            <a:endParaRPr lang="tr-TR"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241</a:t>
            </a:fld>
            <a:endParaRPr lang="tr-TR"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242</a:t>
            </a:fld>
            <a:endParaRPr lang="tr-TR"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243</a:t>
            </a:fld>
            <a:endParaRPr lang="tr-TR"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244</a:t>
            </a:fld>
            <a:endParaRPr lang="tr-TR"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245</a:t>
            </a:fld>
            <a:endParaRPr lang="tr-TR"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246</a:t>
            </a:fld>
            <a:endParaRPr lang="tr-T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78</a:t>
            </a:fld>
            <a:endParaRPr lang="tr-TR"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247</a:t>
            </a:fld>
            <a:endParaRPr lang="tr-TR"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248</a:t>
            </a:fld>
            <a:endParaRPr lang="tr-TR"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249</a:t>
            </a:fld>
            <a:endParaRPr lang="tr-TR"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250</a:t>
            </a:fld>
            <a:endParaRPr lang="tr-TR"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251</a:t>
            </a:fld>
            <a:endParaRPr lang="tr-TR"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252</a:t>
            </a:fld>
            <a:endParaRPr lang="tr-TR"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253</a:t>
            </a:fld>
            <a:endParaRPr lang="tr-TR"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254</a:t>
            </a:fld>
            <a:endParaRPr lang="tr-TR"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255</a:t>
            </a:fld>
            <a:endParaRPr lang="tr-TR"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256</a:t>
            </a:fld>
            <a:endParaRPr lang="tr-T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79</a:t>
            </a:fld>
            <a:endParaRPr lang="tr-TR"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257</a:t>
            </a:fld>
            <a:endParaRPr lang="tr-TR"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258</a:t>
            </a:fld>
            <a:endParaRPr lang="tr-TR"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259</a:t>
            </a:fld>
            <a:endParaRPr lang="tr-TR"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260</a:t>
            </a:fld>
            <a:endParaRPr lang="tr-TR"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261</a:t>
            </a:fld>
            <a:endParaRPr lang="tr-TR"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262</a:t>
            </a:fld>
            <a:endParaRPr lang="tr-TR"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263</a:t>
            </a:fld>
            <a:endParaRPr lang="tr-TR"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264</a:t>
            </a:fld>
            <a:endParaRPr lang="tr-TR"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265</a:t>
            </a:fld>
            <a:endParaRPr lang="tr-TR"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266</a:t>
            </a:fld>
            <a:endParaRPr lang="tr-T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80</a:t>
            </a:fld>
            <a:endParaRPr lang="tr-TR"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267</a:t>
            </a:fld>
            <a:endParaRPr lang="tr-TR"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268</a:t>
            </a:fld>
            <a:endParaRPr lang="tr-TR"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269</a:t>
            </a:fld>
            <a:endParaRPr lang="tr-TR"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270</a:t>
            </a:fld>
            <a:endParaRPr lang="tr-TR"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271</a:t>
            </a:fld>
            <a:endParaRPr lang="tr-TR"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272</a:t>
            </a:fld>
            <a:endParaRPr lang="tr-TR"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273</a:t>
            </a:fld>
            <a:endParaRPr lang="tr-TR"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274</a:t>
            </a:fld>
            <a:endParaRPr lang="tr-TR"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275</a:t>
            </a:fld>
            <a:endParaRPr lang="tr-TR"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276</a:t>
            </a:fld>
            <a:endParaRPr lang="tr-T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81</a:t>
            </a:fld>
            <a:endParaRPr lang="tr-TR"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277</a:t>
            </a:fld>
            <a:endParaRPr lang="tr-TR"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278</a:t>
            </a:fld>
            <a:endParaRPr lang="tr-TR"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279</a:t>
            </a:fld>
            <a:endParaRPr lang="tr-TR"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280</a:t>
            </a:fld>
            <a:endParaRPr lang="tr-TR"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281</a:t>
            </a:fld>
            <a:endParaRPr lang="tr-TR"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282</a:t>
            </a:fld>
            <a:endParaRPr lang="tr-TR"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283</a:t>
            </a:fld>
            <a:endParaRPr lang="tr-TR"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284</a:t>
            </a:fld>
            <a:endParaRPr lang="tr-TR"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285</a:t>
            </a:fld>
            <a:endParaRPr lang="tr-TR"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286</a:t>
            </a:fld>
            <a:endParaRPr lang="tr-T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64</a:t>
            </a:fld>
            <a:endParaRPr lang="tr-T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82</a:t>
            </a:fld>
            <a:endParaRPr lang="tr-TR"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287</a:t>
            </a:fld>
            <a:endParaRPr lang="tr-TR"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288</a:t>
            </a:fld>
            <a:endParaRPr lang="tr-TR"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289</a:t>
            </a:fld>
            <a:endParaRPr lang="tr-TR"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290</a:t>
            </a:fld>
            <a:endParaRPr lang="tr-TR"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291</a:t>
            </a:fld>
            <a:endParaRPr lang="tr-TR"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292</a:t>
            </a:fld>
            <a:endParaRPr lang="tr-TR"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293</a:t>
            </a:fld>
            <a:endParaRPr lang="tr-TR"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294</a:t>
            </a:fld>
            <a:endParaRPr lang="tr-TR"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295</a:t>
            </a:fld>
            <a:endParaRPr lang="tr-TR"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296</a:t>
            </a:fld>
            <a:endParaRPr lang="tr-T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83</a:t>
            </a:fld>
            <a:endParaRPr lang="tr-TR"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297</a:t>
            </a:fld>
            <a:endParaRPr lang="tr-TR"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298</a:t>
            </a:fld>
            <a:endParaRPr lang="tr-TR"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299</a:t>
            </a:fld>
            <a:endParaRPr lang="tr-TR"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300</a:t>
            </a:fld>
            <a:endParaRPr lang="tr-TR"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301</a:t>
            </a:fld>
            <a:endParaRPr lang="tr-TR"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302</a:t>
            </a:fld>
            <a:endParaRPr lang="tr-TR"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303</a:t>
            </a:fld>
            <a:endParaRPr lang="tr-TR"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304</a:t>
            </a:fld>
            <a:endParaRPr lang="tr-TR"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305</a:t>
            </a:fld>
            <a:endParaRPr lang="tr-TR"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306</a:t>
            </a:fld>
            <a:endParaRPr lang="tr-T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84</a:t>
            </a:fld>
            <a:endParaRPr lang="tr-TR"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307</a:t>
            </a:fld>
            <a:endParaRPr lang="tr-TR"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308</a:t>
            </a:fld>
            <a:endParaRPr lang="tr-TR"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309</a:t>
            </a:fld>
            <a:endParaRPr lang="tr-TR"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310</a:t>
            </a:fld>
            <a:endParaRPr lang="tr-TR"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311</a:t>
            </a:fld>
            <a:endParaRPr lang="tr-TR"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312</a:t>
            </a:fld>
            <a:endParaRPr lang="tr-TR"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313</a:t>
            </a:fld>
            <a:endParaRPr lang="tr-TR"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314</a:t>
            </a:fld>
            <a:endParaRPr lang="tr-TR"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315</a:t>
            </a:fld>
            <a:endParaRPr lang="tr-TR"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316</a:t>
            </a:fld>
            <a:endParaRPr lang="tr-T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85</a:t>
            </a:fld>
            <a:endParaRPr lang="tr-TR"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317</a:t>
            </a:fld>
            <a:endParaRPr lang="tr-TR"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E8BB91-BDA6-46B8-AD9F-1A67B6F983A2}" type="slidenum">
              <a:rPr lang="tr-TR" smtClean="0"/>
              <a:pPr/>
              <a:t>326</a:t>
            </a:fld>
            <a:endParaRPr lang="tr-TR" dirty="0"/>
          </a:p>
        </p:txBody>
      </p:sp>
    </p:spTree>
    <p:extLst>
      <p:ext uri="{BB962C8B-B14F-4D97-AF65-F5344CB8AC3E}">
        <p14:creationId xmlns:p14="http://schemas.microsoft.com/office/powerpoint/2010/main" xmlns="" val="1409252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86</a:t>
            </a:fld>
            <a:endParaRPr lang="tr-T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87</a:t>
            </a:fld>
            <a:endParaRPr lang="tr-T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88</a:t>
            </a:fld>
            <a:endParaRPr lang="tr-T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89</a:t>
            </a:fld>
            <a:endParaRPr lang="tr-T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90</a:t>
            </a:fld>
            <a:endParaRPr lang="tr-T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91</a:t>
            </a:fld>
            <a:endParaRPr lang="tr-T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65</a:t>
            </a:fld>
            <a:endParaRPr lang="tr-T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92</a:t>
            </a:fld>
            <a:endParaRPr lang="tr-T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93</a:t>
            </a:fld>
            <a:endParaRPr lang="tr-T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94</a:t>
            </a:fld>
            <a:endParaRPr lang="tr-T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95</a:t>
            </a:fld>
            <a:endParaRPr lang="tr-T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96</a:t>
            </a:fld>
            <a:endParaRPr lang="tr-T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97</a:t>
            </a:fld>
            <a:endParaRPr lang="tr-T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98</a:t>
            </a:fld>
            <a:endParaRPr lang="tr-T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99</a:t>
            </a:fld>
            <a:endParaRPr lang="tr-T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100</a:t>
            </a:fld>
            <a:endParaRPr lang="tr-T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101</a:t>
            </a:fld>
            <a:endParaRPr lang="tr-T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66</a:t>
            </a:fld>
            <a:endParaRPr lang="tr-T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102</a:t>
            </a:fld>
            <a:endParaRPr lang="tr-T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103</a:t>
            </a:fld>
            <a:endParaRPr lang="tr-T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104</a:t>
            </a:fld>
            <a:endParaRPr lang="tr-T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105</a:t>
            </a:fld>
            <a:endParaRPr lang="tr-T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106</a:t>
            </a:fld>
            <a:endParaRPr lang="tr-T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107</a:t>
            </a:fld>
            <a:endParaRPr lang="tr-T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108</a:t>
            </a:fld>
            <a:endParaRPr lang="tr-T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109</a:t>
            </a:fld>
            <a:endParaRPr lang="tr-T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110</a:t>
            </a:fld>
            <a:endParaRPr lang="tr-T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111</a:t>
            </a:fld>
            <a:endParaRPr lang="tr-T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67</a:t>
            </a:fld>
            <a:endParaRPr lang="tr-T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112</a:t>
            </a:fld>
            <a:endParaRPr lang="tr-T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113</a:t>
            </a:fld>
            <a:endParaRPr lang="tr-T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114</a:t>
            </a:fld>
            <a:endParaRPr lang="tr-T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140</a:t>
            </a:fld>
            <a:endParaRPr lang="tr-T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141</a:t>
            </a:fld>
            <a:endParaRPr lang="tr-T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142</a:t>
            </a:fld>
            <a:endParaRPr lang="tr-T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143</a:t>
            </a:fld>
            <a:endParaRPr lang="tr-T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144</a:t>
            </a:fld>
            <a:endParaRPr lang="tr-T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145</a:t>
            </a:fld>
            <a:endParaRPr lang="tr-T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146</a:t>
            </a:fld>
            <a:endParaRPr lang="tr-T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68</a:t>
            </a:fld>
            <a:endParaRPr lang="tr-T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147</a:t>
            </a:fld>
            <a:endParaRPr lang="tr-T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148</a:t>
            </a:fld>
            <a:endParaRPr lang="tr-T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149</a:t>
            </a:fld>
            <a:endParaRPr lang="tr-T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150</a:t>
            </a:fld>
            <a:endParaRPr lang="tr-T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151</a:t>
            </a:fld>
            <a:endParaRPr lang="tr-T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152</a:t>
            </a:fld>
            <a:endParaRPr lang="tr-T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153</a:t>
            </a:fld>
            <a:endParaRPr lang="tr-T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154</a:t>
            </a:fld>
            <a:endParaRPr lang="tr-T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155</a:t>
            </a:fld>
            <a:endParaRPr lang="tr-T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156</a:t>
            </a:fld>
            <a:endParaRPr lang="tr-T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69</a:t>
            </a:fld>
            <a:endParaRPr lang="tr-T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157</a:t>
            </a:fld>
            <a:endParaRPr lang="tr-T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158</a:t>
            </a:fld>
            <a:endParaRPr lang="tr-T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159</a:t>
            </a:fld>
            <a:endParaRPr lang="tr-T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160</a:t>
            </a:fld>
            <a:endParaRPr lang="tr-T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161</a:t>
            </a:fld>
            <a:endParaRPr lang="tr-T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162</a:t>
            </a:fld>
            <a:endParaRPr lang="tr-T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163</a:t>
            </a:fld>
            <a:endParaRPr lang="tr-T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164</a:t>
            </a:fld>
            <a:endParaRPr lang="tr-T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165</a:t>
            </a:fld>
            <a:endParaRPr lang="tr-T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166</a:t>
            </a:fld>
            <a:endParaRPr lang="tr-T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70</a:t>
            </a:fld>
            <a:endParaRPr lang="tr-T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167</a:t>
            </a:fld>
            <a:endParaRPr lang="tr-T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168</a:t>
            </a:fld>
            <a:endParaRPr lang="tr-T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169</a:t>
            </a:fld>
            <a:endParaRPr lang="tr-T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170</a:t>
            </a:fld>
            <a:endParaRPr lang="tr-T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171</a:t>
            </a:fld>
            <a:endParaRPr lang="tr-T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172</a:t>
            </a:fld>
            <a:endParaRPr lang="tr-T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173</a:t>
            </a:fld>
            <a:endParaRPr lang="tr-T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174</a:t>
            </a:fld>
            <a:endParaRPr lang="tr-T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175</a:t>
            </a:fld>
            <a:endParaRPr lang="tr-TR"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176</a:t>
            </a:fld>
            <a:endParaRPr lang="tr-T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71</a:t>
            </a:fld>
            <a:endParaRPr lang="tr-T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177</a:t>
            </a:fld>
            <a:endParaRPr lang="tr-TR"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178</a:t>
            </a:fld>
            <a:endParaRPr lang="tr-TR"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179</a:t>
            </a:fld>
            <a:endParaRPr lang="tr-TR"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180</a:t>
            </a:fld>
            <a:endParaRPr lang="tr-TR"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181</a:t>
            </a:fld>
            <a:endParaRPr lang="tr-TR"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182</a:t>
            </a:fld>
            <a:endParaRPr lang="tr-T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183</a:t>
            </a:fld>
            <a:endParaRPr lang="tr-T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184</a:t>
            </a:fld>
            <a:endParaRPr lang="tr-T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185</a:t>
            </a:fld>
            <a:endParaRPr lang="tr-TR"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37E8BB91-BDA6-46B8-AD9F-1A67B6F983A2}" type="slidenum">
              <a:rPr lang="tr-TR" smtClean="0"/>
              <a:pPr/>
              <a:t>186</a:t>
            </a:fld>
            <a:endParaRPr lang="tr-T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en-US"/>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a:p>
        </p:txBody>
      </p:sp>
      <p:sp>
        <p:nvSpPr>
          <p:cNvPr id="4" name="3 Veri Yer Tutucusu"/>
          <p:cNvSpPr>
            <a:spLocks noGrp="1"/>
          </p:cNvSpPr>
          <p:nvPr>
            <p:ph type="dt" sz="half" idx="10"/>
          </p:nvPr>
        </p:nvSpPr>
        <p:spPr/>
        <p:txBody>
          <a:bodyPr/>
          <a:lstStyle/>
          <a:p>
            <a:fld id="{77DBBF80-C6E5-48ED-B6BE-3E8EBB4EB912}" type="datetimeFigureOut">
              <a:rPr lang="tr-TR" smtClean="0"/>
              <a:pPr/>
              <a:t>2.09.2021</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DF3E02B9-FF97-40AB-A3C1-525A40BEE7C9}" type="slidenum">
              <a:rPr lang="tr-TR" smtClean="0"/>
              <a:pPr/>
              <a:t>‹#›</a:t>
            </a:fld>
            <a:endParaRPr lang="tr-TR" dirty="0"/>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p>
            <a:fld id="{77DBBF80-C6E5-48ED-B6BE-3E8EBB4EB912}" type="datetimeFigureOut">
              <a:rPr lang="tr-TR" smtClean="0"/>
              <a:pPr/>
              <a:t>2.09.2021</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DF3E02B9-FF97-40AB-A3C1-525A40BEE7C9}" type="slidenum">
              <a:rPr lang="tr-TR" smtClean="0"/>
              <a:pPr/>
              <a:t>‹#›</a:t>
            </a:fld>
            <a:endParaRPr lang="tr-TR" dirty="0"/>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p>
            <a:fld id="{77DBBF80-C6E5-48ED-B6BE-3E8EBB4EB912}" type="datetimeFigureOut">
              <a:rPr lang="tr-TR" smtClean="0"/>
              <a:pPr/>
              <a:t>2.09.2021</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DF3E02B9-FF97-40AB-A3C1-525A40BEE7C9}" type="slidenum">
              <a:rPr lang="tr-TR" smtClean="0"/>
              <a:pPr/>
              <a:t>‹#›</a:t>
            </a:fld>
            <a:endParaRPr lang="tr-TR" dirty="0"/>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p>
            <a:fld id="{77DBBF80-C6E5-48ED-B6BE-3E8EBB4EB912}" type="datetimeFigureOut">
              <a:rPr lang="tr-TR" smtClean="0"/>
              <a:pPr/>
              <a:t>2.09.2021</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DF3E02B9-FF97-40AB-A3C1-525A40BEE7C9}" type="slidenum">
              <a:rPr lang="tr-TR" smtClean="0"/>
              <a:pPr/>
              <a:t>‹#›</a:t>
            </a:fld>
            <a:endParaRPr lang="tr-TR" dirty="0"/>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en-US"/>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77DBBF80-C6E5-48ED-B6BE-3E8EBB4EB912}" type="datetimeFigureOut">
              <a:rPr lang="tr-TR" smtClean="0"/>
              <a:pPr/>
              <a:t>2.09.2021</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DF3E02B9-FF97-40AB-A3C1-525A40BEE7C9}" type="slidenum">
              <a:rPr lang="tr-TR" smtClean="0"/>
              <a:pPr/>
              <a:t>‹#›</a:t>
            </a:fld>
            <a:endParaRPr lang="tr-TR" dirty="0"/>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Veri Yer Tutucusu"/>
          <p:cNvSpPr>
            <a:spLocks noGrp="1"/>
          </p:cNvSpPr>
          <p:nvPr>
            <p:ph type="dt" sz="half" idx="10"/>
          </p:nvPr>
        </p:nvSpPr>
        <p:spPr/>
        <p:txBody>
          <a:bodyPr/>
          <a:lstStyle/>
          <a:p>
            <a:fld id="{77DBBF80-C6E5-48ED-B6BE-3E8EBB4EB912}" type="datetimeFigureOut">
              <a:rPr lang="tr-TR" smtClean="0"/>
              <a:pPr/>
              <a:t>2.09.2021</a:t>
            </a:fld>
            <a:endParaRPr lang="tr-TR" dirty="0"/>
          </a:p>
        </p:txBody>
      </p:sp>
      <p:sp>
        <p:nvSpPr>
          <p:cNvPr id="6" name="5 Altbilgi Yer Tutucusu"/>
          <p:cNvSpPr>
            <a:spLocks noGrp="1"/>
          </p:cNvSpPr>
          <p:nvPr>
            <p:ph type="ftr" sz="quarter" idx="11"/>
          </p:nvPr>
        </p:nvSpPr>
        <p:spPr/>
        <p:txBody>
          <a:bodyPr/>
          <a:lstStyle/>
          <a:p>
            <a:endParaRPr lang="tr-TR" dirty="0"/>
          </a:p>
        </p:txBody>
      </p:sp>
      <p:sp>
        <p:nvSpPr>
          <p:cNvPr id="7" name="6 Slayt Numarası Yer Tutucusu"/>
          <p:cNvSpPr>
            <a:spLocks noGrp="1"/>
          </p:cNvSpPr>
          <p:nvPr>
            <p:ph type="sldNum" sz="quarter" idx="12"/>
          </p:nvPr>
        </p:nvSpPr>
        <p:spPr/>
        <p:txBody>
          <a:bodyPr/>
          <a:lstStyle/>
          <a:p>
            <a:fld id="{DF3E02B9-FF97-40AB-A3C1-525A40BEE7C9}" type="slidenum">
              <a:rPr lang="tr-TR" smtClean="0"/>
              <a:pPr/>
              <a:t>‹#›</a:t>
            </a:fld>
            <a:endParaRPr lang="tr-TR" dirty="0"/>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en-US"/>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6 Veri Yer Tutucusu"/>
          <p:cNvSpPr>
            <a:spLocks noGrp="1"/>
          </p:cNvSpPr>
          <p:nvPr>
            <p:ph type="dt" sz="half" idx="10"/>
          </p:nvPr>
        </p:nvSpPr>
        <p:spPr/>
        <p:txBody>
          <a:bodyPr/>
          <a:lstStyle/>
          <a:p>
            <a:fld id="{77DBBF80-C6E5-48ED-B6BE-3E8EBB4EB912}" type="datetimeFigureOut">
              <a:rPr lang="tr-TR" smtClean="0"/>
              <a:pPr/>
              <a:t>2.09.2021</a:t>
            </a:fld>
            <a:endParaRPr lang="tr-TR" dirty="0"/>
          </a:p>
        </p:txBody>
      </p:sp>
      <p:sp>
        <p:nvSpPr>
          <p:cNvPr id="8" name="7 Altbilgi Yer Tutucusu"/>
          <p:cNvSpPr>
            <a:spLocks noGrp="1"/>
          </p:cNvSpPr>
          <p:nvPr>
            <p:ph type="ftr" sz="quarter" idx="11"/>
          </p:nvPr>
        </p:nvSpPr>
        <p:spPr/>
        <p:txBody>
          <a:bodyPr/>
          <a:lstStyle/>
          <a:p>
            <a:endParaRPr lang="tr-TR" dirty="0"/>
          </a:p>
        </p:txBody>
      </p:sp>
      <p:sp>
        <p:nvSpPr>
          <p:cNvPr id="9" name="8 Slayt Numarası Yer Tutucusu"/>
          <p:cNvSpPr>
            <a:spLocks noGrp="1"/>
          </p:cNvSpPr>
          <p:nvPr>
            <p:ph type="sldNum" sz="quarter" idx="12"/>
          </p:nvPr>
        </p:nvSpPr>
        <p:spPr/>
        <p:txBody>
          <a:bodyPr/>
          <a:lstStyle/>
          <a:p>
            <a:fld id="{DF3E02B9-FF97-40AB-A3C1-525A40BEE7C9}" type="slidenum">
              <a:rPr lang="tr-TR" smtClean="0"/>
              <a:pPr/>
              <a:t>‹#›</a:t>
            </a:fld>
            <a:endParaRPr lang="tr-TR" dirty="0"/>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Veri Yer Tutucusu"/>
          <p:cNvSpPr>
            <a:spLocks noGrp="1"/>
          </p:cNvSpPr>
          <p:nvPr>
            <p:ph type="dt" sz="half" idx="10"/>
          </p:nvPr>
        </p:nvSpPr>
        <p:spPr/>
        <p:txBody>
          <a:bodyPr/>
          <a:lstStyle/>
          <a:p>
            <a:fld id="{77DBBF80-C6E5-48ED-B6BE-3E8EBB4EB912}" type="datetimeFigureOut">
              <a:rPr lang="tr-TR" smtClean="0"/>
              <a:pPr/>
              <a:t>2.09.2021</a:t>
            </a:fld>
            <a:endParaRPr lang="tr-TR" dirty="0"/>
          </a:p>
        </p:txBody>
      </p:sp>
      <p:sp>
        <p:nvSpPr>
          <p:cNvPr id="4" name="3 Altbilgi Yer Tutucusu"/>
          <p:cNvSpPr>
            <a:spLocks noGrp="1"/>
          </p:cNvSpPr>
          <p:nvPr>
            <p:ph type="ftr" sz="quarter" idx="11"/>
          </p:nvPr>
        </p:nvSpPr>
        <p:spPr/>
        <p:txBody>
          <a:bodyPr/>
          <a:lstStyle/>
          <a:p>
            <a:endParaRPr lang="tr-TR" dirty="0"/>
          </a:p>
        </p:txBody>
      </p:sp>
      <p:sp>
        <p:nvSpPr>
          <p:cNvPr id="5" name="4 Slayt Numarası Yer Tutucusu"/>
          <p:cNvSpPr>
            <a:spLocks noGrp="1"/>
          </p:cNvSpPr>
          <p:nvPr>
            <p:ph type="sldNum" sz="quarter" idx="12"/>
          </p:nvPr>
        </p:nvSpPr>
        <p:spPr/>
        <p:txBody>
          <a:bodyPr/>
          <a:lstStyle/>
          <a:p>
            <a:fld id="{DF3E02B9-FF97-40AB-A3C1-525A40BEE7C9}" type="slidenum">
              <a:rPr lang="tr-TR" smtClean="0"/>
              <a:pPr/>
              <a:t>‹#›</a:t>
            </a:fld>
            <a:endParaRPr lang="tr-TR" dirty="0"/>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77DBBF80-C6E5-48ED-B6BE-3E8EBB4EB912}" type="datetimeFigureOut">
              <a:rPr lang="tr-TR" smtClean="0"/>
              <a:pPr/>
              <a:t>2.09.2021</a:t>
            </a:fld>
            <a:endParaRPr lang="tr-TR" dirty="0"/>
          </a:p>
        </p:txBody>
      </p:sp>
      <p:sp>
        <p:nvSpPr>
          <p:cNvPr id="3" name="2 Altbilgi Yer Tutucusu"/>
          <p:cNvSpPr>
            <a:spLocks noGrp="1"/>
          </p:cNvSpPr>
          <p:nvPr>
            <p:ph type="ftr" sz="quarter" idx="11"/>
          </p:nvPr>
        </p:nvSpPr>
        <p:spPr/>
        <p:txBody>
          <a:bodyPr/>
          <a:lstStyle/>
          <a:p>
            <a:endParaRPr lang="tr-TR" dirty="0"/>
          </a:p>
        </p:txBody>
      </p:sp>
      <p:sp>
        <p:nvSpPr>
          <p:cNvPr id="4" name="3 Slayt Numarası Yer Tutucusu"/>
          <p:cNvSpPr>
            <a:spLocks noGrp="1"/>
          </p:cNvSpPr>
          <p:nvPr>
            <p:ph type="sldNum" sz="quarter" idx="12"/>
          </p:nvPr>
        </p:nvSpPr>
        <p:spPr/>
        <p:txBody>
          <a:bodyPr/>
          <a:lstStyle/>
          <a:p>
            <a:fld id="{DF3E02B9-FF97-40AB-A3C1-525A40BEE7C9}" type="slidenum">
              <a:rPr lang="tr-TR" smtClean="0"/>
              <a:pPr/>
              <a:t>‹#›</a:t>
            </a:fld>
            <a:endParaRPr lang="tr-TR" dirty="0"/>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en-US"/>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77DBBF80-C6E5-48ED-B6BE-3E8EBB4EB912}" type="datetimeFigureOut">
              <a:rPr lang="tr-TR" smtClean="0"/>
              <a:pPr/>
              <a:t>2.09.2021</a:t>
            </a:fld>
            <a:endParaRPr lang="tr-TR" dirty="0"/>
          </a:p>
        </p:txBody>
      </p:sp>
      <p:sp>
        <p:nvSpPr>
          <p:cNvPr id="6" name="5 Altbilgi Yer Tutucusu"/>
          <p:cNvSpPr>
            <a:spLocks noGrp="1"/>
          </p:cNvSpPr>
          <p:nvPr>
            <p:ph type="ftr" sz="quarter" idx="11"/>
          </p:nvPr>
        </p:nvSpPr>
        <p:spPr/>
        <p:txBody>
          <a:bodyPr/>
          <a:lstStyle/>
          <a:p>
            <a:endParaRPr lang="tr-TR" dirty="0"/>
          </a:p>
        </p:txBody>
      </p:sp>
      <p:sp>
        <p:nvSpPr>
          <p:cNvPr id="7" name="6 Slayt Numarası Yer Tutucusu"/>
          <p:cNvSpPr>
            <a:spLocks noGrp="1"/>
          </p:cNvSpPr>
          <p:nvPr>
            <p:ph type="sldNum" sz="quarter" idx="12"/>
          </p:nvPr>
        </p:nvSpPr>
        <p:spPr/>
        <p:txBody>
          <a:bodyPr/>
          <a:lstStyle/>
          <a:p>
            <a:fld id="{DF3E02B9-FF97-40AB-A3C1-525A40BEE7C9}" type="slidenum">
              <a:rPr lang="tr-TR" smtClean="0"/>
              <a:pPr/>
              <a:t>‹#›</a:t>
            </a:fld>
            <a:endParaRPr lang="tr-TR" dirty="0"/>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en-US"/>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77DBBF80-C6E5-48ED-B6BE-3E8EBB4EB912}" type="datetimeFigureOut">
              <a:rPr lang="tr-TR" smtClean="0"/>
              <a:pPr/>
              <a:t>2.09.2021</a:t>
            </a:fld>
            <a:endParaRPr lang="tr-TR" dirty="0"/>
          </a:p>
        </p:txBody>
      </p:sp>
      <p:sp>
        <p:nvSpPr>
          <p:cNvPr id="6" name="5 Altbilgi Yer Tutucusu"/>
          <p:cNvSpPr>
            <a:spLocks noGrp="1"/>
          </p:cNvSpPr>
          <p:nvPr>
            <p:ph type="ftr" sz="quarter" idx="11"/>
          </p:nvPr>
        </p:nvSpPr>
        <p:spPr/>
        <p:txBody>
          <a:bodyPr/>
          <a:lstStyle/>
          <a:p>
            <a:endParaRPr lang="tr-TR" dirty="0"/>
          </a:p>
        </p:txBody>
      </p:sp>
      <p:sp>
        <p:nvSpPr>
          <p:cNvPr id="7" name="6 Slayt Numarası Yer Tutucusu"/>
          <p:cNvSpPr>
            <a:spLocks noGrp="1"/>
          </p:cNvSpPr>
          <p:nvPr>
            <p:ph type="sldNum" sz="quarter" idx="12"/>
          </p:nvPr>
        </p:nvSpPr>
        <p:spPr/>
        <p:txBody>
          <a:bodyPr/>
          <a:lstStyle/>
          <a:p>
            <a:fld id="{DF3E02B9-FF97-40AB-A3C1-525A40BEE7C9}" type="slidenum">
              <a:rPr lang="tr-TR" smtClean="0"/>
              <a:pPr/>
              <a:t>‹#›</a:t>
            </a:fld>
            <a:endParaRPr lang="tr-TR" dirty="0"/>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en-US"/>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BBF80-C6E5-48ED-B6BE-3E8EBB4EB912}" type="datetimeFigureOut">
              <a:rPr lang="tr-TR" smtClean="0"/>
              <a:pPr/>
              <a:t>2.09.2021</a:t>
            </a:fld>
            <a:endParaRPr lang="tr-TR" dirty="0"/>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E02B9-FF97-40AB-A3C1-525A40BEE7C9}" type="slidenum">
              <a:rPr lang="tr-TR" smtClean="0"/>
              <a:pPr/>
              <a:t>‹#›</a:t>
            </a:fld>
            <a:endParaRPr lang="tr-TR"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wmf"/><Relationship Id="rId7" Type="http://schemas.openxmlformats.org/officeDocument/2006/relationships/image" Target="../media/image81.jpeg"/><Relationship Id="rId12" Type="http://schemas.openxmlformats.org/officeDocument/2006/relationships/image" Target="../media/image8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images.google.com.tr/imgres?imgurl=http://www.eksoy.com.tr/images/boya1.jpg&amp;imgrefurl=http://www.eksoy.com.tr/dyeingcustomer.htm&amp;h=120&amp;w=150&amp;sz=11&amp;tbnid=llU2oFdqMEjE1M:&amp;tbnh=72&amp;tbnw=90&amp;hl=tr&amp;start=310&amp;prev=/images?q=numune&amp;start=300&amp;svnum=10&amp;hl=tr&amp;lr=&amp;sa=N" TargetMode="External"/><Relationship Id="rId11" Type="http://schemas.openxmlformats.org/officeDocument/2006/relationships/hyperlink" Target="http://images.google.com.tr/imgres?imgurl=http://www.willkommen-im-club-der-film.de/rez_selb.jpg&amp;imgrefurl=http://www.willkommen-im-club-der-film.de/&amp;h=2040&amp;w=3340&amp;sz=2002&amp;tbnid=3r7N-Iywy2lXnM:&amp;tbnh=91&amp;tbnw=150&amp;hl=tr&amp;start=68&amp;prev=/images?q=film+&amp;start=60&amp;svnum=10&amp;hl=tr&amp;lr=&amp;sa=N" TargetMode="External"/><Relationship Id="rId5" Type="http://schemas.openxmlformats.org/officeDocument/2006/relationships/image" Target="../media/image80.jpeg"/><Relationship Id="rId10" Type="http://schemas.openxmlformats.org/officeDocument/2006/relationships/image" Target="../media/image83.jpeg"/><Relationship Id="rId4" Type="http://schemas.openxmlformats.org/officeDocument/2006/relationships/hyperlink" Target="http://images.google.com.tr/imgres?imgurl=http://www.medinfo.hacettepe.edu.tr/ders/TR/D3/1/1319_files/slide0006_image001.jpg&amp;imgrefurl=http://www.medinfo.hacettepe.edu.tr/ders/TR/D3/1/1319_files/slide0006.htm&amp;h=576&amp;w=768&amp;sz=160&amp;tbnid=3sb3Dcb7n_xzzM:&amp;tbnh=105&amp;tbnw=141&amp;hl=tr&amp;start=23&amp;prev=/images?q=slayt&amp;start=20&amp;svnum=10&amp;hl=tr&amp;lr=&amp;sa=N" TargetMode="External"/><Relationship Id="rId9" Type="http://schemas.openxmlformats.org/officeDocument/2006/relationships/hyperlink" Target="http://images.google.com.tr/imgres?imgurl=http://www.discount-software.ws/discount-software-images/easy-cd-dvd-creator-6-oem.jpg&amp;imgrefurl=http://www.discount-software.ws/discount-software/easy-cd-dvd-creator-6-basic.html&amp;h=473&amp;w=483&amp;sz=34&amp;tbnid=fON-pEMtjqDMyM:&amp;tbnh=123&amp;tbnw=126&amp;hl=tr&amp;start=62&amp;prev=/images?q=CD&amp;start=60&amp;svnum=10&amp;hl=tr&amp;lr=&amp;sa=N"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png"/></Relationships>
</file>

<file path=ppt/slides/_rels/slide1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1.png"/></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png"/></Relationships>
</file>

<file path=ppt/slides/_rels/slide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05.gif"/></Relationships>
</file>

<file path=ppt/slides/_rels/slide1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hyperlink" Target="https://eyaygin.meb.gov.tr/" TargetMode="External"/><Relationship Id="rId4" Type="http://schemas.openxmlformats.org/officeDocument/2006/relationships/image" Target="../media/image107.jpeg"/></Relationships>
</file>

<file path=ppt/slides/_rels/slide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1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19.tiff"/></Relationships>
</file>

<file path=ppt/slides/_rels/slide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20.tiff"/></Relationships>
</file>

<file path=ppt/slides/_rels/slide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21.tiff"/></Relationships>
</file>

<file path=ppt/slides/_rels/slide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22.tiff"/></Relationships>
</file>

<file path=ppt/slides/_rels/slide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2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2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2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2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2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2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2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2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2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2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2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2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2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2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2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2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46.png"/></Relationships>
</file>

<file path=ppt/slides/_rels/slide2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2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33.png"/></Relationships>
</file>

<file path=ppt/slides/_rels/slide2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33.png"/></Relationships>
</file>

<file path=ppt/slides/_rels/slide2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33.png"/></Relationships>
</file>

<file path=ppt/slides/_rels/slide2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50.png"/></Relationships>
</file>

<file path=ppt/slides/_rels/slide2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33.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51.png"/></Relationships>
</file>

<file path=ppt/slides/_rels/slide2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image" Target="../media/image133.png"/></Relationships>
</file>

<file path=ppt/slides/_rels/slide2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5.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53.png"/></Relationships>
</file>

<file path=ppt/slides/_rels/slide2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6.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54.png"/></Relationships>
</file>

<file path=ppt/slides/_rels/slide2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7.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54.png"/></Relationships>
</file>

<file path=ppt/slides/_rels/slide2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2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2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2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2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2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2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2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2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2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3.xml"/><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image" Target="../media/image166.jpeg"/></Relationships>
</file>

<file path=ppt/slides/_rels/slide3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3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3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8.xml"/><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3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3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0.xml"/><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3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1.xml"/><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3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2.xml"/><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3.xml"/><Relationship Id="rId1" Type="http://schemas.openxmlformats.org/officeDocument/2006/relationships/slideLayout" Target="../slideLayouts/slideLayout2.xml"/><Relationship Id="rId4" Type="http://schemas.openxmlformats.org/officeDocument/2006/relationships/image" Target="../media/image175.jpeg"/></Relationships>
</file>

<file path=ppt/slides/_rels/slide3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6.xml"/><Relationship Id="rId1" Type="http://schemas.openxmlformats.org/officeDocument/2006/relationships/slideLayout" Target="../slideLayouts/slideLayout2.xml"/><Relationship Id="rId5" Type="http://schemas.openxmlformats.org/officeDocument/2006/relationships/image" Target="../media/image177.jpeg"/><Relationship Id="rId4" Type="http://schemas.openxmlformats.org/officeDocument/2006/relationships/image" Target="../media/image176.png"/></Relationships>
</file>

<file path=ppt/slides/_rels/slide3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31.xml"/><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3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Metin kutusu 1"/>
          <p:cNvSpPr txBox="1"/>
          <p:nvPr/>
        </p:nvSpPr>
        <p:spPr>
          <a:xfrm>
            <a:off x="1403350" y="2621811"/>
            <a:ext cx="6192838" cy="923330"/>
          </a:xfrm>
          <a:prstGeom prst="rect">
            <a:avLst/>
          </a:prstGeom>
          <a:noFill/>
        </p:spPr>
        <p:txBody>
          <a:bodyPr>
            <a:spAutoFit/>
          </a:bodyPr>
          <a:lstStyle/>
          <a:p>
            <a:pPr algn="ctr">
              <a:defRPr/>
            </a:pPr>
            <a:r>
              <a:rPr lang="tr-TR" sz="3600" b="1" kern="0" dirty="0" smtClean="0">
                <a:solidFill>
                  <a:schemeClr val="accent1">
                    <a:lumMod val="75000"/>
                  </a:schemeClr>
                </a:solidFill>
                <a:latin typeface="Arial" panose="020B0604020202020204" pitchFamily="34" charset="0"/>
              </a:rPr>
              <a:t>ORYANTASYON EĞİTİMİ</a:t>
            </a:r>
            <a:endParaRPr lang="tr-TR" sz="3600" b="1" kern="0" dirty="0">
              <a:solidFill>
                <a:schemeClr val="accent1">
                  <a:lumMod val="75000"/>
                </a:schemeClr>
              </a:solidFill>
              <a:latin typeface="Arial" panose="020B0604020202020204" pitchFamily="34" charset="0"/>
            </a:endParaRPr>
          </a:p>
          <a:p>
            <a:pPr>
              <a:defRPr/>
            </a:pPr>
            <a:endParaRPr lang="tr-TR" dirty="0">
              <a:latin typeface="Arial" panose="020B0604020202020204" pitchFamily="34" charset="0"/>
            </a:endParaRP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532903"/>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FORMAL EĞİTİM</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12" name="Aşağı Ok 13"/>
          <p:cNvSpPr/>
          <p:nvPr/>
        </p:nvSpPr>
        <p:spPr>
          <a:xfrm>
            <a:off x="6651625" y="1635125"/>
            <a:ext cx="414338" cy="752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sp>
        <p:nvSpPr>
          <p:cNvPr id="15" name="Aşağı Ok 15"/>
          <p:cNvSpPr/>
          <p:nvPr/>
        </p:nvSpPr>
        <p:spPr>
          <a:xfrm>
            <a:off x="2070100" y="1595438"/>
            <a:ext cx="414338" cy="754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sp>
        <p:nvSpPr>
          <p:cNvPr id="16" name="Dikdörtgen 5"/>
          <p:cNvSpPr>
            <a:spLocks noChangeArrowheads="1"/>
          </p:cNvSpPr>
          <p:nvPr/>
        </p:nvSpPr>
        <p:spPr bwMode="auto">
          <a:xfrm>
            <a:off x="285720" y="2551113"/>
            <a:ext cx="3857652" cy="2677656"/>
          </a:xfrm>
          <a:prstGeom prst="rect">
            <a:avLst/>
          </a:prstGeom>
          <a:noFill/>
          <a:ln w="9525">
            <a:noFill/>
            <a:miter lim="800000"/>
            <a:headEnd/>
            <a:tailEnd/>
          </a:ln>
        </p:spPr>
        <p:txBody>
          <a:bodyPr wrap="square">
            <a:spAutoFit/>
          </a:bodyPr>
          <a:lstStyle/>
          <a:p>
            <a:r>
              <a:rPr lang="tr-TR" altLang="tr-TR" sz="2400" b="1" dirty="0">
                <a:solidFill>
                  <a:srgbClr val="FF0000"/>
                </a:solidFill>
              </a:rPr>
              <a:t>Hizmet öncesi eğitim: </a:t>
            </a:r>
            <a:r>
              <a:rPr lang="tr-TR" altLang="tr-TR" sz="2400" dirty="0">
                <a:solidFill>
                  <a:schemeClr val="tx2">
                    <a:lumMod val="50000"/>
                  </a:schemeClr>
                </a:solidFill>
              </a:rPr>
              <a:t>Kamu kurum veya kuruluşlarında çalışmaya hak kazanmış ancak henüz işe başlamamış bireylere yapacakları işi pekiştirmeleri için verilen eğitimdir. </a:t>
            </a:r>
          </a:p>
        </p:txBody>
      </p:sp>
      <p:sp>
        <p:nvSpPr>
          <p:cNvPr id="17" name="Dikdörtgen 6"/>
          <p:cNvSpPr>
            <a:spLocks noChangeArrowheads="1"/>
          </p:cNvSpPr>
          <p:nvPr/>
        </p:nvSpPr>
        <p:spPr bwMode="auto">
          <a:xfrm>
            <a:off x="4517106" y="2549525"/>
            <a:ext cx="4198298" cy="2677656"/>
          </a:xfrm>
          <a:prstGeom prst="rect">
            <a:avLst/>
          </a:prstGeom>
          <a:noFill/>
          <a:ln w="9525">
            <a:noFill/>
            <a:miter lim="800000"/>
            <a:headEnd/>
            <a:tailEnd/>
          </a:ln>
        </p:spPr>
        <p:txBody>
          <a:bodyPr wrap="square">
            <a:spAutoFit/>
          </a:bodyPr>
          <a:lstStyle/>
          <a:p>
            <a:r>
              <a:rPr lang="tr-TR" altLang="tr-TR" sz="2400" b="1" dirty="0">
                <a:solidFill>
                  <a:srgbClr val="FF0000"/>
                </a:solidFill>
              </a:rPr>
              <a:t>Halk eğitimi: </a:t>
            </a:r>
            <a:r>
              <a:rPr lang="tr-TR" altLang="tr-TR" sz="2400" dirty="0">
                <a:solidFill>
                  <a:schemeClr val="tx2">
                    <a:lumMod val="50000"/>
                  </a:schemeClr>
                </a:solidFill>
              </a:rPr>
              <a:t>Yetişkinlerin hayat standartlarını yükseltmek, sorunlarını çözebilmelerine ve yaşadıkları toplumun kalkınmasına katkıda bulunmalarına yardımcı olmak amacıyla düzenlenen eğitimdir.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
        <p:nvSpPr>
          <p:cNvPr id="17" name="16 Dikdörtgen"/>
          <p:cNvSpPr/>
          <p:nvPr/>
        </p:nvSpPr>
        <p:spPr>
          <a:xfrm>
            <a:off x="323528" y="1729956"/>
            <a:ext cx="8568952" cy="424732"/>
          </a:xfrm>
          <a:prstGeom prst="rect">
            <a:avLst/>
          </a:prstGeom>
        </p:spPr>
        <p:txBody>
          <a:bodyPr wrap="square">
            <a:spAutoFit/>
          </a:bodyPr>
          <a:lstStyle/>
          <a:p>
            <a:pPr marL="342900" lvl="1" indent="-342900">
              <a:lnSpc>
                <a:spcPct val="90000"/>
              </a:lnSpc>
            </a:pPr>
            <a:r>
              <a:rPr lang="tr-TR" sz="2400" dirty="0" smtClean="0">
                <a:solidFill>
                  <a:schemeClr val="tx2"/>
                </a:solidFill>
              </a:rPr>
              <a:t>	</a:t>
            </a:r>
            <a:endParaRPr lang="tr-TR" sz="2400" dirty="0">
              <a:solidFill>
                <a:schemeClr val="tx2"/>
              </a:solidFill>
            </a:endParaRPr>
          </a:p>
        </p:txBody>
      </p:sp>
      <p:sp>
        <p:nvSpPr>
          <p:cNvPr id="18" name="17 Dikdörtgen"/>
          <p:cNvSpPr/>
          <p:nvPr/>
        </p:nvSpPr>
        <p:spPr>
          <a:xfrm>
            <a:off x="35496" y="1708273"/>
            <a:ext cx="8894222" cy="5078313"/>
          </a:xfrm>
          <a:prstGeom prst="rect">
            <a:avLst/>
          </a:prstGeom>
        </p:spPr>
        <p:txBody>
          <a:bodyPr wrap="square">
            <a:spAutoFit/>
          </a:bodyPr>
          <a:lstStyle/>
          <a:p>
            <a:pPr marL="342900" lvl="1" indent="-342900">
              <a:lnSpc>
                <a:spcPct val="90000"/>
              </a:lnSpc>
            </a:pPr>
            <a:r>
              <a:rPr lang="tr-TR" sz="3000" b="1" dirty="0" smtClean="0">
                <a:solidFill>
                  <a:schemeClr val="tx2">
                    <a:lumMod val="50000"/>
                  </a:schemeClr>
                </a:solidFill>
              </a:rPr>
              <a:t>	Öğrenme için yeterli zaman verilmelidir.</a:t>
            </a:r>
          </a:p>
          <a:p>
            <a:pPr marL="342900" lvl="1" indent="-342900">
              <a:lnSpc>
                <a:spcPct val="90000"/>
              </a:lnSpc>
            </a:pPr>
            <a:r>
              <a:rPr lang="tr-TR" sz="3000" b="1" dirty="0" smtClean="0">
                <a:solidFill>
                  <a:schemeClr val="tx2">
                    <a:lumMod val="50000"/>
                  </a:schemeClr>
                </a:solidFill>
              </a:rPr>
              <a:t>	</a:t>
            </a:r>
            <a:r>
              <a:rPr lang="tr-TR" sz="3000" dirty="0" smtClean="0">
                <a:solidFill>
                  <a:schemeClr val="tx2">
                    <a:lumMod val="50000"/>
                  </a:schemeClr>
                </a:solidFill>
              </a:rPr>
              <a:t>Yetişkinler  öğrenebilir, yaşla birlikte zeka  düzeyleri düşmez.  </a:t>
            </a:r>
          </a:p>
          <a:p>
            <a:pPr marL="342900" lvl="1" indent="-342900">
              <a:lnSpc>
                <a:spcPct val="90000"/>
              </a:lnSpc>
            </a:pPr>
            <a:r>
              <a:rPr lang="tr-TR" sz="3000" b="1" dirty="0" smtClean="0">
                <a:solidFill>
                  <a:schemeClr val="tx2">
                    <a:lumMod val="50000"/>
                  </a:schemeClr>
                </a:solidFill>
              </a:rPr>
              <a:t>	Bazı fizyolojik engelleri olabilir. </a:t>
            </a:r>
            <a:r>
              <a:rPr lang="tr-TR" sz="3000" dirty="0" smtClean="0">
                <a:solidFill>
                  <a:schemeClr val="tx2">
                    <a:lumMod val="50000"/>
                  </a:schemeClr>
                </a:solidFill>
              </a:rPr>
              <a:t>Yaş ilerledikçe fiziksel yapısında değişmeler oluşur. </a:t>
            </a:r>
          </a:p>
          <a:p>
            <a:pPr marL="342900" lvl="1" indent="-342900">
              <a:lnSpc>
                <a:spcPct val="90000"/>
              </a:lnSpc>
            </a:pPr>
            <a:r>
              <a:rPr lang="tr-TR" sz="3000" dirty="0" smtClean="0">
                <a:solidFill>
                  <a:schemeClr val="tx2">
                    <a:lumMod val="50000"/>
                  </a:schemeClr>
                </a:solidFill>
              </a:rPr>
              <a:t>	Görme  kaybı, 	işitme kaybı, kas gücünde azalma olabilir. </a:t>
            </a:r>
          </a:p>
          <a:p>
            <a:pPr marL="342900" lvl="1" indent="-342900">
              <a:lnSpc>
                <a:spcPct val="90000"/>
              </a:lnSpc>
            </a:pPr>
            <a:endParaRPr lang="tr-TR" sz="3000" dirty="0" smtClean="0">
              <a:solidFill>
                <a:schemeClr val="tx2">
                  <a:lumMod val="50000"/>
                </a:schemeClr>
              </a:solidFill>
            </a:endParaRPr>
          </a:p>
          <a:p>
            <a:pPr marL="342900" lvl="1" indent="-342900">
              <a:lnSpc>
                <a:spcPct val="90000"/>
              </a:lnSpc>
            </a:pPr>
            <a:r>
              <a:rPr lang="tr-TR" sz="3000" dirty="0" smtClean="0">
                <a:solidFill>
                  <a:schemeClr val="tx2">
                    <a:lumMod val="50000"/>
                  </a:schemeClr>
                </a:solidFill>
              </a:rPr>
              <a:t>	</a:t>
            </a:r>
            <a:r>
              <a:rPr lang="tr-TR" sz="3000" dirty="0" smtClean="0">
                <a:solidFill>
                  <a:srgbClr val="FF0000"/>
                </a:solidFill>
              </a:rPr>
              <a:t>Bu durumlara  bağlı olarak da öğrenme süreleri farklılık gösterebilir. </a:t>
            </a:r>
          </a:p>
          <a:p>
            <a:pPr marL="342900" lvl="1" indent="-342900">
              <a:lnSpc>
                <a:spcPct val="90000"/>
              </a:lnSpc>
            </a:pPr>
            <a:r>
              <a:rPr lang="tr-TR" sz="3000" dirty="0" smtClean="0">
                <a:solidFill>
                  <a:schemeClr val="tx2">
                    <a:lumMod val="50000"/>
                  </a:schemeClr>
                </a:solidFill>
              </a:rPr>
              <a:t> </a:t>
            </a:r>
          </a:p>
          <a:p>
            <a:pPr marL="342900" lvl="1" indent="-342900">
              <a:lnSpc>
                <a:spcPct val="90000"/>
              </a:lnSpc>
            </a:pPr>
            <a:r>
              <a:rPr lang="tr-TR" sz="3000" dirty="0" smtClean="0">
                <a:solidFill>
                  <a:schemeClr val="tx2">
                    <a:lumMod val="50000"/>
                  </a:schemeClr>
                </a:solidFill>
              </a:rPr>
              <a:t>	</a:t>
            </a:r>
            <a:endParaRPr lang="tr-TR" sz="30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23528" y="1643050"/>
            <a:ext cx="8820472" cy="3150093"/>
          </a:xfrm>
          <a:prstGeom prst="rect">
            <a:avLst/>
          </a:prstGeom>
        </p:spPr>
        <p:txBody>
          <a:bodyPr wrap="square">
            <a:spAutoFit/>
          </a:bodyPr>
          <a:lstStyle/>
          <a:p>
            <a:pPr marL="342900" lvl="1" indent="-342900">
              <a:lnSpc>
                <a:spcPct val="90000"/>
              </a:lnSpc>
            </a:pPr>
            <a:r>
              <a:rPr lang="tr-TR" sz="3200" b="1" dirty="0" smtClean="0">
                <a:solidFill>
                  <a:schemeClr val="tx2">
                    <a:lumMod val="50000"/>
                  </a:schemeClr>
                </a:solidFill>
              </a:rPr>
              <a:t>Öğrenilecek konunun ayrıntısı yapısallaştırılmalıdır.</a:t>
            </a:r>
          </a:p>
          <a:p>
            <a:pPr marL="342900" lvl="1" indent="-342900">
              <a:lnSpc>
                <a:spcPct val="90000"/>
              </a:lnSpc>
            </a:pPr>
            <a:endParaRPr lang="tr-TR" sz="1100" b="1" dirty="0" smtClean="0">
              <a:solidFill>
                <a:schemeClr val="tx2">
                  <a:lumMod val="50000"/>
                </a:schemeClr>
              </a:solidFill>
            </a:endParaRPr>
          </a:p>
          <a:p>
            <a:r>
              <a:rPr lang="tr-TR" sz="3200" dirty="0" smtClean="0">
                <a:solidFill>
                  <a:schemeClr val="tx2">
                    <a:lumMod val="50000"/>
                  </a:schemeClr>
                </a:solidFill>
              </a:rPr>
              <a:t>Bilgiler basitten karmaşığa doğru verilmeli, kavrayarak öğrenme sağlanmalıdır. </a:t>
            </a:r>
          </a:p>
          <a:p>
            <a:r>
              <a:rPr lang="tr-TR" sz="3200" dirty="0" smtClean="0">
                <a:solidFill>
                  <a:schemeClr val="tx2">
                    <a:lumMod val="50000"/>
                  </a:schemeClr>
                </a:solidFill>
              </a:rPr>
              <a:t>Önce basit konular açık ve  somut olarak verilmelidir.</a:t>
            </a:r>
          </a:p>
          <a:p>
            <a:r>
              <a:rPr lang="tr-TR" sz="3200" dirty="0" smtClean="0">
                <a:solidFill>
                  <a:schemeClr val="tx2">
                    <a:lumMod val="50000"/>
                  </a:schemeClr>
                </a:solidFill>
              </a:rPr>
              <a:t>Bir konu anlaşılmadan diğerine geçilmemelidir.</a:t>
            </a:r>
          </a:p>
        </p:txBody>
      </p:sp>
      <p:sp>
        <p:nvSpPr>
          <p:cNvPr id="17"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Tree>
  </p:cSld>
  <p:clrMapOvr>
    <a:masterClrMapping/>
  </p:clrMapOvr>
  <p:transition advClick="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23528" y="1500174"/>
            <a:ext cx="8568952" cy="5586145"/>
          </a:xfrm>
          <a:prstGeom prst="rect">
            <a:avLst/>
          </a:prstGeom>
        </p:spPr>
        <p:txBody>
          <a:bodyPr wrap="square">
            <a:spAutoFit/>
          </a:bodyPr>
          <a:lstStyle/>
          <a:p>
            <a:r>
              <a:rPr lang="tr-TR" sz="3000" b="1" dirty="0" smtClean="0">
                <a:solidFill>
                  <a:schemeClr val="tx2">
                    <a:lumMod val="50000"/>
                  </a:schemeClr>
                </a:solidFill>
              </a:rPr>
              <a:t>Öğrenilenler arasındaki bağlantının keşfedilmesi sağlanmalıdır. </a:t>
            </a:r>
          </a:p>
          <a:p>
            <a:r>
              <a:rPr lang="tr-TR" sz="3000" dirty="0" smtClean="0">
                <a:solidFill>
                  <a:schemeClr val="tx2">
                    <a:lumMod val="50000"/>
                  </a:schemeClr>
                </a:solidFill>
              </a:rPr>
              <a:t> Öğretilmek istenen bütün parçalara bölünerek verilmeli. Parçaların birleştirilmesi istenerek öğretim gerçekleştirilmelidir. </a:t>
            </a:r>
          </a:p>
          <a:p>
            <a:r>
              <a:rPr lang="tr-TR" sz="3000" dirty="0" smtClean="0">
                <a:solidFill>
                  <a:schemeClr val="tx2">
                    <a:lumMod val="50000"/>
                  </a:schemeClr>
                </a:solidFill>
              </a:rPr>
              <a:t>Tüm öğrenilenlerin arasında bağlantı olduğu yetişkin tarafından bilinmeli ve uygulama ile öğrenmenin kalıcılığı sağlanmalıdır. </a:t>
            </a:r>
          </a:p>
          <a:p>
            <a:r>
              <a:rPr lang="tr-TR" sz="3000" dirty="0" smtClean="0">
                <a:solidFill>
                  <a:srgbClr val="FF0000"/>
                </a:solidFill>
              </a:rPr>
              <a:t>Katılımcılar, neleri öğrenmeleri gerektiğinin farkında olurlarsa öğrenme daha etkili olur.</a:t>
            </a:r>
          </a:p>
          <a:p>
            <a:r>
              <a:rPr lang="tr-TR" sz="3000" b="1" dirty="0" smtClean="0">
                <a:solidFill>
                  <a:schemeClr val="tx2">
                    <a:lumMod val="50000"/>
                  </a:schemeClr>
                </a:solidFill>
              </a:rPr>
              <a:t> </a:t>
            </a:r>
          </a:p>
          <a:p>
            <a:pPr marL="342900" lvl="1" indent="-342900">
              <a:lnSpc>
                <a:spcPct val="90000"/>
              </a:lnSpc>
              <a:buFont typeface="Wingdings" pitchFamily="2" charset="2"/>
              <a:buChar char="§"/>
            </a:pPr>
            <a:endParaRPr lang="tr-TR" sz="3000" b="1" dirty="0" smtClean="0">
              <a:solidFill>
                <a:schemeClr val="tx2">
                  <a:lumMod val="50000"/>
                </a:schemeClr>
              </a:solidFill>
            </a:endParaRPr>
          </a:p>
        </p:txBody>
      </p:sp>
      <p:sp>
        <p:nvSpPr>
          <p:cNvPr id="17"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Tree>
  </p:cSld>
  <p:clrMapOvr>
    <a:masterClrMapping/>
  </p:clrMapOvr>
  <p:transition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23528" y="1571612"/>
            <a:ext cx="8568952" cy="5663089"/>
          </a:xfrm>
          <a:prstGeom prst="rect">
            <a:avLst/>
          </a:prstGeom>
        </p:spPr>
        <p:txBody>
          <a:bodyPr wrap="square">
            <a:spAutoFit/>
          </a:bodyPr>
          <a:lstStyle/>
          <a:p>
            <a:pPr marL="342900" lvl="1" indent="-342900">
              <a:lnSpc>
                <a:spcPct val="90000"/>
              </a:lnSpc>
            </a:pPr>
            <a:r>
              <a:rPr lang="tr-TR" sz="3000" b="1" dirty="0" smtClean="0">
                <a:solidFill>
                  <a:schemeClr val="tx2">
                    <a:lumMod val="50000"/>
                  </a:schemeClr>
                </a:solidFill>
              </a:rPr>
              <a:t>Geribildirim yapılmalıdır.</a:t>
            </a:r>
            <a:r>
              <a:rPr lang="tr-TR" sz="3000" dirty="0" smtClean="0">
                <a:solidFill>
                  <a:schemeClr val="tx2">
                    <a:lumMod val="50000"/>
                  </a:schemeClr>
                </a:solidFill>
              </a:rPr>
              <a:t> </a:t>
            </a:r>
          </a:p>
          <a:p>
            <a:endParaRPr lang="tr-TR" sz="1100" dirty="0" smtClean="0">
              <a:solidFill>
                <a:schemeClr val="tx2">
                  <a:lumMod val="50000"/>
                </a:schemeClr>
              </a:solidFill>
            </a:endParaRPr>
          </a:p>
          <a:p>
            <a:r>
              <a:rPr lang="tr-TR" sz="3000" dirty="0" smtClean="0">
                <a:solidFill>
                  <a:schemeClr val="tx2">
                    <a:lumMod val="50000"/>
                  </a:schemeClr>
                </a:solidFill>
              </a:rPr>
              <a:t>Katılımcılar, özellikle</a:t>
            </a:r>
            <a:r>
              <a:rPr lang="tr-TR" sz="3000" b="1" dirty="0" smtClean="0">
                <a:solidFill>
                  <a:schemeClr val="tx2">
                    <a:lumMod val="50000"/>
                  </a:schemeClr>
                </a:solidFill>
              </a:rPr>
              <a:t> </a:t>
            </a:r>
            <a:r>
              <a:rPr lang="tr-TR" sz="3000" dirty="0" smtClean="0">
                <a:solidFill>
                  <a:schemeClr val="tx2">
                    <a:lumMod val="50000"/>
                  </a:schemeClr>
                </a:solidFill>
              </a:rPr>
              <a:t>eğitimin amaçları ile beklentileri doğrultusunda, ne derecede başarılı olduklarını ve öğrenmede gösterdikleri aşamaları bilmek isterler. </a:t>
            </a:r>
            <a:r>
              <a:rPr lang="tr-TR" sz="3000" dirty="0" smtClean="0">
                <a:solidFill>
                  <a:srgbClr val="FF0000"/>
                </a:solidFill>
              </a:rPr>
              <a:t>Olumlu geribildirim </a:t>
            </a:r>
            <a:r>
              <a:rPr lang="tr-TR" sz="3000" dirty="0" smtClean="0">
                <a:solidFill>
                  <a:schemeClr val="tx2">
                    <a:lumMod val="50000"/>
                  </a:schemeClr>
                </a:solidFill>
              </a:rPr>
              <a:t>ile katılımcıların kafalarındaki bu türden sorular yanıtlanmış</a:t>
            </a:r>
            <a:r>
              <a:rPr lang="tr-TR" sz="3000" b="1" dirty="0" smtClean="0">
                <a:solidFill>
                  <a:schemeClr val="tx2">
                    <a:lumMod val="50000"/>
                  </a:schemeClr>
                </a:solidFill>
              </a:rPr>
              <a:t> </a:t>
            </a:r>
            <a:r>
              <a:rPr lang="tr-TR" sz="3000" dirty="0" smtClean="0">
                <a:solidFill>
                  <a:schemeClr val="tx2">
                    <a:lumMod val="50000"/>
                  </a:schemeClr>
                </a:solidFill>
              </a:rPr>
              <a:t>olur. </a:t>
            </a:r>
          </a:p>
          <a:p>
            <a:endParaRPr lang="tr-TR" sz="3000" dirty="0" smtClean="0">
              <a:solidFill>
                <a:srgbClr val="FF0000"/>
              </a:solidFill>
            </a:endParaRPr>
          </a:p>
          <a:p>
            <a:r>
              <a:rPr lang="tr-TR" sz="3000" dirty="0" smtClean="0">
                <a:solidFill>
                  <a:srgbClr val="FF0000"/>
                </a:solidFill>
              </a:rPr>
              <a:t>Katılımcıların</a:t>
            </a:r>
            <a:r>
              <a:rPr lang="tr-TR" sz="3000" b="1" dirty="0" smtClean="0">
                <a:solidFill>
                  <a:srgbClr val="FF0000"/>
                </a:solidFill>
              </a:rPr>
              <a:t> </a:t>
            </a:r>
            <a:r>
              <a:rPr lang="tr-TR" sz="3000" dirty="0" smtClean="0">
                <a:solidFill>
                  <a:srgbClr val="FF0000"/>
                </a:solidFill>
              </a:rPr>
              <a:t>gösterdikleri aşamalar ile ilgili geribildirim vermek, bunu yaparken de olumlu bir</a:t>
            </a:r>
            <a:r>
              <a:rPr lang="tr-TR" sz="3000" b="1" dirty="0" smtClean="0">
                <a:solidFill>
                  <a:srgbClr val="FF0000"/>
                </a:solidFill>
              </a:rPr>
              <a:t> </a:t>
            </a:r>
            <a:r>
              <a:rPr lang="tr-TR" sz="3000" dirty="0" smtClean="0">
                <a:solidFill>
                  <a:srgbClr val="FF0000"/>
                </a:solidFill>
              </a:rPr>
              <a:t>tutum içinde olmak gereklidir. </a:t>
            </a:r>
          </a:p>
          <a:p>
            <a:pPr marL="342900" lvl="1" indent="-342900">
              <a:lnSpc>
                <a:spcPct val="90000"/>
              </a:lnSpc>
            </a:pPr>
            <a:endParaRPr lang="tr-TR" sz="3000" dirty="0" smtClean="0">
              <a:solidFill>
                <a:schemeClr val="tx2">
                  <a:lumMod val="50000"/>
                </a:schemeClr>
              </a:solidFill>
            </a:endParaRPr>
          </a:p>
          <a:p>
            <a:pPr marL="342900" lvl="1" indent="-342900">
              <a:lnSpc>
                <a:spcPct val="90000"/>
              </a:lnSpc>
              <a:buFont typeface="Wingdings" pitchFamily="2" charset="2"/>
              <a:buChar char="§"/>
            </a:pPr>
            <a:endParaRPr lang="tr-TR" sz="3000" dirty="0" smtClean="0">
              <a:solidFill>
                <a:schemeClr val="tx2">
                  <a:lumMod val="50000"/>
                </a:schemeClr>
              </a:solidFill>
            </a:endParaRPr>
          </a:p>
        </p:txBody>
      </p:sp>
      <p:sp>
        <p:nvSpPr>
          <p:cNvPr id="17"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Tree>
  </p:cSld>
  <p:clrMapOvr>
    <a:masterClrMapping/>
  </p:clrMapOvr>
  <p:transition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23528" y="1571612"/>
            <a:ext cx="8568952" cy="5539978"/>
          </a:xfrm>
          <a:prstGeom prst="rect">
            <a:avLst/>
          </a:prstGeom>
        </p:spPr>
        <p:txBody>
          <a:bodyPr wrap="square">
            <a:spAutoFit/>
          </a:bodyPr>
          <a:lstStyle/>
          <a:p>
            <a:r>
              <a:rPr lang="tr-TR" sz="2900" b="1" dirty="0" smtClean="0">
                <a:solidFill>
                  <a:schemeClr val="tx2">
                    <a:lumMod val="50000"/>
                  </a:schemeClr>
                </a:solidFill>
              </a:rPr>
              <a:t>Değerlendirme yapılmalıdır. </a:t>
            </a:r>
          </a:p>
          <a:p>
            <a:r>
              <a:rPr lang="tr-TR" sz="2900" dirty="0" smtClean="0">
                <a:solidFill>
                  <a:schemeClr val="tx2">
                    <a:lumMod val="50000"/>
                  </a:schemeClr>
                </a:solidFill>
              </a:rPr>
              <a:t> Yetişkin eğitiminde </a:t>
            </a:r>
            <a:r>
              <a:rPr lang="tr-TR" sz="2900" u="sng" dirty="0" smtClean="0">
                <a:solidFill>
                  <a:schemeClr val="tx2">
                    <a:lumMod val="50000"/>
                  </a:schemeClr>
                </a:solidFill>
              </a:rPr>
              <a:t>amaç not vermek değil, </a:t>
            </a:r>
            <a:r>
              <a:rPr lang="tr-TR" sz="2900" dirty="0" smtClean="0">
                <a:solidFill>
                  <a:schemeClr val="tx2">
                    <a:lumMod val="50000"/>
                  </a:schemeClr>
                </a:solidFill>
              </a:rPr>
              <a:t>öğretmektir. Bunun için öğretmen, yetişkinin kendi başarı düzeyini kendisinin değerlendirmesine olanak sağlamalıdır. Yetişkine kendi başarısını değerlendirmek için ölçüt verilebilirse, hem onun küçük düşmesi önlenmiş, hem de bu değerlendirme yoluyla öğrenmesine katkıda bulunmuş olunabilir.</a:t>
            </a:r>
          </a:p>
          <a:p>
            <a:r>
              <a:rPr lang="tr-TR" sz="3000" dirty="0" smtClean="0">
                <a:solidFill>
                  <a:srgbClr val="FF0000"/>
                </a:solidFill>
              </a:rPr>
              <a:t>Sürekli değerlendirme ve kendi kendini değerlendirme ile öğrenme arttırılmalıdır.</a:t>
            </a:r>
          </a:p>
          <a:p>
            <a:pPr marL="342900" lvl="1" indent="-342900">
              <a:lnSpc>
                <a:spcPct val="90000"/>
              </a:lnSpc>
            </a:pPr>
            <a:endParaRPr lang="tr-TR" sz="2900" dirty="0" smtClean="0">
              <a:solidFill>
                <a:schemeClr val="tx2">
                  <a:lumMod val="50000"/>
                </a:schemeClr>
              </a:solidFill>
            </a:endParaRPr>
          </a:p>
          <a:p>
            <a:pPr marL="342900" lvl="1" indent="-342900">
              <a:lnSpc>
                <a:spcPct val="90000"/>
              </a:lnSpc>
              <a:buFont typeface="Wingdings" pitchFamily="2" charset="2"/>
              <a:buChar char="§"/>
            </a:pPr>
            <a:endParaRPr lang="tr-TR" sz="2900" dirty="0" smtClean="0">
              <a:solidFill>
                <a:schemeClr val="tx2">
                  <a:lumMod val="50000"/>
                </a:schemeClr>
              </a:solidFill>
            </a:endParaRPr>
          </a:p>
        </p:txBody>
      </p:sp>
      <p:sp>
        <p:nvSpPr>
          <p:cNvPr id="17"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Tree>
  </p:cSld>
  <p:clrMapOvr>
    <a:masterClrMapping/>
  </p:clrMapOvr>
  <p:transition advClick="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71470" y="1643050"/>
            <a:ext cx="9072626" cy="5230663"/>
          </a:xfrm>
          <a:prstGeom prst="rect">
            <a:avLst/>
          </a:prstGeom>
        </p:spPr>
        <p:txBody>
          <a:bodyPr wrap="square">
            <a:spAutoFit/>
          </a:bodyPr>
          <a:lstStyle/>
          <a:p>
            <a:pPr marL="342900" lvl="1" indent="-342900">
              <a:lnSpc>
                <a:spcPct val="90000"/>
              </a:lnSpc>
            </a:pPr>
            <a:r>
              <a:rPr lang="tr-TR" sz="3000" dirty="0" smtClean="0">
                <a:solidFill>
                  <a:schemeClr val="tx2">
                    <a:lumMod val="50000"/>
                  </a:schemeClr>
                </a:solidFill>
              </a:rPr>
              <a:t>	</a:t>
            </a:r>
            <a:r>
              <a:rPr lang="tr-TR" sz="3000" b="1" dirty="0" smtClean="0">
                <a:solidFill>
                  <a:schemeClr val="tx2">
                    <a:lumMod val="50000"/>
                  </a:schemeClr>
                </a:solidFill>
              </a:rPr>
              <a:t>Yetişkinin eğitim programı işlevsel ve dinamik olmalıdır.</a:t>
            </a:r>
          </a:p>
          <a:p>
            <a:pPr marL="342900" lvl="1" indent="-342900">
              <a:lnSpc>
                <a:spcPct val="90000"/>
              </a:lnSpc>
            </a:pPr>
            <a:endParaRPr lang="tr-TR" sz="1100" dirty="0" smtClean="0">
              <a:solidFill>
                <a:schemeClr val="tx2">
                  <a:lumMod val="50000"/>
                </a:schemeClr>
              </a:solidFill>
            </a:endParaRPr>
          </a:p>
          <a:p>
            <a:pPr marL="342900" lvl="1" indent="-342900">
              <a:lnSpc>
                <a:spcPct val="90000"/>
              </a:lnSpc>
            </a:pPr>
            <a:r>
              <a:rPr lang="tr-TR" sz="3000" dirty="0" smtClean="0">
                <a:solidFill>
                  <a:schemeClr val="tx2">
                    <a:lumMod val="50000"/>
                  </a:schemeClr>
                </a:solidFill>
              </a:rPr>
              <a:t>	Katılımcılar, eğitimde tek düzelik</a:t>
            </a:r>
            <a:r>
              <a:rPr lang="tr-TR" sz="3000" b="1" dirty="0" smtClean="0">
                <a:solidFill>
                  <a:schemeClr val="tx2">
                    <a:lumMod val="50000"/>
                  </a:schemeClr>
                </a:solidFill>
              </a:rPr>
              <a:t> </a:t>
            </a:r>
            <a:r>
              <a:rPr lang="tr-TR" sz="3000" dirty="0" smtClean="0">
                <a:solidFill>
                  <a:schemeClr val="tx2">
                    <a:lumMod val="50000"/>
                  </a:schemeClr>
                </a:solidFill>
              </a:rPr>
              <a:t>yerine değişiklik isterler. Eğitmen</a:t>
            </a:r>
            <a:r>
              <a:rPr lang="tr-TR" sz="3000" b="1" dirty="0" smtClean="0">
                <a:solidFill>
                  <a:schemeClr val="tx2">
                    <a:lumMod val="50000"/>
                  </a:schemeClr>
                </a:solidFill>
              </a:rPr>
              <a:t> </a:t>
            </a:r>
            <a:r>
              <a:rPr lang="tr-TR" sz="3000" dirty="0" smtClean="0">
                <a:solidFill>
                  <a:schemeClr val="tx2">
                    <a:lumMod val="50000"/>
                  </a:schemeClr>
                </a:solidFill>
              </a:rPr>
              <a:t>görsel-işitsel araçları kullanarak sınıf dersleri,</a:t>
            </a:r>
            <a:r>
              <a:rPr lang="tr-TR" sz="3000" b="1" dirty="0" smtClean="0">
                <a:solidFill>
                  <a:schemeClr val="tx2">
                    <a:lumMod val="50000"/>
                  </a:schemeClr>
                </a:solidFill>
              </a:rPr>
              <a:t> </a:t>
            </a:r>
            <a:r>
              <a:rPr lang="tr-TR" sz="3000" dirty="0" smtClean="0">
                <a:solidFill>
                  <a:schemeClr val="tx2">
                    <a:lumMod val="50000"/>
                  </a:schemeClr>
                </a:solidFill>
              </a:rPr>
              <a:t>küçük</a:t>
            </a:r>
            <a:r>
              <a:rPr lang="tr-TR" sz="3000" b="1" dirty="0" smtClean="0">
                <a:solidFill>
                  <a:schemeClr val="tx2">
                    <a:lumMod val="50000"/>
                  </a:schemeClr>
                </a:solidFill>
              </a:rPr>
              <a:t> </a:t>
            </a:r>
            <a:r>
              <a:rPr lang="tr-TR" sz="3000" dirty="0" smtClean="0">
                <a:solidFill>
                  <a:schemeClr val="tx2">
                    <a:lumMod val="50000"/>
                  </a:schemeClr>
                </a:solidFill>
              </a:rPr>
              <a:t>grup etkinlikleri, grup tartışmaları, gösterimler (demonstrasyon), oyunlaştırmalar</a:t>
            </a:r>
            <a:r>
              <a:rPr lang="tr-TR" sz="3000" b="1" dirty="0" smtClean="0">
                <a:solidFill>
                  <a:schemeClr val="tx2">
                    <a:lumMod val="50000"/>
                  </a:schemeClr>
                </a:solidFill>
              </a:rPr>
              <a:t> </a:t>
            </a:r>
            <a:r>
              <a:rPr lang="tr-TR" sz="3000" dirty="0" smtClean="0">
                <a:solidFill>
                  <a:schemeClr val="tx2">
                    <a:lumMod val="50000"/>
                  </a:schemeClr>
                </a:solidFill>
              </a:rPr>
              <a:t>(role play), vaka çalışmaları ve beyin fırtınası ile ya da konuk konuşmacılar çağırarak bu değişikliği sağlayabilir.</a:t>
            </a:r>
          </a:p>
          <a:p>
            <a:pPr marL="342900" lvl="1" indent="-342900">
              <a:lnSpc>
                <a:spcPct val="90000"/>
              </a:lnSpc>
            </a:pPr>
            <a:r>
              <a:rPr lang="tr-TR" sz="3000" dirty="0" smtClean="0">
                <a:solidFill>
                  <a:schemeClr val="tx2">
                    <a:lumMod val="50000"/>
                  </a:schemeClr>
                </a:solidFill>
              </a:rPr>
              <a:t> </a:t>
            </a:r>
          </a:p>
          <a:p>
            <a:pPr marL="342900" lvl="1" indent="-342900">
              <a:lnSpc>
                <a:spcPct val="90000"/>
              </a:lnSpc>
            </a:pPr>
            <a:endParaRPr lang="tr-TR" sz="3000" dirty="0" smtClean="0">
              <a:solidFill>
                <a:schemeClr val="tx2">
                  <a:lumMod val="50000"/>
                </a:schemeClr>
              </a:solidFill>
            </a:endParaRPr>
          </a:p>
          <a:p>
            <a:pPr marL="342900" lvl="1" indent="-342900">
              <a:lnSpc>
                <a:spcPct val="90000"/>
              </a:lnSpc>
            </a:pPr>
            <a:endParaRPr lang="tr-TR" sz="3000" dirty="0" smtClean="0">
              <a:solidFill>
                <a:schemeClr val="tx2">
                  <a:lumMod val="50000"/>
                </a:schemeClr>
              </a:solidFill>
            </a:endParaRPr>
          </a:p>
          <a:p>
            <a:pPr marL="342900" lvl="1" indent="-342900">
              <a:lnSpc>
                <a:spcPct val="90000"/>
              </a:lnSpc>
              <a:buFont typeface="Wingdings" pitchFamily="2" charset="2"/>
              <a:buChar char="§"/>
            </a:pPr>
            <a:endParaRPr lang="tr-TR" sz="3000" dirty="0" smtClean="0">
              <a:solidFill>
                <a:schemeClr val="tx2">
                  <a:lumMod val="50000"/>
                </a:schemeClr>
              </a:solidFill>
            </a:endParaRPr>
          </a:p>
        </p:txBody>
      </p:sp>
      <p:sp>
        <p:nvSpPr>
          <p:cNvPr id="17"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Tree>
  </p:cSld>
  <p:clrMapOvr>
    <a:masterClrMapping/>
  </p:clrMapOvr>
  <p:transition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23528" y="2835188"/>
            <a:ext cx="8568952" cy="2308324"/>
          </a:xfrm>
          <a:prstGeom prst="rect">
            <a:avLst/>
          </a:prstGeom>
        </p:spPr>
        <p:txBody>
          <a:bodyPr wrap="square">
            <a:spAutoFit/>
          </a:bodyPr>
          <a:lstStyle/>
          <a:p>
            <a:pPr marL="342900" lvl="1" indent="-342900" algn="ctr">
              <a:lnSpc>
                <a:spcPct val="90000"/>
              </a:lnSpc>
            </a:pPr>
            <a:r>
              <a:rPr lang="tr-TR" sz="4000" dirty="0" smtClean="0">
                <a:solidFill>
                  <a:schemeClr val="tx2">
                    <a:lumMod val="50000"/>
                  </a:schemeClr>
                </a:solidFill>
              </a:rPr>
              <a:t>	Yapılan öğretime uygun</a:t>
            </a:r>
          </a:p>
          <a:p>
            <a:pPr marL="342900" lvl="1" indent="-342900" algn="ctr">
              <a:lnSpc>
                <a:spcPct val="90000"/>
              </a:lnSpc>
            </a:pPr>
            <a:r>
              <a:rPr lang="tr-TR" sz="4000" dirty="0" smtClean="0">
                <a:solidFill>
                  <a:srgbClr val="FF0000"/>
                </a:solidFill>
              </a:rPr>
              <a:t>	Çeşitli öğretim yöntem ve teknikler kullanılmalıdır.</a:t>
            </a:r>
          </a:p>
          <a:p>
            <a:pPr marL="342900" lvl="1" indent="-342900" algn="ctr">
              <a:lnSpc>
                <a:spcPct val="90000"/>
              </a:lnSpc>
            </a:pPr>
            <a:endParaRPr lang="tr-TR" sz="4000" dirty="0" smtClean="0">
              <a:solidFill>
                <a:srgbClr val="FF0000"/>
              </a:solidFill>
            </a:endParaRPr>
          </a:p>
        </p:txBody>
      </p:sp>
      <p:sp>
        <p:nvSpPr>
          <p:cNvPr id="17"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Tree>
  </p:cSld>
  <p:clrMapOvr>
    <a:masterClrMapping/>
  </p:clrMapOvr>
  <p:transition advClick="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324544" y="1559689"/>
            <a:ext cx="9145016" cy="2246769"/>
          </a:xfrm>
          <a:prstGeom prst="rect">
            <a:avLst/>
          </a:prstGeom>
        </p:spPr>
        <p:txBody>
          <a:bodyPr wrap="square">
            <a:spAutoFit/>
          </a:bodyPr>
          <a:lstStyle/>
          <a:p>
            <a:pPr marL="514350" indent="-514350"/>
            <a:r>
              <a:rPr lang="tr-TR" sz="2400" b="1" dirty="0" smtClean="0">
                <a:solidFill>
                  <a:schemeClr val="accent1">
                    <a:lumMod val="75000"/>
                  </a:schemeClr>
                </a:solidFill>
              </a:rPr>
              <a:t>	</a:t>
            </a:r>
            <a:r>
              <a:rPr lang="tr-TR" sz="2800" b="1" dirty="0" smtClean="0">
                <a:solidFill>
                  <a:schemeClr val="accent1">
                    <a:lumMod val="50000"/>
                  </a:schemeClr>
                </a:solidFill>
              </a:rPr>
              <a:t>Bireyselleştirme İlkesi : </a:t>
            </a:r>
            <a:r>
              <a:rPr lang="tr-TR" sz="2800" dirty="0" smtClean="0">
                <a:solidFill>
                  <a:schemeClr val="accent1">
                    <a:lumMod val="50000"/>
                  </a:schemeClr>
                </a:solidFill>
              </a:rPr>
              <a:t>Bireyin nasıl öğrendiğine yönelik yapılan  eğitim durumları düzenlemeleri, bireye görelik ilkesinin gereğidir. </a:t>
            </a:r>
            <a:endParaRPr lang="tr-TR" sz="2800" b="1" dirty="0" smtClean="0">
              <a:solidFill>
                <a:schemeClr val="accent1">
                  <a:lumMod val="50000"/>
                </a:schemeClr>
              </a:solidFill>
            </a:endParaRPr>
          </a:p>
          <a:p>
            <a:pPr marL="514350" indent="-514350"/>
            <a:r>
              <a:rPr lang="tr-TR" sz="2800" dirty="0" smtClean="0">
                <a:solidFill>
                  <a:schemeClr val="accent1">
                    <a:lumMod val="50000"/>
                  </a:schemeClr>
                </a:solidFill>
              </a:rPr>
              <a:t>	</a:t>
            </a:r>
          </a:p>
          <a:p>
            <a:pPr marL="514350" indent="-514350"/>
            <a:r>
              <a:rPr lang="tr-TR" sz="2800" dirty="0" smtClean="0">
                <a:solidFill>
                  <a:schemeClr val="accent1">
                    <a:lumMod val="50000"/>
                  </a:schemeClr>
                </a:solidFill>
              </a:rPr>
              <a:t>	</a:t>
            </a:r>
            <a:endParaRPr lang="tr-TR" sz="2800" dirty="0" smtClean="0">
              <a:solidFill>
                <a:schemeClr val="accent1">
                  <a:lumMod val="75000"/>
                </a:schemeClr>
              </a:solidFill>
            </a:endParaRPr>
          </a:p>
        </p:txBody>
      </p:sp>
      <p:pic>
        <p:nvPicPr>
          <p:cNvPr id="15" name="Picture 3" descr="C:\Users\Admin\Desktop\SUNU\slide_10.jpg"/>
          <p:cNvPicPr>
            <a:picLocks noChangeAspect="1" noChangeArrowheads="1"/>
          </p:cNvPicPr>
          <p:nvPr/>
        </p:nvPicPr>
        <p:blipFill>
          <a:blip r:embed="rId4" cstate="print"/>
          <a:srcRect/>
          <a:stretch>
            <a:fillRect/>
          </a:stretch>
        </p:blipFill>
        <p:spPr bwMode="auto">
          <a:xfrm>
            <a:off x="2311100" y="3212976"/>
            <a:ext cx="5518503" cy="2808312"/>
          </a:xfrm>
          <a:prstGeom prst="rect">
            <a:avLst/>
          </a:prstGeom>
          <a:ln>
            <a:noFill/>
          </a:ln>
          <a:effectLst>
            <a:outerShdw blurRad="292100" dist="139700" dir="2700000" algn="tl" rotWithShape="0">
              <a:srgbClr val="333333">
                <a:alpha val="65000"/>
              </a:srgbClr>
            </a:outerShdw>
          </a:effectLst>
        </p:spPr>
      </p:pic>
      <p:sp>
        <p:nvSpPr>
          <p:cNvPr id="17"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Tree>
  </p:cSld>
  <p:clrMapOvr>
    <a:masterClrMapping/>
  </p:clrMapOvr>
  <p:transition advClick="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324544" y="1559689"/>
            <a:ext cx="9145016" cy="2923877"/>
          </a:xfrm>
          <a:prstGeom prst="rect">
            <a:avLst/>
          </a:prstGeom>
        </p:spPr>
        <p:txBody>
          <a:bodyPr wrap="square">
            <a:spAutoFit/>
          </a:bodyPr>
          <a:lstStyle/>
          <a:p>
            <a:pPr marL="514350" indent="-514350"/>
            <a:r>
              <a:rPr lang="tr-TR" sz="2400" b="1" dirty="0" smtClean="0">
                <a:solidFill>
                  <a:schemeClr val="accent1">
                    <a:lumMod val="75000"/>
                  </a:schemeClr>
                </a:solidFill>
              </a:rPr>
              <a:t>	</a:t>
            </a:r>
            <a:r>
              <a:rPr lang="tr-TR" sz="2800" b="1" dirty="0" smtClean="0">
                <a:solidFill>
                  <a:schemeClr val="accent1">
                    <a:lumMod val="50000"/>
                  </a:schemeClr>
                </a:solidFill>
              </a:rPr>
              <a:t>Bilinenden Bilinmeyene Öğretim İlkesi: </a:t>
            </a:r>
            <a:r>
              <a:rPr lang="tr-TR" sz="2800" dirty="0" smtClean="0">
                <a:solidFill>
                  <a:schemeClr val="accent1">
                    <a:lumMod val="50000"/>
                  </a:schemeClr>
                </a:solidFill>
              </a:rPr>
              <a:t>Öğretim sürecinde bireylerin ne bildiklerinden başlanmalı, onların bilgi, beceri ve tutumları yani </a:t>
            </a:r>
            <a:r>
              <a:rPr lang="tr-TR" sz="2800" dirty="0" smtClean="0">
                <a:solidFill>
                  <a:srgbClr val="FF0000"/>
                </a:solidFill>
              </a:rPr>
              <a:t>hazır bulunuşluk</a:t>
            </a:r>
            <a:r>
              <a:rPr lang="tr-TR" sz="2800" dirty="0" smtClean="0">
                <a:solidFill>
                  <a:schemeClr val="accent1">
                    <a:lumMod val="50000"/>
                  </a:schemeClr>
                </a:solidFill>
              </a:rPr>
              <a:t> düzeyleri tespit edilmeli, daha sonra bilinmeyenlere yer verilmelidir.</a:t>
            </a:r>
          </a:p>
          <a:p>
            <a:pPr marL="514350" indent="-514350"/>
            <a:r>
              <a:rPr lang="tr-TR" sz="2400" dirty="0" smtClean="0">
                <a:solidFill>
                  <a:schemeClr val="accent1">
                    <a:lumMod val="50000"/>
                  </a:schemeClr>
                </a:solidFill>
              </a:rPr>
              <a:t>	</a:t>
            </a:r>
          </a:p>
          <a:p>
            <a:pPr marL="514350" indent="-514350"/>
            <a:r>
              <a:rPr lang="tr-TR" sz="2400" dirty="0" smtClean="0">
                <a:solidFill>
                  <a:schemeClr val="accent1">
                    <a:lumMod val="50000"/>
                  </a:schemeClr>
                </a:solidFill>
              </a:rPr>
              <a:t>	</a:t>
            </a:r>
          </a:p>
          <a:p>
            <a:pPr marL="514350" indent="-514350"/>
            <a:endParaRPr lang="tr-TR" sz="2400" dirty="0" smtClean="0">
              <a:solidFill>
                <a:schemeClr val="accent1">
                  <a:lumMod val="75000"/>
                </a:schemeClr>
              </a:solidFill>
            </a:endParaRPr>
          </a:p>
        </p:txBody>
      </p:sp>
      <p:pic>
        <p:nvPicPr>
          <p:cNvPr id="17" name="Picture 3" descr="C:\Users\Admin\Desktop\2.jpg"/>
          <p:cNvPicPr>
            <a:picLocks noChangeAspect="1" noChangeArrowheads="1"/>
          </p:cNvPicPr>
          <p:nvPr/>
        </p:nvPicPr>
        <p:blipFill>
          <a:blip r:embed="rId4" cstate="print"/>
          <a:srcRect/>
          <a:stretch>
            <a:fillRect/>
          </a:stretch>
        </p:blipFill>
        <p:spPr bwMode="auto">
          <a:xfrm>
            <a:off x="1979712" y="4293096"/>
            <a:ext cx="5400600" cy="1915071"/>
          </a:xfrm>
          <a:prstGeom prst="rect">
            <a:avLst/>
          </a:prstGeom>
          <a:noFill/>
        </p:spPr>
      </p:pic>
      <p:sp>
        <p:nvSpPr>
          <p:cNvPr id="18" name="17 Dikdörtgen"/>
          <p:cNvSpPr/>
          <p:nvPr/>
        </p:nvSpPr>
        <p:spPr>
          <a:xfrm>
            <a:off x="323528" y="3501008"/>
            <a:ext cx="8568952" cy="461665"/>
          </a:xfrm>
          <a:prstGeom prst="rect">
            <a:avLst/>
          </a:prstGeom>
        </p:spPr>
        <p:txBody>
          <a:bodyPr wrap="square">
            <a:spAutoFit/>
          </a:bodyPr>
          <a:lstStyle/>
          <a:p>
            <a:pPr algn="ctr">
              <a:buNone/>
            </a:pPr>
            <a:r>
              <a:rPr lang="tr-TR" sz="2400" b="1" i="1" dirty="0" smtClean="0">
                <a:solidFill>
                  <a:srgbClr val="FF0000"/>
                </a:solidFill>
              </a:rPr>
              <a:t>Önce ön bilgileri hatırlatma</a:t>
            </a:r>
            <a:r>
              <a:rPr lang="tr-TR" sz="2400" dirty="0" smtClean="0">
                <a:solidFill>
                  <a:srgbClr val="FF0000"/>
                </a:solidFill>
              </a:rPr>
              <a:t>, </a:t>
            </a:r>
            <a:r>
              <a:rPr lang="tr-TR" sz="2400" b="1" i="1" dirty="0" smtClean="0">
                <a:solidFill>
                  <a:srgbClr val="FF0000"/>
                </a:solidFill>
              </a:rPr>
              <a:t>sonra yeni bilgiyi öğretme</a:t>
            </a:r>
            <a:endParaRPr lang="tr-TR" sz="2400" dirty="0" smtClean="0">
              <a:solidFill>
                <a:srgbClr val="FF0000"/>
              </a:solidFill>
            </a:endParaRPr>
          </a:p>
        </p:txBody>
      </p:sp>
      <p:sp>
        <p:nvSpPr>
          <p:cNvPr id="15"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Tree>
  </p:cSld>
  <p:clrMapOvr>
    <a:masterClrMapping/>
  </p:clrMapOvr>
  <p:transition advClick="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Dikdörtgen 1"/>
          <p:cNvSpPr>
            <a:spLocks noChangeArrowheads="1"/>
          </p:cNvSpPr>
          <p:nvPr/>
        </p:nvSpPr>
        <p:spPr bwMode="auto">
          <a:xfrm>
            <a:off x="1331640" y="548680"/>
            <a:ext cx="7056784" cy="671851"/>
          </a:xfrm>
          <a:prstGeom prst="rect">
            <a:avLst/>
          </a:prstGeom>
          <a:noFill/>
          <a:ln w="9525">
            <a:noFill/>
            <a:miter lim="800000"/>
            <a:headEnd/>
            <a:tailEnd/>
          </a:ln>
        </p:spPr>
        <p:txBody>
          <a:bodyPr wrap="square">
            <a:spAutoFit/>
          </a:bodyPr>
          <a:lstStyle/>
          <a:p>
            <a:pPr>
              <a:lnSpc>
                <a:spcPct val="150000"/>
              </a:lnSpc>
              <a:buNone/>
            </a:pPr>
            <a:r>
              <a:rPr lang="tr-TR" sz="2800" dirty="0" smtClean="0">
                <a:solidFill>
                  <a:srgbClr val="FF0000"/>
                </a:solidFill>
              </a:rPr>
              <a:t>Yetişkin Eğitiminde Öğretim İlkeleri</a:t>
            </a:r>
          </a:p>
        </p:txBody>
      </p:sp>
      <p:sp>
        <p:nvSpPr>
          <p:cNvPr id="21" name="20 Dikdörtgen"/>
          <p:cNvSpPr/>
          <p:nvPr/>
        </p:nvSpPr>
        <p:spPr>
          <a:xfrm>
            <a:off x="-324544" y="1559689"/>
            <a:ext cx="9145016" cy="3046988"/>
          </a:xfrm>
          <a:prstGeom prst="rect">
            <a:avLst/>
          </a:prstGeom>
        </p:spPr>
        <p:txBody>
          <a:bodyPr wrap="square">
            <a:spAutoFit/>
          </a:bodyPr>
          <a:lstStyle/>
          <a:p>
            <a:pPr marL="514350" indent="-514350"/>
            <a:r>
              <a:rPr lang="tr-TR" sz="2400" b="1" dirty="0" smtClean="0">
                <a:solidFill>
                  <a:schemeClr val="accent1">
                    <a:lumMod val="75000"/>
                  </a:schemeClr>
                </a:solidFill>
              </a:rPr>
              <a:t>	</a:t>
            </a:r>
            <a:r>
              <a:rPr lang="tr-TR" sz="2800" b="1" dirty="0" smtClean="0">
                <a:solidFill>
                  <a:schemeClr val="accent1">
                    <a:lumMod val="50000"/>
                  </a:schemeClr>
                </a:solidFill>
              </a:rPr>
              <a:t>Açıklık İlkesi:  </a:t>
            </a:r>
            <a:r>
              <a:rPr lang="tr-TR" sz="2800" dirty="0" smtClean="0">
                <a:solidFill>
                  <a:schemeClr val="accent1">
                    <a:lumMod val="50000"/>
                  </a:schemeClr>
                </a:solidFill>
              </a:rPr>
              <a:t>İki boyutu vardır. Birinci boyutta, öğretim sürecinin bir çok duyu organına hitap edecek şekilde düzenlenmesi gerekliliğini ifade eder. </a:t>
            </a:r>
          </a:p>
          <a:p>
            <a:pPr marL="514350" indent="-514350"/>
            <a:r>
              <a:rPr lang="tr-TR" sz="2800" dirty="0" smtClean="0">
                <a:solidFill>
                  <a:schemeClr val="accent1">
                    <a:lumMod val="50000"/>
                  </a:schemeClr>
                </a:solidFill>
              </a:rPr>
              <a:t>	İkinci boyutta ise, kullanılan dilin ve</a:t>
            </a:r>
          </a:p>
          <a:p>
            <a:pPr marL="514350" indent="-514350"/>
            <a:r>
              <a:rPr lang="tr-TR" sz="2800" dirty="0" smtClean="0">
                <a:solidFill>
                  <a:schemeClr val="accent1">
                    <a:lumMod val="50000"/>
                  </a:schemeClr>
                </a:solidFill>
              </a:rPr>
              <a:t>	kavramların açık ve net olmasını</a:t>
            </a:r>
          </a:p>
          <a:p>
            <a:pPr marL="514350" indent="-514350"/>
            <a:r>
              <a:rPr lang="tr-TR" sz="2800" dirty="0" smtClean="0">
                <a:solidFill>
                  <a:schemeClr val="accent1">
                    <a:lumMod val="50000"/>
                  </a:schemeClr>
                </a:solidFill>
              </a:rPr>
              <a:t>	ifade eder. </a:t>
            </a:r>
          </a:p>
          <a:p>
            <a:pPr marL="514350" indent="-514350"/>
            <a:endParaRPr lang="tr-TR" sz="2400" dirty="0" smtClean="0">
              <a:solidFill>
                <a:schemeClr val="accent1">
                  <a:lumMod val="75000"/>
                </a:schemeClr>
              </a:solidFill>
            </a:endParaRPr>
          </a:p>
        </p:txBody>
      </p:sp>
      <p:pic>
        <p:nvPicPr>
          <p:cNvPr id="15" name="Picture 1"/>
          <p:cNvPicPr>
            <a:picLocks noChangeAspect="1" noChangeArrowheads="1"/>
          </p:cNvPicPr>
          <p:nvPr/>
        </p:nvPicPr>
        <p:blipFill>
          <a:blip r:embed="rId4" cstate="print"/>
          <a:srcRect/>
          <a:stretch>
            <a:fillRect/>
          </a:stretch>
        </p:blipFill>
        <p:spPr bwMode="auto">
          <a:xfrm>
            <a:off x="5580112" y="2996437"/>
            <a:ext cx="3089500" cy="309685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Dikdörtgen 7"/>
          <p:cNvSpPr>
            <a:spLocks noChangeArrowheads="1"/>
          </p:cNvSpPr>
          <p:nvPr/>
        </p:nvSpPr>
        <p:spPr bwMode="auto">
          <a:xfrm>
            <a:off x="323850" y="1963531"/>
            <a:ext cx="8534430" cy="3108543"/>
          </a:xfrm>
          <a:prstGeom prst="rect">
            <a:avLst/>
          </a:prstGeom>
          <a:noFill/>
          <a:ln w="9525">
            <a:noFill/>
            <a:miter lim="800000"/>
            <a:headEnd/>
            <a:tailEnd/>
          </a:ln>
        </p:spPr>
        <p:txBody>
          <a:bodyPr wrap="square">
            <a:spAutoFit/>
          </a:bodyPr>
          <a:lstStyle/>
          <a:p>
            <a:pPr algn="just"/>
            <a:r>
              <a:rPr lang="tr-TR" altLang="tr-TR" sz="2800" dirty="0" smtClean="0">
                <a:solidFill>
                  <a:schemeClr val="tx2">
                    <a:lumMod val="50000"/>
                  </a:schemeClr>
                </a:solidFill>
              </a:rPr>
              <a:t>	Bir kurum kendi çalışanlarına iş </a:t>
            </a:r>
            <a:r>
              <a:rPr lang="tr-TR" altLang="tr-TR" sz="2800" dirty="0">
                <a:solidFill>
                  <a:schemeClr val="tx2">
                    <a:lumMod val="50000"/>
                  </a:schemeClr>
                </a:solidFill>
              </a:rPr>
              <a:t>öğretme amacıyla (kendi mesleklerinin direkt gerektirdiği bilgi ve becerilerle ilgili) bir program </a:t>
            </a:r>
            <a:r>
              <a:rPr lang="tr-TR" altLang="tr-TR" sz="2800" dirty="0" smtClean="0">
                <a:solidFill>
                  <a:schemeClr val="tx2">
                    <a:lumMod val="50000"/>
                  </a:schemeClr>
                </a:solidFill>
              </a:rPr>
              <a:t>çerçevesinde </a:t>
            </a:r>
            <a:r>
              <a:rPr lang="tr-TR" altLang="tr-TR" sz="2800" b="1" dirty="0" smtClean="0">
                <a:solidFill>
                  <a:srgbClr val="FF0000"/>
                </a:solidFill>
              </a:rPr>
              <a:t>hizmet içi ve hizmet öncesi eğitimi </a:t>
            </a:r>
            <a:r>
              <a:rPr lang="tr-TR" altLang="tr-TR" sz="2800" dirty="0" smtClean="0">
                <a:solidFill>
                  <a:schemeClr val="tx2">
                    <a:lumMod val="50000"/>
                  </a:schemeClr>
                </a:solidFill>
              </a:rPr>
              <a:t>hazırlamaktadır. </a:t>
            </a:r>
          </a:p>
          <a:p>
            <a:pPr algn="just"/>
            <a:endParaRPr lang="tr-TR" altLang="tr-TR" sz="2800" dirty="0" smtClean="0">
              <a:solidFill>
                <a:schemeClr val="tx2">
                  <a:lumMod val="50000"/>
                </a:schemeClr>
              </a:solidFill>
            </a:endParaRPr>
          </a:p>
          <a:p>
            <a:pPr algn="just"/>
            <a:r>
              <a:rPr lang="tr-TR" altLang="tr-TR" sz="2800" dirty="0" smtClean="0">
                <a:solidFill>
                  <a:schemeClr val="tx2">
                    <a:lumMod val="50000"/>
                  </a:schemeClr>
                </a:solidFill>
              </a:rPr>
              <a:t>	Oysa </a:t>
            </a:r>
            <a:r>
              <a:rPr lang="tr-TR" altLang="tr-TR" sz="2800" b="1" dirty="0">
                <a:solidFill>
                  <a:srgbClr val="FF0000"/>
                </a:solidFill>
              </a:rPr>
              <a:t>halk eğitimde </a:t>
            </a:r>
            <a:r>
              <a:rPr lang="tr-TR" altLang="tr-TR" sz="2800" dirty="0">
                <a:solidFill>
                  <a:schemeClr val="tx2">
                    <a:lumMod val="50000"/>
                  </a:schemeClr>
                </a:solidFill>
              </a:rPr>
              <a:t>bireyler daha çok istihdam edildikleri meslekler dışında bir eğitim almaktadır. </a:t>
            </a:r>
          </a:p>
        </p:txBody>
      </p:sp>
      <p:sp>
        <p:nvSpPr>
          <p:cNvPr id="19" name="18 Dikdörtgen"/>
          <p:cNvSpPr/>
          <p:nvPr/>
        </p:nvSpPr>
        <p:spPr>
          <a:xfrm>
            <a:off x="1500166" y="285728"/>
            <a:ext cx="5929354" cy="954107"/>
          </a:xfrm>
          <a:prstGeom prst="rect">
            <a:avLst/>
          </a:prstGeom>
        </p:spPr>
        <p:txBody>
          <a:bodyPr wrap="square">
            <a:spAutoFit/>
          </a:bodyPr>
          <a:lstStyle/>
          <a:p>
            <a:r>
              <a:rPr lang="tr-TR" altLang="tr-TR" sz="2800" b="1" dirty="0" smtClean="0">
                <a:solidFill>
                  <a:srgbClr val="FF0000"/>
                </a:solidFill>
              </a:rPr>
              <a:t>Hizmet içi ve hizmet öncesi eğitimi, halk eğitiminden ayıran temel fark; </a:t>
            </a:r>
            <a:endParaRPr lang="tr-TR" sz="2800"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3563888" y="5733256"/>
            <a:ext cx="9145016" cy="1015663"/>
          </a:xfrm>
          <a:prstGeom prst="rect">
            <a:avLst/>
          </a:prstGeom>
        </p:spPr>
        <p:txBody>
          <a:bodyPr wrap="square">
            <a:spAutoFit/>
          </a:bodyPr>
          <a:lstStyle/>
          <a:p>
            <a:pPr marL="514350" indent="-514350"/>
            <a:r>
              <a:rPr lang="tr-TR" sz="2400" b="1" dirty="0" smtClean="0">
                <a:solidFill>
                  <a:schemeClr val="accent1">
                    <a:lumMod val="75000"/>
                  </a:schemeClr>
                </a:solidFill>
              </a:rPr>
              <a:t>	</a:t>
            </a:r>
            <a:r>
              <a:rPr lang="tr-TR" sz="2400" dirty="0" smtClean="0">
                <a:solidFill>
                  <a:schemeClr val="accent1">
                    <a:lumMod val="75000"/>
                  </a:schemeClr>
                </a:solidFill>
              </a:rPr>
              <a:t>	</a:t>
            </a:r>
            <a:endParaRPr lang="tr-TR" dirty="0" smtClean="0">
              <a:solidFill>
                <a:schemeClr val="accent1">
                  <a:lumMod val="75000"/>
                </a:schemeClr>
              </a:solidFill>
            </a:endParaRPr>
          </a:p>
          <a:p>
            <a:pPr marL="514350" indent="-514350"/>
            <a:endParaRPr lang="tr-TR" dirty="0" smtClean="0">
              <a:solidFill>
                <a:schemeClr val="accent1">
                  <a:lumMod val="75000"/>
                </a:schemeClr>
              </a:solidFill>
            </a:endParaRPr>
          </a:p>
          <a:p>
            <a:pPr marL="514350" indent="-514350">
              <a:buNone/>
            </a:pPr>
            <a:endParaRPr lang="tr-TR" b="1" dirty="0" smtClean="0">
              <a:solidFill>
                <a:schemeClr val="accent1">
                  <a:lumMod val="75000"/>
                </a:schemeClr>
              </a:solidFill>
            </a:endParaRPr>
          </a:p>
        </p:txBody>
      </p:sp>
      <p:sp>
        <p:nvSpPr>
          <p:cNvPr id="17" name="Dikdörtgen 1"/>
          <p:cNvSpPr>
            <a:spLocks noChangeArrowheads="1"/>
          </p:cNvSpPr>
          <p:nvPr/>
        </p:nvSpPr>
        <p:spPr bwMode="auto">
          <a:xfrm>
            <a:off x="323528" y="1556792"/>
            <a:ext cx="8640960" cy="2092881"/>
          </a:xfrm>
          <a:prstGeom prst="rect">
            <a:avLst/>
          </a:prstGeom>
          <a:noFill/>
          <a:ln w="9525">
            <a:noFill/>
            <a:miter lim="800000"/>
            <a:headEnd/>
            <a:tailEnd/>
          </a:ln>
        </p:spPr>
        <p:txBody>
          <a:bodyPr wrap="square">
            <a:spAutoFit/>
          </a:bodyPr>
          <a:lstStyle/>
          <a:p>
            <a:pPr>
              <a:buNone/>
            </a:pPr>
            <a:r>
              <a:rPr lang="tr-TR" sz="2600" b="1" dirty="0" smtClean="0">
                <a:solidFill>
                  <a:schemeClr val="accent1">
                    <a:lumMod val="50000"/>
                  </a:schemeClr>
                </a:solidFill>
              </a:rPr>
              <a:t>Somuttan Soyuta Öğretim İlkesi: </a:t>
            </a:r>
            <a:r>
              <a:rPr lang="tr-TR" sz="2600" dirty="0" smtClean="0">
                <a:solidFill>
                  <a:schemeClr val="accent1">
                    <a:lumMod val="50000"/>
                  </a:schemeClr>
                </a:solidFill>
              </a:rPr>
              <a:t>öğrenmelerin daha kolay gerçekleşmesi için, öğretim ortamında yeni gelen bilgiyle ilgili olarak önce somut özelliklerin kullanılmasını, daha sonra ise soyut özelliklere geçilmesini öngören bir ilkedir.</a:t>
            </a:r>
          </a:p>
          <a:p>
            <a:pPr>
              <a:buNone/>
            </a:pPr>
            <a:endParaRPr lang="tr-TR" sz="2600" dirty="0" smtClean="0">
              <a:solidFill>
                <a:schemeClr val="accent1">
                  <a:lumMod val="50000"/>
                </a:schemeClr>
              </a:solidFill>
            </a:endParaRPr>
          </a:p>
        </p:txBody>
      </p:sp>
      <p:sp>
        <p:nvSpPr>
          <p:cNvPr id="15" name="Dikdörtgen 1"/>
          <p:cNvSpPr>
            <a:spLocks noChangeArrowheads="1"/>
          </p:cNvSpPr>
          <p:nvPr/>
        </p:nvSpPr>
        <p:spPr bwMode="auto">
          <a:xfrm>
            <a:off x="1331640" y="548680"/>
            <a:ext cx="7056784" cy="671851"/>
          </a:xfrm>
          <a:prstGeom prst="rect">
            <a:avLst/>
          </a:prstGeom>
          <a:noFill/>
          <a:ln w="9525">
            <a:noFill/>
            <a:miter lim="800000"/>
            <a:headEnd/>
            <a:tailEnd/>
          </a:ln>
        </p:spPr>
        <p:txBody>
          <a:bodyPr wrap="square">
            <a:spAutoFit/>
          </a:bodyPr>
          <a:lstStyle/>
          <a:p>
            <a:pPr>
              <a:lnSpc>
                <a:spcPct val="150000"/>
              </a:lnSpc>
              <a:buNone/>
            </a:pPr>
            <a:r>
              <a:rPr lang="tr-TR" sz="2800" dirty="0" smtClean="0">
                <a:solidFill>
                  <a:srgbClr val="FF0000"/>
                </a:solidFill>
              </a:rPr>
              <a:t>Yetişkin Eğitiminde Öğretim İlkeleri</a:t>
            </a:r>
          </a:p>
        </p:txBody>
      </p:sp>
      <p:pic>
        <p:nvPicPr>
          <p:cNvPr id="18" name="Picture 4" descr="sayı çubuklarıyla etkinlik ile ilgili görsel sonucu"/>
          <p:cNvPicPr>
            <a:picLocks noChangeAspect="1" noChangeArrowheads="1"/>
          </p:cNvPicPr>
          <p:nvPr/>
        </p:nvPicPr>
        <p:blipFill>
          <a:blip r:embed="rId4" cstate="print"/>
          <a:srcRect/>
          <a:stretch>
            <a:fillRect/>
          </a:stretch>
        </p:blipFill>
        <p:spPr bwMode="auto">
          <a:xfrm>
            <a:off x="2555776" y="3356992"/>
            <a:ext cx="4543797" cy="28884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3563888" y="5733256"/>
            <a:ext cx="9145016" cy="1015663"/>
          </a:xfrm>
          <a:prstGeom prst="rect">
            <a:avLst/>
          </a:prstGeom>
        </p:spPr>
        <p:txBody>
          <a:bodyPr wrap="square">
            <a:spAutoFit/>
          </a:bodyPr>
          <a:lstStyle/>
          <a:p>
            <a:pPr marL="514350" indent="-514350"/>
            <a:r>
              <a:rPr lang="tr-TR" sz="2400" b="1" dirty="0" smtClean="0">
                <a:solidFill>
                  <a:schemeClr val="accent1">
                    <a:lumMod val="75000"/>
                  </a:schemeClr>
                </a:solidFill>
              </a:rPr>
              <a:t>	</a:t>
            </a:r>
            <a:r>
              <a:rPr lang="tr-TR" sz="2400" dirty="0" smtClean="0">
                <a:solidFill>
                  <a:schemeClr val="accent1">
                    <a:lumMod val="75000"/>
                  </a:schemeClr>
                </a:solidFill>
              </a:rPr>
              <a:t>	</a:t>
            </a:r>
            <a:endParaRPr lang="tr-TR" dirty="0" smtClean="0">
              <a:solidFill>
                <a:schemeClr val="accent1">
                  <a:lumMod val="75000"/>
                </a:schemeClr>
              </a:solidFill>
            </a:endParaRPr>
          </a:p>
          <a:p>
            <a:pPr marL="514350" indent="-514350"/>
            <a:endParaRPr lang="tr-TR" dirty="0" smtClean="0">
              <a:solidFill>
                <a:schemeClr val="accent1">
                  <a:lumMod val="75000"/>
                </a:schemeClr>
              </a:solidFill>
            </a:endParaRPr>
          </a:p>
          <a:p>
            <a:pPr marL="514350" indent="-514350">
              <a:buNone/>
            </a:pPr>
            <a:endParaRPr lang="tr-TR" b="1" dirty="0" smtClean="0">
              <a:solidFill>
                <a:schemeClr val="accent1">
                  <a:lumMod val="75000"/>
                </a:schemeClr>
              </a:solidFill>
            </a:endParaRPr>
          </a:p>
        </p:txBody>
      </p:sp>
      <p:sp>
        <p:nvSpPr>
          <p:cNvPr id="17" name="Dikdörtgen 1"/>
          <p:cNvSpPr>
            <a:spLocks noChangeArrowheads="1"/>
          </p:cNvSpPr>
          <p:nvPr/>
        </p:nvSpPr>
        <p:spPr bwMode="auto">
          <a:xfrm>
            <a:off x="323528" y="1700808"/>
            <a:ext cx="8640960" cy="2062103"/>
          </a:xfrm>
          <a:prstGeom prst="rect">
            <a:avLst/>
          </a:prstGeom>
          <a:noFill/>
          <a:ln w="9525">
            <a:noFill/>
            <a:miter lim="800000"/>
            <a:headEnd/>
            <a:tailEnd/>
          </a:ln>
        </p:spPr>
        <p:txBody>
          <a:bodyPr wrap="square">
            <a:spAutoFit/>
          </a:bodyPr>
          <a:lstStyle/>
          <a:p>
            <a:pPr>
              <a:buNone/>
            </a:pPr>
            <a:r>
              <a:rPr lang="tr-TR" sz="2600" b="1" dirty="0" smtClean="0">
                <a:solidFill>
                  <a:schemeClr val="accent1">
                    <a:lumMod val="50000"/>
                  </a:schemeClr>
                </a:solidFill>
              </a:rPr>
              <a:t>Ekonomiklik İlkesi: </a:t>
            </a:r>
            <a:r>
              <a:rPr lang="tr-TR" sz="2600" dirty="0" smtClean="0">
                <a:solidFill>
                  <a:schemeClr val="accent1">
                    <a:lumMod val="50000"/>
                  </a:schemeClr>
                </a:solidFill>
              </a:rPr>
              <a:t>En az emek ve maliyetle en yüksek verime ulaşmak. Bir öğretim süreci ne kadar az zaman, az para, az emek, az enerji harcanarak düzenleniyor ve üst düzeyde hedeflere ulaşmayı sağlıyorsa bu süreç o oranda ekonomiktir. </a:t>
            </a:r>
          </a:p>
          <a:p>
            <a:pPr>
              <a:buNone/>
            </a:pPr>
            <a:endParaRPr lang="tr-TR" sz="2400" dirty="0" smtClean="0">
              <a:solidFill>
                <a:schemeClr val="accent1">
                  <a:lumMod val="75000"/>
                </a:schemeClr>
              </a:solidFill>
            </a:endParaRPr>
          </a:p>
        </p:txBody>
      </p:sp>
      <p:pic>
        <p:nvPicPr>
          <p:cNvPr id="16" name="Picture 2" descr="ekonomiklik ile ilgili görsel sonucu"/>
          <p:cNvPicPr>
            <a:picLocks noChangeAspect="1" noChangeArrowheads="1"/>
          </p:cNvPicPr>
          <p:nvPr/>
        </p:nvPicPr>
        <p:blipFill>
          <a:blip r:embed="rId4" cstate="print"/>
          <a:srcRect/>
          <a:stretch>
            <a:fillRect/>
          </a:stretch>
        </p:blipFill>
        <p:spPr bwMode="auto">
          <a:xfrm>
            <a:off x="6012160" y="3645024"/>
            <a:ext cx="2543944" cy="2543945"/>
          </a:xfrm>
          <a:prstGeom prst="rect">
            <a:avLst/>
          </a:prstGeom>
          <a:ln>
            <a:noFill/>
          </a:ln>
          <a:effectLst>
            <a:outerShdw blurRad="292100" dist="139700" dir="2700000" algn="tl" rotWithShape="0">
              <a:srgbClr val="333333">
                <a:alpha val="65000"/>
              </a:srgbClr>
            </a:outerShdw>
          </a:effectLst>
        </p:spPr>
      </p:pic>
      <p:pic>
        <p:nvPicPr>
          <p:cNvPr id="18" name="Picture 4" descr="ekonomiklik ile ilgili görsel sonucu"/>
          <p:cNvPicPr>
            <a:picLocks noChangeAspect="1" noChangeArrowheads="1"/>
          </p:cNvPicPr>
          <p:nvPr/>
        </p:nvPicPr>
        <p:blipFill>
          <a:blip r:embed="rId5" cstate="print"/>
          <a:srcRect/>
          <a:stretch>
            <a:fillRect/>
          </a:stretch>
        </p:blipFill>
        <p:spPr bwMode="auto">
          <a:xfrm rot="1194885">
            <a:off x="1549307" y="3801133"/>
            <a:ext cx="2486025" cy="1714500"/>
          </a:xfrm>
          <a:prstGeom prst="rect">
            <a:avLst/>
          </a:prstGeom>
          <a:ln>
            <a:noFill/>
          </a:ln>
          <a:effectLst>
            <a:outerShdw blurRad="292100" dist="139700" dir="2700000" algn="tl" rotWithShape="0">
              <a:srgbClr val="333333">
                <a:alpha val="65000"/>
              </a:srgbClr>
            </a:outerShdw>
          </a:effectLst>
        </p:spPr>
      </p:pic>
      <p:sp>
        <p:nvSpPr>
          <p:cNvPr id="19"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Tree>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3563888" y="5733256"/>
            <a:ext cx="9145016" cy="1015663"/>
          </a:xfrm>
          <a:prstGeom prst="rect">
            <a:avLst/>
          </a:prstGeom>
        </p:spPr>
        <p:txBody>
          <a:bodyPr wrap="square">
            <a:spAutoFit/>
          </a:bodyPr>
          <a:lstStyle/>
          <a:p>
            <a:pPr marL="514350" indent="-514350"/>
            <a:r>
              <a:rPr lang="tr-TR" sz="2400" b="1" dirty="0" smtClean="0">
                <a:solidFill>
                  <a:schemeClr val="accent1">
                    <a:lumMod val="75000"/>
                  </a:schemeClr>
                </a:solidFill>
              </a:rPr>
              <a:t>	</a:t>
            </a:r>
            <a:r>
              <a:rPr lang="tr-TR" sz="2400" dirty="0" smtClean="0">
                <a:solidFill>
                  <a:schemeClr val="accent1">
                    <a:lumMod val="75000"/>
                  </a:schemeClr>
                </a:solidFill>
              </a:rPr>
              <a:t>	</a:t>
            </a:r>
            <a:endParaRPr lang="tr-TR" dirty="0" smtClean="0">
              <a:solidFill>
                <a:schemeClr val="accent1">
                  <a:lumMod val="75000"/>
                </a:schemeClr>
              </a:solidFill>
            </a:endParaRPr>
          </a:p>
          <a:p>
            <a:pPr marL="514350" indent="-514350"/>
            <a:endParaRPr lang="tr-TR" dirty="0" smtClean="0">
              <a:solidFill>
                <a:schemeClr val="accent1">
                  <a:lumMod val="75000"/>
                </a:schemeClr>
              </a:solidFill>
            </a:endParaRPr>
          </a:p>
          <a:p>
            <a:pPr marL="514350" indent="-514350">
              <a:buNone/>
            </a:pPr>
            <a:endParaRPr lang="tr-TR" b="1" dirty="0" smtClean="0">
              <a:solidFill>
                <a:schemeClr val="accent1">
                  <a:lumMod val="75000"/>
                </a:schemeClr>
              </a:solidFill>
            </a:endParaRPr>
          </a:p>
        </p:txBody>
      </p:sp>
      <p:sp>
        <p:nvSpPr>
          <p:cNvPr id="17" name="Dikdörtgen 1"/>
          <p:cNvSpPr>
            <a:spLocks noChangeArrowheads="1"/>
          </p:cNvSpPr>
          <p:nvPr/>
        </p:nvSpPr>
        <p:spPr bwMode="auto">
          <a:xfrm>
            <a:off x="323528" y="1700808"/>
            <a:ext cx="8640960" cy="1292662"/>
          </a:xfrm>
          <a:prstGeom prst="rect">
            <a:avLst/>
          </a:prstGeom>
          <a:noFill/>
          <a:ln w="9525">
            <a:noFill/>
            <a:miter lim="800000"/>
            <a:headEnd/>
            <a:tailEnd/>
          </a:ln>
        </p:spPr>
        <p:txBody>
          <a:bodyPr wrap="square">
            <a:spAutoFit/>
          </a:bodyPr>
          <a:lstStyle/>
          <a:p>
            <a:pPr>
              <a:buNone/>
            </a:pPr>
            <a:r>
              <a:rPr lang="tr-TR" sz="2600" b="1" dirty="0" smtClean="0">
                <a:solidFill>
                  <a:schemeClr val="accent1">
                    <a:lumMod val="50000"/>
                  </a:schemeClr>
                </a:solidFill>
              </a:rPr>
              <a:t>Yakından Uzağa Öğretim İlkesi:</a:t>
            </a:r>
            <a:r>
              <a:rPr lang="tr-TR" sz="2600" dirty="0" smtClean="0">
                <a:solidFill>
                  <a:schemeClr val="accent1">
                    <a:lumMod val="50000"/>
                  </a:schemeClr>
                </a:solidFill>
              </a:rPr>
              <a:t> Bu ilkeye göre öğretim; yer, yaşantı ve zaman açısından yakından başlayarak uzağa doğru gidilen bir süreçle gerçekleşir.</a:t>
            </a:r>
          </a:p>
        </p:txBody>
      </p:sp>
      <p:pic>
        <p:nvPicPr>
          <p:cNvPr id="18" name="Picture 2" descr="ekonomiklik ilkesi ile ilgili görsel sonucu"/>
          <p:cNvPicPr>
            <a:picLocks noChangeAspect="1" noChangeArrowheads="1"/>
          </p:cNvPicPr>
          <p:nvPr/>
        </p:nvPicPr>
        <p:blipFill>
          <a:blip r:embed="rId4" cstate="print"/>
          <a:srcRect/>
          <a:stretch>
            <a:fillRect/>
          </a:stretch>
        </p:blipFill>
        <p:spPr bwMode="auto">
          <a:xfrm>
            <a:off x="1691680" y="2996952"/>
            <a:ext cx="6048672" cy="3313796"/>
          </a:xfrm>
          <a:prstGeom prst="rect">
            <a:avLst/>
          </a:prstGeom>
          <a:noFill/>
        </p:spPr>
      </p:pic>
    </p:spTree>
  </p:cSld>
  <p:clrMapOvr>
    <a:masterClrMapping/>
  </p:clrMapOvr>
  <p:transition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3563888" y="5733256"/>
            <a:ext cx="9145016" cy="1015663"/>
          </a:xfrm>
          <a:prstGeom prst="rect">
            <a:avLst/>
          </a:prstGeom>
        </p:spPr>
        <p:txBody>
          <a:bodyPr wrap="square">
            <a:spAutoFit/>
          </a:bodyPr>
          <a:lstStyle/>
          <a:p>
            <a:pPr marL="514350" indent="-514350"/>
            <a:r>
              <a:rPr lang="tr-TR" sz="2400" b="1" dirty="0" smtClean="0">
                <a:solidFill>
                  <a:schemeClr val="accent1">
                    <a:lumMod val="75000"/>
                  </a:schemeClr>
                </a:solidFill>
              </a:rPr>
              <a:t>	</a:t>
            </a:r>
            <a:r>
              <a:rPr lang="tr-TR" sz="2400" dirty="0" smtClean="0">
                <a:solidFill>
                  <a:schemeClr val="accent1">
                    <a:lumMod val="75000"/>
                  </a:schemeClr>
                </a:solidFill>
              </a:rPr>
              <a:t>	</a:t>
            </a:r>
            <a:endParaRPr lang="tr-TR" dirty="0" smtClean="0">
              <a:solidFill>
                <a:schemeClr val="accent1">
                  <a:lumMod val="75000"/>
                </a:schemeClr>
              </a:solidFill>
            </a:endParaRPr>
          </a:p>
          <a:p>
            <a:pPr marL="514350" indent="-514350"/>
            <a:endParaRPr lang="tr-TR" dirty="0" smtClean="0">
              <a:solidFill>
                <a:schemeClr val="accent1">
                  <a:lumMod val="75000"/>
                </a:schemeClr>
              </a:solidFill>
            </a:endParaRPr>
          </a:p>
          <a:p>
            <a:pPr marL="514350" indent="-514350">
              <a:buNone/>
            </a:pPr>
            <a:endParaRPr lang="tr-TR" b="1" dirty="0" smtClean="0">
              <a:solidFill>
                <a:schemeClr val="accent1">
                  <a:lumMod val="75000"/>
                </a:schemeClr>
              </a:solidFill>
            </a:endParaRPr>
          </a:p>
        </p:txBody>
      </p:sp>
      <p:sp>
        <p:nvSpPr>
          <p:cNvPr id="17" name="Dikdörtgen 1"/>
          <p:cNvSpPr>
            <a:spLocks noChangeArrowheads="1"/>
          </p:cNvSpPr>
          <p:nvPr/>
        </p:nvSpPr>
        <p:spPr bwMode="auto">
          <a:xfrm>
            <a:off x="323528" y="1700808"/>
            <a:ext cx="8640960" cy="2462213"/>
          </a:xfrm>
          <a:prstGeom prst="rect">
            <a:avLst/>
          </a:prstGeom>
          <a:noFill/>
          <a:ln w="9525">
            <a:noFill/>
            <a:miter lim="800000"/>
            <a:headEnd/>
            <a:tailEnd/>
          </a:ln>
        </p:spPr>
        <p:txBody>
          <a:bodyPr wrap="square">
            <a:spAutoFit/>
          </a:bodyPr>
          <a:lstStyle/>
          <a:p>
            <a:pPr>
              <a:buNone/>
            </a:pPr>
            <a:r>
              <a:rPr lang="tr-TR" sz="2600" b="1" dirty="0" smtClean="0">
                <a:solidFill>
                  <a:schemeClr val="accent1">
                    <a:lumMod val="50000"/>
                  </a:schemeClr>
                </a:solidFill>
              </a:rPr>
              <a:t>Güncellik İlkesi: </a:t>
            </a:r>
            <a:r>
              <a:rPr lang="tr-TR" sz="2600" dirty="0" smtClean="0">
                <a:solidFill>
                  <a:schemeClr val="accent1">
                    <a:lumMod val="50000"/>
                  </a:schemeClr>
                </a:solidFill>
              </a:rPr>
              <a:t>Bu ilkeye göre konular, güncel olaylar ve sorunlarla ilişkilendirilerek öğretilmelidir. Bireylere yakın çevrelerinde, ülkelerinde ya da dünyada gelişen olaylara ilgi duymaları ve hayatın güncel olayları ile yüzleşmeleri bu ilkenin dikkate alınması ile sağlanabilmektedir.</a:t>
            </a:r>
          </a:p>
          <a:p>
            <a:pPr>
              <a:buNone/>
            </a:pPr>
            <a:endParaRPr lang="tr-TR" sz="2400" dirty="0" smtClean="0">
              <a:solidFill>
                <a:schemeClr val="accent1">
                  <a:lumMod val="75000"/>
                </a:schemeClr>
              </a:solidFill>
            </a:endParaRPr>
          </a:p>
        </p:txBody>
      </p:sp>
      <p:pic>
        <p:nvPicPr>
          <p:cNvPr id="16" name="Picture 10" descr="güncellik ile ilgili görsel sonucu"/>
          <p:cNvPicPr>
            <a:picLocks noChangeAspect="1" noChangeArrowheads="1"/>
          </p:cNvPicPr>
          <p:nvPr/>
        </p:nvPicPr>
        <p:blipFill>
          <a:blip r:embed="rId4" cstate="print"/>
          <a:srcRect/>
          <a:stretch>
            <a:fillRect/>
          </a:stretch>
        </p:blipFill>
        <p:spPr bwMode="auto">
          <a:xfrm>
            <a:off x="1763688" y="3789040"/>
            <a:ext cx="5619336" cy="2408287"/>
          </a:xfrm>
          <a:prstGeom prst="rect">
            <a:avLst/>
          </a:prstGeom>
          <a:ln>
            <a:noFill/>
          </a:ln>
          <a:effectLst>
            <a:outerShdw blurRad="292100" dist="139700" dir="2700000" algn="tl" rotWithShape="0">
              <a:srgbClr val="333333">
                <a:alpha val="65000"/>
              </a:srgbClr>
            </a:outerShdw>
          </a:effectLst>
        </p:spPr>
      </p:pic>
      <p:sp>
        <p:nvSpPr>
          <p:cNvPr id="18"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Tree>
  </p:cSld>
  <p:clrMapOvr>
    <a:masterClrMapping/>
  </p:clrMapOvr>
  <p:transition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23528" y="1774323"/>
            <a:ext cx="8568952" cy="424732"/>
          </a:xfrm>
          <a:prstGeom prst="rect">
            <a:avLst/>
          </a:prstGeom>
        </p:spPr>
        <p:txBody>
          <a:bodyPr wrap="square">
            <a:spAutoFit/>
          </a:bodyPr>
          <a:lstStyle/>
          <a:p>
            <a:pPr marL="342900" lvl="1" indent="-342900">
              <a:lnSpc>
                <a:spcPct val="90000"/>
              </a:lnSpc>
            </a:pPr>
            <a:r>
              <a:rPr lang="tr-TR" sz="2400" dirty="0" smtClean="0">
                <a:solidFill>
                  <a:schemeClr val="tx2"/>
                </a:solidFill>
              </a:rPr>
              <a:t>	</a:t>
            </a:r>
          </a:p>
        </p:txBody>
      </p:sp>
      <p:sp>
        <p:nvSpPr>
          <p:cNvPr id="16" name="Dikdörtgen 1"/>
          <p:cNvSpPr>
            <a:spLocks noChangeArrowheads="1"/>
          </p:cNvSpPr>
          <p:nvPr/>
        </p:nvSpPr>
        <p:spPr bwMode="auto">
          <a:xfrm>
            <a:off x="1331640" y="548680"/>
            <a:ext cx="7056784" cy="738664"/>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Öğretim Yöntemleri</a:t>
            </a:r>
          </a:p>
        </p:txBody>
      </p:sp>
      <p:sp>
        <p:nvSpPr>
          <p:cNvPr id="17" name="Dikdörtgen 5"/>
          <p:cNvSpPr>
            <a:spLocks noChangeArrowheads="1"/>
          </p:cNvSpPr>
          <p:nvPr/>
        </p:nvSpPr>
        <p:spPr bwMode="auto">
          <a:xfrm>
            <a:off x="307975" y="1782763"/>
            <a:ext cx="8593138" cy="4893647"/>
          </a:xfrm>
          <a:prstGeom prst="rect">
            <a:avLst/>
          </a:prstGeom>
          <a:noFill/>
          <a:ln w="9525">
            <a:noFill/>
            <a:miter lim="800000"/>
            <a:headEnd/>
            <a:tailEnd/>
          </a:ln>
        </p:spPr>
        <p:txBody>
          <a:bodyPr>
            <a:spAutoFit/>
          </a:bodyPr>
          <a:lstStyle/>
          <a:p>
            <a:pPr algn="just"/>
            <a:r>
              <a:rPr lang="tr-TR" sz="2600" dirty="0" smtClean="0">
                <a:solidFill>
                  <a:schemeClr val="accent1">
                    <a:lumMod val="50000"/>
                  </a:schemeClr>
                </a:solidFill>
                <a:effectLst>
                  <a:outerShdw blurRad="38100" dist="38100" dir="2700000" algn="tl">
                    <a:srgbClr val="C0C0C0"/>
                  </a:outerShdw>
                </a:effectLst>
                <a:cs typeface="Arial" charset="0"/>
              </a:rPr>
              <a:t>B</a:t>
            </a:r>
            <a:r>
              <a:rPr lang="tr-TR" sz="2600" dirty="0" smtClean="0">
                <a:solidFill>
                  <a:schemeClr val="accent1">
                    <a:lumMod val="50000"/>
                  </a:schemeClr>
                </a:solidFill>
              </a:rPr>
              <a:t>elli öğretme teknikleri ve araçları kullanarak hedeflere ulaştırmak için izlenen yoldur.</a:t>
            </a:r>
          </a:p>
          <a:p>
            <a:pPr algn="just"/>
            <a:endParaRPr lang="tr-TR" altLang="tr-TR" sz="2600" dirty="0" smtClean="0">
              <a:solidFill>
                <a:schemeClr val="accent1">
                  <a:lumMod val="75000"/>
                </a:schemeClr>
              </a:solidFill>
            </a:endParaRPr>
          </a:p>
          <a:p>
            <a:pPr algn="just"/>
            <a:r>
              <a:rPr lang="tr-TR" altLang="tr-TR" sz="2600" dirty="0" smtClean="0">
                <a:solidFill>
                  <a:srgbClr val="FF0000"/>
                </a:solidFill>
              </a:rPr>
              <a:t>Öğretim Yöntemleri</a:t>
            </a:r>
          </a:p>
          <a:p>
            <a:pPr algn="just"/>
            <a:endParaRPr lang="tr-TR" altLang="tr-TR" sz="2600" dirty="0" smtClean="0">
              <a:solidFill>
                <a:srgbClr val="FF0000"/>
              </a:solidFill>
            </a:endParaRPr>
          </a:p>
          <a:p>
            <a:r>
              <a:rPr lang="tr-TR" sz="2600" dirty="0" smtClean="0">
                <a:solidFill>
                  <a:schemeClr val="accent1">
                    <a:lumMod val="50000"/>
                  </a:schemeClr>
                </a:solidFill>
              </a:rPr>
              <a:t>Anlatma</a:t>
            </a:r>
          </a:p>
          <a:p>
            <a:r>
              <a:rPr lang="tr-TR" sz="2600" dirty="0" smtClean="0">
                <a:solidFill>
                  <a:schemeClr val="accent1">
                    <a:lumMod val="50000"/>
                  </a:schemeClr>
                </a:solidFill>
              </a:rPr>
              <a:t>Tartışma</a:t>
            </a:r>
          </a:p>
          <a:p>
            <a:r>
              <a:rPr lang="tr-TR" sz="2600" dirty="0" smtClean="0">
                <a:solidFill>
                  <a:schemeClr val="accent1">
                    <a:lumMod val="50000"/>
                  </a:schemeClr>
                </a:solidFill>
              </a:rPr>
              <a:t>Örnek olay</a:t>
            </a:r>
          </a:p>
          <a:p>
            <a:r>
              <a:rPr lang="tr-TR" sz="2600" dirty="0" smtClean="0">
                <a:solidFill>
                  <a:schemeClr val="accent1">
                    <a:lumMod val="50000"/>
                  </a:schemeClr>
                </a:solidFill>
              </a:rPr>
              <a:t>Problem çözme</a:t>
            </a:r>
          </a:p>
          <a:p>
            <a:r>
              <a:rPr lang="tr-TR" sz="2600" dirty="0" smtClean="0">
                <a:solidFill>
                  <a:schemeClr val="accent1">
                    <a:lumMod val="50000"/>
                  </a:schemeClr>
                </a:solidFill>
              </a:rPr>
              <a:t>Gösterip yaptırma</a:t>
            </a:r>
          </a:p>
          <a:p>
            <a:r>
              <a:rPr lang="tr-TR" sz="2600" dirty="0" smtClean="0">
                <a:solidFill>
                  <a:schemeClr val="accent1">
                    <a:lumMod val="50000"/>
                  </a:schemeClr>
                </a:solidFill>
              </a:rPr>
              <a:t>Bireysel çalışma</a:t>
            </a:r>
          </a:p>
          <a:p>
            <a:pPr algn="just"/>
            <a:endParaRPr lang="tr-TR" altLang="tr-TR" sz="2600" dirty="0">
              <a:solidFill>
                <a:schemeClr val="accent1">
                  <a:lumMod val="75000"/>
                </a:schemeClr>
              </a:solidFill>
            </a:endParaRPr>
          </a:p>
        </p:txBody>
      </p:sp>
      <p:pic>
        <p:nvPicPr>
          <p:cNvPr id="18" name="Picture 6" descr="yöntem ile ilgili görsel sonucu"/>
          <p:cNvPicPr>
            <a:picLocks noChangeAspect="1" noChangeArrowheads="1"/>
          </p:cNvPicPr>
          <p:nvPr/>
        </p:nvPicPr>
        <p:blipFill>
          <a:blip r:embed="rId4" cstate="print"/>
          <a:srcRect/>
          <a:stretch>
            <a:fillRect/>
          </a:stretch>
        </p:blipFill>
        <p:spPr bwMode="auto">
          <a:xfrm>
            <a:off x="4499992" y="3573016"/>
            <a:ext cx="4267572" cy="248193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sz="quarter" idx="1"/>
          </p:nvPr>
        </p:nvSpPr>
        <p:spPr>
          <a:xfrm>
            <a:off x="1547664" y="1844824"/>
            <a:ext cx="5915000" cy="504056"/>
          </a:xfrm>
        </p:spPr>
        <p:txBody>
          <a:bodyPr>
            <a:noAutofit/>
          </a:bodyPr>
          <a:lstStyle/>
          <a:p>
            <a:pPr algn="just">
              <a:buNone/>
            </a:pPr>
            <a:endParaRPr lang="tr-TR" sz="2800" b="1" dirty="0" smtClean="0">
              <a:solidFill>
                <a:srgbClr val="FF0000"/>
              </a:solidFill>
            </a:endParaRPr>
          </a:p>
          <a:p>
            <a:pPr marL="0" indent="0" algn="just">
              <a:lnSpc>
                <a:spcPct val="90000"/>
              </a:lnSpc>
              <a:buNone/>
            </a:pPr>
            <a:endParaRPr lang="tr-TR" sz="2800" b="1" dirty="0" smtClean="0">
              <a:solidFill>
                <a:srgbClr val="FF0000"/>
              </a:solidFill>
            </a:endParaRPr>
          </a:p>
        </p:txBody>
      </p:sp>
      <p:sp>
        <p:nvSpPr>
          <p:cNvPr id="16" name="15 Dikdörtgen"/>
          <p:cNvSpPr/>
          <p:nvPr/>
        </p:nvSpPr>
        <p:spPr>
          <a:xfrm>
            <a:off x="323528" y="1340768"/>
            <a:ext cx="8208912" cy="4893647"/>
          </a:xfrm>
          <a:prstGeom prst="rect">
            <a:avLst/>
          </a:prstGeom>
        </p:spPr>
        <p:txBody>
          <a:bodyPr wrap="square">
            <a:spAutoFit/>
          </a:bodyPr>
          <a:lstStyle/>
          <a:p>
            <a:pPr algn="just">
              <a:lnSpc>
                <a:spcPct val="150000"/>
              </a:lnSpc>
            </a:pPr>
            <a:r>
              <a:rPr lang="tr-TR" sz="2600" b="1" dirty="0" smtClean="0">
                <a:solidFill>
                  <a:srgbClr val="FF0000"/>
                </a:solidFill>
              </a:rPr>
              <a:t>Anlatma Yöntemi</a:t>
            </a:r>
          </a:p>
          <a:p>
            <a:pPr algn="just">
              <a:lnSpc>
                <a:spcPct val="150000"/>
              </a:lnSpc>
            </a:pPr>
            <a:r>
              <a:rPr lang="tr-TR" sz="2600" dirty="0" smtClean="0">
                <a:solidFill>
                  <a:schemeClr val="tx2">
                    <a:lumMod val="50000"/>
                  </a:schemeClr>
                </a:solidFill>
              </a:rPr>
              <a:t>Eğitici odaklıdır.</a:t>
            </a:r>
          </a:p>
          <a:p>
            <a:pPr algn="just">
              <a:lnSpc>
                <a:spcPct val="150000"/>
              </a:lnSpc>
            </a:pPr>
            <a:r>
              <a:rPr lang="tr-TR" sz="2600" dirty="0" smtClean="0">
                <a:solidFill>
                  <a:schemeClr val="tx2">
                    <a:lumMod val="50000"/>
                  </a:schemeClr>
                </a:solidFill>
              </a:rPr>
              <a:t>Bilginin katılımcılara kısa sürede</a:t>
            </a:r>
          </a:p>
          <a:p>
            <a:pPr algn="just">
              <a:lnSpc>
                <a:spcPct val="150000"/>
              </a:lnSpc>
            </a:pPr>
            <a:r>
              <a:rPr lang="tr-TR" sz="2600" dirty="0" smtClean="0">
                <a:solidFill>
                  <a:schemeClr val="tx2">
                    <a:lumMod val="50000"/>
                  </a:schemeClr>
                </a:solidFill>
              </a:rPr>
              <a:t>ve düzenli olarak aktarılmasını içerir.</a:t>
            </a:r>
          </a:p>
          <a:p>
            <a:pPr algn="just">
              <a:lnSpc>
                <a:spcPct val="150000"/>
              </a:lnSpc>
            </a:pPr>
            <a:r>
              <a:rPr lang="tr-TR" sz="2600" dirty="0" smtClean="0">
                <a:solidFill>
                  <a:schemeClr val="tx2">
                    <a:lumMod val="50000"/>
                  </a:schemeClr>
                </a:solidFill>
              </a:rPr>
              <a:t>Bilgi düzeyi hedefler kazandırır.</a:t>
            </a:r>
          </a:p>
          <a:p>
            <a:pPr>
              <a:lnSpc>
                <a:spcPct val="150000"/>
              </a:lnSpc>
            </a:pPr>
            <a:r>
              <a:rPr lang="tr-TR" sz="2600" dirty="0" smtClean="0">
                <a:solidFill>
                  <a:schemeClr val="tx2">
                    <a:lumMod val="50000"/>
                  </a:schemeClr>
                </a:solidFill>
              </a:rPr>
              <a:t>Kalabalık gruplara, yoğun bilgi aktarmayı sağlar. </a:t>
            </a:r>
          </a:p>
          <a:p>
            <a:pPr>
              <a:lnSpc>
                <a:spcPct val="150000"/>
              </a:lnSpc>
            </a:pPr>
            <a:r>
              <a:rPr lang="tr-TR" sz="2600" dirty="0" smtClean="0">
                <a:solidFill>
                  <a:schemeClr val="tx2">
                    <a:lumMod val="50000"/>
                  </a:schemeClr>
                </a:solidFill>
              </a:rPr>
              <a:t>Öğrenci katılımı az olduğu için etkili ve kalıcı öğrenme sağlamaz. </a:t>
            </a:r>
          </a:p>
        </p:txBody>
      </p:sp>
      <p:pic>
        <p:nvPicPr>
          <p:cNvPr id="18" name="Picture 2" descr="öğretim yöntem ve teknikleri ile ilgili görsel sonucu"/>
          <p:cNvPicPr>
            <a:picLocks noChangeAspect="1" noChangeArrowheads="1"/>
          </p:cNvPicPr>
          <p:nvPr/>
        </p:nvPicPr>
        <p:blipFill>
          <a:blip r:embed="rId3" cstate="print"/>
          <a:srcRect/>
          <a:stretch>
            <a:fillRect/>
          </a:stretch>
        </p:blipFill>
        <p:spPr bwMode="auto">
          <a:xfrm>
            <a:off x="5403092" y="1697510"/>
            <a:ext cx="3345372" cy="2451570"/>
          </a:xfrm>
          <a:prstGeom prst="rect">
            <a:avLst/>
          </a:prstGeom>
          <a:ln>
            <a:noFill/>
          </a:ln>
          <a:effectLst>
            <a:outerShdw blurRad="292100" dist="139700" dir="2700000" algn="tl" rotWithShape="0">
              <a:srgbClr val="333333">
                <a:alpha val="65000"/>
              </a:srgbClr>
            </a:outerShdw>
          </a:effectLst>
        </p:spPr>
      </p:pic>
      <p:sp>
        <p:nvSpPr>
          <p:cNvPr id="19" name="Dikdörtgen 1"/>
          <p:cNvSpPr>
            <a:spLocks noChangeArrowheads="1"/>
          </p:cNvSpPr>
          <p:nvPr/>
        </p:nvSpPr>
        <p:spPr bwMode="auto">
          <a:xfrm>
            <a:off x="1331640" y="548680"/>
            <a:ext cx="7056784" cy="738664"/>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Öğretim Yöntemleri</a:t>
            </a:r>
          </a:p>
        </p:txBody>
      </p:sp>
    </p:spTree>
  </p:cSld>
  <p:clrMapOvr>
    <a:masterClrMapping/>
  </p:clrMapOvr>
  <p:transition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323528" y="1556792"/>
            <a:ext cx="8208912" cy="4302716"/>
          </a:xfrm>
          <a:prstGeom prst="rect">
            <a:avLst/>
          </a:prstGeom>
        </p:spPr>
        <p:txBody>
          <a:bodyPr wrap="square">
            <a:spAutoFit/>
          </a:bodyPr>
          <a:lstStyle/>
          <a:p>
            <a:pPr algn="just"/>
            <a:r>
              <a:rPr lang="tr-TR" sz="2600" b="1" dirty="0" smtClean="0">
                <a:solidFill>
                  <a:srgbClr val="FF0000"/>
                </a:solidFill>
              </a:rPr>
              <a:t>Tartışma Yöntemi</a:t>
            </a:r>
          </a:p>
          <a:p>
            <a:pPr algn="just">
              <a:buNone/>
            </a:pPr>
            <a:r>
              <a:rPr lang="tr-TR" sz="2600" dirty="0" smtClean="0">
                <a:solidFill>
                  <a:schemeClr val="accent1">
                    <a:lumMod val="50000"/>
                  </a:schemeClr>
                </a:solidFill>
              </a:rPr>
              <a:t>Bireyleri düşünmeye yöneltmek, farklı görüşleri açığa çıkarmak, bilgileri pekiştirmek için kullanılır. </a:t>
            </a:r>
          </a:p>
          <a:p>
            <a:pPr algn="just">
              <a:buNone/>
            </a:pPr>
            <a:r>
              <a:rPr lang="tr-TR" sz="2600" dirty="0" smtClean="0">
                <a:solidFill>
                  <a:schemeClr val="accent1">
                    <a:lumMod val="50000"/>
                  </a:schemeClr>
                </a:solidFill>
              </a:rPr>
              <a:t>Öğrenci merkezlidir.  Bilişsel becerilerle birlikte duyuşsal özellikler de kazandırır.</a:t>
            </a:r>
          </a:p>
          <a:p>
            <a:pPr algn="just">
              <a:lnSpc>
                <a:spcPct val="160000"/>
              </a:lnSpc>
              <a:buNone/>
            </a:pPr>
            <a:r>
              <a:rPr lang="tr-TR" sz="2600" dirty="0" smtClean="0">
                <a:solidFill>
                  <a:srgbClr val="FF0000"/>
                </a:solidFill>
              </a:rPr>
              <a:t>Tartışma yönteminde kullanılan bazı teknikler</a:t>
            </a:r>
          </a:p>
          <a:p>
            <a:pPr algn="just">
              <a:buNone/>
            </a:pPr>
            <a:r>
              <a:rPr lang="tr-TR" sz="2600" dirty="0" smtClean="0">
                <a:solidFill>
                  <a:schemeClr val="accent1">
                    <a:lumMod val="50000"/>
                  </a:schemeClr>
                </a:solidFill>
              </a:rPr>
              <a:t>Münazara		Sempozyum</a:t>
            </a:r>
          </a:p>
          <a:p>
            <a:pPr algn="just">
              <a:buNone/>
            </a:pPr>
            <a:r>
              <a:rPr lang="tr-TR" sz="2600" dirty="0" smtClean="0">
                <a:solidFill>
                  <a:schemeClr val="accent1">
                    <a:lumMod val="50000"/>
                  </a:schemeClr>
                </a:solidFill>
              </a:rPr>
              <a:t>Panel			Açık Oturum</a:t>
            </a:r>
          </a:p>
          <a:p>
            <a:pPr algn="just">
              <a:buNone/>
            </a:pPr>
            <a:r>
              <a:rPr lang="tr-TR" sz="2600" dirty="0" smtClean="0">
                <a:solidFill>
                  <a:schemeClr val="accent1">
                    <a:lumMod val="50000"/>
                  </a:schemeClr>
                </a:solidFill>
              </a:rPr>
              <a:t>Zıt Panel		Seminer</a:t>
            </a:r>
          </a:p>
          <a:p>
            <a:pPr algn="just">
              <a:buNone/>
            </a:pPr>
            <a:r>
              <a:rPr lang="tr-TR" sz="2600" dirty="0" smtClean="0">
                <a:solidFill>
                  <a:schemeClr val="accent1">
                    <a:lumMod val="50000"/>
                  </a:schemeClr>
                </a:solidFill>
              </a:rPr>
              <a:t>Forum			Brifing</a:t>
            </a:r>
          </a:p>
        </p:txBody>
      </p:sp>
      <p:sp>
        <p:nvSpPr>
          <p:cNvPr id="17" name="Dikdörtgen 1"/>
          <p:cNvSpPr>
            <a:spLocks noChangeArrowheads="1"/>
          </p:cNvSpPr>
          <p:nvPr/>
        </p:nvSpPr>
        <p:spPr bwMode="auto">
          <a:xfrm>
            <a:off x="1331640" y="548680"/>
            <a:ext cx="7056784" cy="738664"/>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Öğretim Yöntemleri</a:t>
            </a:r>
          </a:p>
        </p:txBody>
      </p:sp>
    </p:spTree>
  </p:cSld>
  <p:clrMapOvr>
    <a:masterClrMapping/>
  </p:clrMapOvr>
  <p:transition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323528" y="1556792"/>
            <a:ext cx="8208912" cy="4585871"/>
          </a:xfrm>
          <a:prstGeom prst="rect">
            <a:avLst/>
          </a:prstGeom>
        </p:spPr>
        <p:txBody>
          <a:bodyPr wrap="square">
            <a:spAutoFit/>
          </a:bodyPr>
          <a:lstStyle/>
          <a:p>
            <a:pPr algn="just"/>
            <a:r>
              <a:rPr lang="tr-TR" sz="2600" b="1" dirty="0" smtClean="0">
                <a:solidFill>
                  <a:srgbClr val="FF0000"/>
                </a:solidFill>
              </a:rPr>
              <a:t>Örnek Olay Yöntemi</a:t>
            </a:r>
          </a:p>
          <a:p>
            <a:pPr algn="just"/>
            <a:r>
              <a:rPr lang="tr-TR" sz="2600" dirty="0" smtClean="0">
                <a:solidFill>
                  <a:schemeClr val="tx2">
                    <a:lumMod val="50000"/>
                  </a:schemeClr>
                </a:solidFill>
              </a:rPr>
              <a:t>Örnek olay yöntemi, gerçek hayatta karşılaşılan problemlerin sınıf ortamında çözülmesi yoluyla öğrenmenin sağlanmasıdır. </a:t>
            </a:r>
          </a:p>
          <a:p>
            <a:pPr algn="just"/>
            <a:r>
              <a:rPr lang="tr-TR" sz="2600" dirty="0" smtClean="0">
                <a:solidFill>
                  <a:schemeClr val="tx2">
                    <a:lumMod val="50000"/>
                  </a:schemeClr>
                </a:solidFill>
              </a:rPr>
              <a:t>Öğrenci merkezlidir. </a:t>
            </a:r>
          </a:p>
          <a:p>
            <a:pPr algn="just"/>
            <a:r>
              <a:rPr lang="tr-TR" sz="2600" dirty="0" smtClean="0">
                <a:solidFill>
                  <a:schemeClr val="tx2">
                    <a:lumMod val="50000"/>
                  </a:schemeClr>
                </a:solidFill>
              </a:rPr>
              <a:t>Günlük hayatta karşılaşılan</a:t>
            </a:r>
          </a:p>
          <a:p>
            <a:pPr algn="just"/>
            <a:r>
              <a:rPr lang="tr-TR" sz="2600" dirty="0" smtClean="0">
                <a:solidFill>
                  <a:schemeClr val="tx2">
                    <a:lumMod val="50000"/>
                  </a:schemeClr>
                </a:solidFill>
              </a:rPr>
              <a:t>gerçek bir  </a:t>
            </a:r>
            <a:r>
              <a:rPr lang="tr-TR" sz="2600" dirty="0" smtClean="0">
                <a:solidFill>
                  <a:srgbClr val="FF0000"/>
                </a:solidFill>
              </a:rPr>
              <a:t>problemin çözümü</a:t>
            </a:r>
          </a:p>
          <a:p>
            <a:pPr algn="just"/>
            <a:r>
              <a:rPr lang="tr-TR" sz="2600" dirty="0" smtClean="0">
                <a:solidFill>
                  <a:schemeClr val="tx2">
                    <a:lumMod val="50000"/>
                  </a:schemeClr>
                </a:solidFill>
              </a:rPr>
              <a:t>için de kullanılabilir. </a:t>
            </a:r>
          </a:p>
          <a:p>
            <a:pPr algn="just"/>
            <a:endParaRPr lang="tr-TR" sz="2800" dirty="0" smtClean="0">
              <a:solidFill>
                <a:srgbClr val="FF0000"/>
              </a:solidFill>
            </a:endParaRPr>
          </a:p>
          <a:p>
            <a:pPr algn="just"/>
            <a:r>
              <a:rPr lang="tr-TR" sz="2800" dirty="0" smtClean="0">
                <a:solidFill>
                  <a:srgbClr val="FF0000"/>
                </a:solidFill>
              </a:rPr>
              <a:t>Gazete haberi, tutanak, öykü, kanun maddesinin yorumu vb. örnek olay için bir araç olabilir!</a:t>
            </a:r>
            <a:endParaRPr lang="tr-TR" sz="2600" dirty="0" smtClean="0">
              <a:solidFill>
                <a:srgbClr val="FF0000"/>
              </a:solidFill>
            </a:endParaRPr>
          </a:p>
        </p:txBody>
      </p:sp>
      <p:pic>
        <p:nvPicPr>
          <p:cNvPr id="312322" name="Picture 2" descr="örnek olay yöntemi ile ilgili görsel sonucu"/>
          <p:cNvPicPr>
            <a:picLocks noChangeAspect="1" noChangeArrowheads="1"/>
          </p:cNvPicPr>
          <p:nvPr/>
        </p:nvPicPr>
        <p:blipFill>
          <a:blip r:embed="rId3" cstate="print"/>
          <a:srcRect/>
          <a:stretch>
            <a:fillRect/>
          </a:stretch>
        </p:blipFill>
        <p:spPr bwMode="auto">
          <a:xfrm>
            <a:off x="5000628" y="2928934"/>
            <a:ext cx="3721533" cy="20933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sz="quarter" idx="1"/>
          </p:nvPr>
        </p:nvSpPr>
        <p:spPr>
          <a:xfrm>
            <a:off x="1537320" y="692696"/>
            <a:ext cx="5915000" cy="504056"/>
          </a:xfrm>
        </p:spPr>
        <p:txBody>
          <a:bodyPr>
            <a:noAutofit/>
          </a:bodyPr>
          <a:lstStyle/>
          <a:p>
            <a:pPr algn="just">
              <a:buNone/>
            </a:pPr>
            <a:endParaRPr lang="tr-TR" sz="2800" dirty="0" smtClean="0">
              <a:solidFill>
                <a:srgbClr val="FF0000"/>
              </a:solidFill>
            </a:endParaRPr>
          </a:p>
          <a:p>
            <a:pPr marL="0" indent="0" algn="just">
              <a:lnSpc>
                <a:spcPct val="90000"/>
              </a:lnSpc>
              <a:buNone/>
            </a:pPr>
            <a:endParaRPr lang="tr-TR" sz="2800" dirty="0" smtClean="0">
              <a:solidFill>
                <a:srgbClr val="FF0000"/>
              </a:solidFill>
            </a:endParaRPr>
          </a:p>
        </p:txBody>
      </p:sp>
      <p:sp>
        <p:nvSpPr>
          <p:cNvPr id="17" name="2 İçerik Yer Tutucusu"/>
          <p:cNvSpPr txBox="1">
            <a:spLocks/>
          </p:cNvSpPr>
          <p:nvPr/>
        </p:nvSpPr>
        <p:spPr>
          <a:xfrm>
            <a:off x="-180528" y="1484784"/>
            <a:ext cx="8928992" cy="4104456"/>
          </a:xfrm>
          <a:prstGeom prst="rect">
            <a:avLst/>
          </a:prstGeom>
        </p:spPr>
        <p:txBody>
          <a:bodyPr vert="horz" lIns="91440" tIns="45720" rIns="91440" bIns="45720" rtlCol="0">
            <a:normAutofit fontScale="77500" lnSpcReduction="20000"/>
          </a:bodyPr>
          <a:lstStyle/>
          <a:p>
            <a:pPr marL="342900" indent="-342900" algn="just">
              <a:lnSpc>
                <a:spcPct val="150000"/>
              </a:lnSpc>
              <a:spcBef>
                <a:spcPct val="20000"/>
              </a:spcBef>
              <a:defRPr/>
            </a:pPr>
            <a:r>
              <a:rPr kumimoji="0" lang="tr-TR" sz="3400" b="0" i="0" u="none" strike="noStrike" kern="1200" cap="none" spc="0" normalizeH="0" baseline="0" noProof="0" dirty="0" smtClean="0">
                <a:ln>
                  <a:noFill/>
                </a:ln>
                <a:solidFill>
                  <a:schemeClr val="accent1">
                    <a:lumMod val="50000"/>
                  </a:schemeClr>
                </a:solidFill>
                <a:effectLst/>
                <a:uLnTx/>
                <a:uFillTx/>
                <a:latin typeface="+mn-lt"/>
                <a:ea typeface="+mn-ea"/>
                <a:cs typeface="+mn-cs"/>
              </a:rPr>
              <a:t>		</a:t>
            </a:r>
            <a:r>
              <a:rPr lang="tr-TR" sz="3600" dirty="0" smtClean="0">
                <a:solidFill>
                  <a:srgbClr val="FF0000"/>
                </a:solidFill>
              </a:rPr>
              <a:t>Problem Çözme Yöntemi</a:t>
            </a: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None/>
              <a:tabLst/>
              <a:defRPr/>
            </a:pPr>
            <a:r>
              <a:rPr kumimoji="0" lang="tr-TR" sz="3400" b="0" i="0" u="none" strike="noStrike" kern="1200" cap="none" spc="0" normalizeH="0" baseline="0" noProof="0" dirty="0" smtClean="0">
                <a:ln>
                  <a:noFill/>
                </a:ln>
                <a:solidFill>
                  <a:schemeClr val="accent1">
                    <a:lumMod val="50000"/>
                  </a:schemeClr>
                </a:solidFill>
                <a:effectLst/>
                <a:uLnTx/>
                <a:uFillTx/>
                <a:latin typeface="+mn-lt"/>
                <a:ea typeface="+mn-ea"/>
                <a:cs typeface="+mn-cs"/>
              </a:rPr>
              <a:t>		</a:t>
            </a:r>
            <a:r>
              <a:rPr kumimoji="0" lang="tr-TR" sz="3500" b="0" i="0" u="none" strike="noStrike" kern="1200" cap="none" spc="0" normalizeH="0" baseline="0" noProof="0" dirty="0" smtClean="0">
                <a:ln>
                  <a:noFill/>
                </a:ln>
                <a:solidFill>
                  <a:schemeClr val="tx2">
                    <a:lumMod val="50000"/>
                  </a:schemeClr>
                </a:solidFill>
                <a:effectLst/>
                <a:uLnTx/>
                <a:uFillTx/>
                <a:latin typeface="+mn-lt"/>
                <a:ea typeface="+mn-ea"/>
                <a:cs typeface="+mn-cs"/>
              </a:rPr>
              <a:t>Gerçek yaşamda karşılaşılan problemlere ilişkin bilimsel çözümler üretmeye yarar. Üst düzey düşünme, karar verme, yaratıcı düşünme gibi beceriler kazandırır.</a:t>
            </a: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None/>
              <a:tabLst/>
              <a:defRPr/>
            </a:pPr>
            <a:r>
              <a:rPr lang="tr-TR" sz="3500" dirty="0" smtClean="0">
                <a:solidFill>
                  <a:schemeClr val="accent1">
                    <a:lumMod val="50000"/>
                  </a:schemeClr>
                </a:solidFill>
              </a:rPr>
              <a:t>	</a:t>
            </a:r>
            <a:r>
              <a:rPr kumimoji="0" lang="tr-TR" sz="3500" b="0" i="0" u="none" strike="noStrike" kern="1200" cap="none" spc="0" normalizeH="0" baseline="0" noProof="0" dirty="0" smtClean="0">
                <a:ln>
                  <a:noFill/>
                </a:ln>
                <a:solidFill>
                  <a:srgbClr val="FF0000"/>
                </a:solidFill>
                <a:effectLst/>
                <a:uLnTx/>
                <a:uFillTx/>
                <a:latin typeface="+mn-lt"/>
                <a:ea typeface="+mn-ea"/>
                <a:cs typeface="+mn-cs"/>
              </a:rPr>
              <a:t>Bilimsel problem aşamaları kullanılır. </a:t>
            </a: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None/>
              <a:tabLst/>
              <a:defRPr/>
            </a:pPr>
            <a:r>
              <a:rPr lang="tr-TR" sz="3500" dirty="0" smtClean="0">
                <a:solidFill>
                  <a:srgbClr val="FF0000"/>
                </a:solidFill>
              </a:rPr>
              <a:t>	</a:t>
            </a:r>
            <a:r>
              <a:rPr kumimoji="0" lang="tr-TR" sz="3500" b="0" i="0" u="none" strike="noStrike" kern="1200" cap="none" spc="0" normalizeH="0" baseline="0" noProof="0" dirty="0" smtClean="0">
                <a:ln>
                  <a:noFill/>
                </a:ln>
                <a:solidFill>
                  <a:srgbClr val="FF0000"/>
                </a:solidFill>
                <a:effectLst/>
                <a:uLnTx/>
                <a:uFillTx/>
                <a:latin typeface="+mn-lt"/>
                <a:ea typeface="+mn-ea"/>
                <a:cs typeface="+mn-cs"/>
              </a:rPr>
              <a:t>Farklı çözümlere ulaşılması amaçlanır.</a:t>
            </a: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None/>
              <a:tabLst/>
              <a:defRPr/>
            </a:pPr>
            <a:r>
              <a:rPr kumimoji="0" lang="tr-TR" sz="2000" b="0" i="0" u="none" strike="noStrike" kern="1200" cap="none" spc="0" normalizeH="0" baseline="0" noProof="0" dirty="0" smtClean="0">
                <a:ln>
                  <a:noFill/>
                </a:ln>
                <a:solidFill>
                  <a:schemeClr val="tx1"/>
                </a:solidFill>
                <a:effectLst/>
                <a:uLnTx/>
                <a:uFillTx/>
                <a:latin typeface="+mn-lt"/>
                <a:ea typeface="+mn-ea"/>
                <a:cs typeface="+mn-cs"/>
              </a:rPr>
              <a:t>	</a:t>
            </a:r>
            <a:endParaRPr kumimoji="0" lang="tr-TR" sz="20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p:txBody>
      </p:sp>
      <p:pic>
        <p:nvPicPr>
          <p:cNvPr id="18" name="Picture 3" descr="problem çözme yöntemi karikatür ile ilgili görsel sonucu"/>
          <p:cNvPicPr>
            <a:picLocks noChangeAspect="1" noChangeArrowheads="1"/>
          </p:cNvPicPr>
          <p:nvPr/>
        </p:nvPicPr>
        <p:blipFill>
          <a:blip r:embed="rId3" cstate="print"/>
          <a:srcRect/>
          <a:stretch>
            <a:fillRect/>
          </a:stretch>
        </p:blipFill>
        <p:spPr bwMode="auto">
          <a:xfrm>
            <a:off x="6228184" y="3386499"/>
            <a:ext cx="2448272" cy="2994829"/>
          </a:xfrm>
          <a:prstGeom prst="rect">
            <a:avLst/>
          </a:prstGeom>
          <a:ln>
            <a:noFill/>
          </a:ln>
          <a:effectLst>
            <a:outerShdw blurRad="292100" dist="139700" dir="2700000" algn="tl" rotWithShape="0">
              <a:srgbClr val="333333">
                <a:alpha val="65000"/>
              </a:srgbClr>
            </a:outerShdw>
          </a:effectLst>
        </p:spPr>
      </p:pic>
      <p:sp>
        <p:nvSpPr>
          <p:cNvPr id="16" name="Dikdörtgen 1"/>
          <p:cNvSpPr>
            <a:spLocks noChangeArrowheads="1"/>
          </p:cNvSpPr>
          <p:nvPr/>
        </p:nvSpPr>
        <p:spPr bwMode="auto">
          <a:xfrm>
            <a:off x="1331640" y="548680"/>
            <a:ext cx="7056784" cy="738664"/>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Öğretim Yöntemleri</a:t>
            </a:r>
          </a:p>
        </p:txBody>
      </p:sp>
    </p:spTree>
  </p:cSld>
  <p:clrMapOvr>
    <a:masterClrMapping/>
  </p:clrMapOvr>
  <p:transition advClick="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2 İçerik Yer Tutucusu"/>
          <p:cNvSpPr txBox="1">
            <a:spLocks/>
          </p:cNvSpPr>
          <p:nvPr/>
        </p:nvSpPr>
        <p:spPr>
          <a:xfrm>
            <a:off x="-252536" y="1412776"/>
            <a:ext cx="9217024" cy="3024336"/>
          </a:xfrm>
          <a:prstGeom prst="rect">
            <a:avLst/>
          </a:prstGeom>
        </p:spPr>
        <p:txBody>
          <a:bodyPr vert="horz" lIns="91440" tIns="45720" rIns="91440" bIns="45720" rtlCol="0">
            <a:normAutofit/>
          </a:bodyPr>
          <a:lstStyle/>
          <a:p>
            <a:pPr marL="342900" indent="-342900" algn="just">
              <a:lnSpc>
                <a:spcPct val="150000"/>
              </a:lnSpc>
              <a:spcBef>
                <a:spcPct val="20000"/>
              </a:spcBef>
              <a:defRPr/>
            </a:pPr>
            <a:r>
              <a:rPr kumimoji="0" lang="tr-TR" sz="26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r>
              <a:rPr lang="tr-TR" sz="2600" dirty="0" smtClean="0">
                <a:solidFill>
                  <a:srgbClr val="FF0000"/>
                </a:solidFill>
              </a:rPr>
              <a:t>Gösterip Yaptırma Yöntemi</a:t>
            </a:r>
          </a:p>
          <a:p>
            <a:pPr marL="342900" marR="0" lvl="0" indent="-342900" algn="just" defTabSz="914400" rtl="0" eaLnBrk="1" fontAlgn="auto" latinLnBrk="0" hangingPunct="1">
              <a:lnSpc>
                <a:spcPct val="110000"/>
              </a:lnSpc>
              <a:spcBef>
                <a:spcPct val="20000"/>
              </a:spcBef>
              <a:spcAft>
                <a:spcPts val="0"/>
              </a:spcAft>
              <a:buClrTx/>
              <a:buSzTx/>
              <a:buFont typeface="Arial" pitchFamily="34" charset="0"/>
              <a:buNone/>
              <a:tabLst/>
              <a:defRPr/>
            </a:pPr>
            <a:r>
              <a:rPr kumimoji="0" lang="tr-TR" sz="26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r>
              <a:rPr kumimoji="0" lang="tr-TR" sz="2600" b="0" i="0" u="none" strike="noStrike" kern="1200" cap="none" spc="0" normalizeH="0" baseline="0" noProof="0" dirty="0" smtClean="0">
                <a:ln>
                  <a:noFill/>
                </a:ln>
                <a:solidFill>
                  <a:schemeClr val="tx2">
                    <a:lumMod val="50000"/>
                  </a:schemeClr>
                </a:solidFill>
                <a:effectLst/>
                <a:uLnTx/>
                <a:uFillTx/>
                <a:latin typeface="+mn-lt"/>
                <a:ea typeface="+mn-ea"/>
                <a:cs typeface="+mn-cs"/>
              </a:rPr>
              <a:t>Bir konuya ilişkin bilgilerin açıklanması ve bilgilerin beceriye dönüştürülmesini, bir işin nasıl yapılacağının öğrenciye kazandırılmasını amaçlar.  	Etkili ve kalıcı öğrenmeler gerçekleşir</a:t>
            </a:r>
            <a:r>
              <a:rPr kumimoji="0" lang="tr-TR" sz="26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a:t>
            </a:r>
          </a:p>
        </p:txBody>
      </p:sp>
      <p:pic>
        <p:nvPicPr>
          <p:cNvPr id="19" name="Picture 4" descr="419554_88258128"/>
          <p:cNvPicPr>
            <a:picLocks noChangeAspect="1" noChangeArrowheads="1"/>
          </p:cNvPicPr>
          <p:nvPr/>
        </p:nvPicPr>
        <p:blipFill>
          <a:blip r:embed="rId3" cstate="print"/>
          <a:srcRect/>
          <a:stretch>
            <a:fillRect/>
          </a:stretch>
        </p:blipFill>
        <p:spPr bwMode="auto">
          <a:xfrm>
            <a:off x="6430634" y="3645024"/>
            <a:ext cx="2461846" cy="2592288"/>
          </a:xfrm>
          <a:prstGeom prst="rect">
            <a:avLst/>
          </a:prstGeom>
          <a:ln>
            <a:noFill/>
          </a:ln>
          <a:effectLst>
            <a:outerShdw blurRad="292100" dist="139700" dir="2700000" algn="tl" rotWithShape="0">
              <a:srgbClr val="333333">
                <a:alpha val="65000"/>
              </a:srgbClr>
            </a:outerShdw>
          </a:effectLst>
        </p:spPr>
      </p:pic>
      <p:sp>
        <p:nvSpPr>
          <p:cNvPr id="20" name="19 Dikdörtgen"/>
          <p:cNvSpPr/>
          <p:nvPr/>
        </p:nvSpPr>
        <p:spPr>
          <a:xfrm>
            <a:off x="144016" y="4595644"/>
            <a:ext cx="6300192" cy="1569660"/>
          </a:xfrm>
          <a:prstGeom prst="rect">
            <a:avLst/>
          </a:prstGeom>
        </p:spPr>
        <p:txBody>
          <a:bodyPr wrap="square">
            <a:spAutoFit/>
          </a:bodyPr>
          <a:lstStyle/>
          <a:p>
            <a:r>
              <a:rPr lang="tr-TR" sz="2400" dirty="0" smtClean="0">
                <a:solidFill>
                  <a:srgbClr val="FF0000"/>
                </a:solidFill>
              </a:rPr>
              <a:t>Kazandırılacak beceriler, önce eğitici</a:t>
            </a:r>
          </a:p>
          <a:p>
            <a:r>
              <a:rPr lang="tr-TR" sz="2400" dirty="0" smtClean="0">
                <a:solidFill>
                  <a:srgbClr val="FF0000"/>
                </a:solidFill>
              </a:rPr>
              <a:t>tarafından yapılarak katılımcılara gösterilmelidir.</a:t>
            </a:r>
          </a:p>
          <a:p>
            <a:r>
              <a:rPr lang="tr-TR" sz="2400" dirty="0" smtClean="0">
                <a:solidFill>
                  <a:srgbClr val="FF0000"/>
                </a:solidFill>
              </a:rPr>
              <a:t>Her katılımcıya; istenilen beceriyi kazanması için, yeterli zaman ve tekrar yapma şansı verilmelidir.</a:t>
            </a:r>
            <a:endParaRPr lang="tr-TR" sz="2400" dirty="0">
              <a:solidFill>
                <a:srgbClr val="FF0000"/>
              </a:solidFill>
            </a:endParaRPr>
          </a:p>
        </p:txBody>
      </p:sp>
      <p:sp>
        <p:nvSpPr>
          <p:cNvPr id="18" name="Dikdörtgen 1"/>
          <p:cNvSpPr>
            <a:spLocks noChangeArrowheads="1"/>
          </p:cNvSpPr>
          <p:nvPr/>
        </p:nvSpPr>
        <p:spPr bwMode="auto">
          <a:xfrm>
            <a:off x="1331640" y="548680"/>
            <a:ext cx="7056784" cy="738664"/>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Öğretim Yöntemleri</a:t>
            </a: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İNFORMAL EĞİTİM</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232449" name="Rectangle 1"/>
          <p:cNvSpPr>
            <a:spLocks noChangeArrowheads="1"/>
          </p:cNvSpPr>
          <p:nvPr/>
        </p:nvSpPr>
        <p:spPr bwMode="auto">
          <a:xfrm>
            <a:off x="251520" y="1750986"/>
            <a:ext cx="8496944" cy="30931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tr-TR" sz="2600" b="0" i="0" u="none" strike="noStrike" cap="none" normalizeH="0" baseline="0" dirty="0" smtClean="0">
                <a:ln>
                  <a:noFill/>
                </a:ln>
                <a:solidFill>
                  <a:schemeClr val="tx2">
                    <a:lumMod val="50000"/>
                  </a:schemeClr>
                </a:solidFill>
                <a:effectLst/>
                <a:ea typeface="Calibri" pitchFamily="34" charset="0"/>
                <a:cs typeface="Times New Roman" pitchFamily="18" charset="0"/>
              </a:rPr>
              <a:t>Eğitim ailede başlar sözüyle kastedilen eğitim informal eğitimdir.  Plansız ve programsız, hayatın içerisinde kendiliğinden oluşan eğitimdir.  </a:t>
            </a:r>
            <a:br>
              <a:rPr kumimoji="0" lang="tr-TR" sz="2600" b="0" i="0" u="none" strike="noStrike" cap="none" normalizeH="0" baseline="0" dirty="0" smtClean="0">
                <a:ln>
                  <a:noFill/>
                </a:ln>
                <a:solidFill>
                  <a:schemeClr val="tx2">
                    <a:lumMod val="50000"/>
                  </a:schemeClr>
                </a:solidFill>
                <a:effectLst/>
                <a:ea typeface="Calibri" pitchFamily="34" charset="0"/>
                <a:cs typeface="Times New Roman" pitchFamily="18" charset="0"/>
              </a:rPr>
            </a:br>
            <a:r>
              <a:rPr kumimoji="0" lang="tr-TR" sz="2600" b="0" i="0" u="none" strike="noStrike" cap="none" normalizeH="0" baseline="0" dirty="0" smtClean="0">
                <a:ln>
                  <a:noFill/>
                </a:ln>
                <a:solidFill>
                  <a:schemeClr val="tx2">
                    <a:lumMod val="50000"/>
                  </a:schemeClr>
                </a:solidFill>
                <a:effectLst/>
                <a:ea typeface="Calibri" pitchFamily="34" charset="0"/>
                <a:cs typeface="Times New Roman" pitchFamily="18" charset="0"/>
              </a:rPr>
              <a:t>-Plansız, gelişigüzel, kendiliğinden gelişir.</a:t>
            </a:r>
            <a:br>
              <a:rPr kumimoji="0" lang="tr-TR" sz="2600" b="0" i="0" u="none" strike="noStrike" cap="none" normalizeH="0" baseline="0" dirty="0" smtClean="0">
                <a:ln>
                  <a:noFill/>
                </a:ln>
                <a:solidFill>
                  <a:schemeClr val="tx2">
                    <a:lumMod val="50000"/>
                  </a:schemeClr>
                </a:solidFill>
                <a:effectLst/>
                <a:ea typeface="Calibri" pitchFamily="34" charset="0"/>
                <a:cs typeface="Times New Roman" pitchFamily="18" charset="0"/>
              </a:rPr>
            </a:br>
            <a:r>
              <a:rPr kumimoji="0" lang="tr-TR" sz="2600" b="0" i="0" u="none" strike="noStrike" cap="none" normalizeH="0" baseline="0" dirty="0" smtClean="0">
                <a:ln>
                  <a:noFill/>
                </a:ln>
                <a:solidFill>
                  <a:schemeClr val="tx2">
                    <a:lumMod val="50000"/>
                  </a:schemeClr>
                </a:solidFill>
                <a:effectLst/>
                <a:ea typeface="Calibri" pitchFamily="34" charset="0"/>
                <a:cs typeface="Times New Roman" pitchFamily="18" charset="0"/>
              </a:rPr>
              <a:t>-Aile, arkadaş, yakın çevre içinde olur</a:t>
            </a:r>
            <a:r>
              <a:rPr kumimoji="0" lang="tr-TR" sz="2400" b="0" i="0" u="none" strike="noStrike" cap="none" normalizeH="0" baseline="0" dirty="0" smtClean="0">
                <a:ln>
                  <a:noFill/>
                </a:ln>
                <a:solidFill>
                  <a:schemeClr val="accent1">
                    <a:lumMod val="75000"/>
                  </a:schemeClr>
                </a:solidFill>
                <a:effectLst/>
                <a:ea typeface="Calibri" pitchFamily="34" charset="0"/>
                <a:cs typeface="Times New Roman" pitchFamily="18" charset="0"/>
              </a:rPr>
              <a:t>.</a:t>
            </a:r>
            <a:endParaRPr kumimoji="0" lang="tr-TR" sz="2400" b="0" i="0" u="none" strike="noStrike" cap="none" normalizeH="0" baseline="0" dirty="0" smtClean="0">
              <a:ln>
                <a:noFill/>
              </a:ln>
              <a:solidFill>
                <a:schemeClr val="accent1">
                  <a:lumMod val="75000"/>
                </a:schemeClr>
              </a:solidFill>
              <a:effectLst/>
              <a:cs typeface="Arial" pitchFamily="34" charset="0"/>
            </a:endParaRPr>
          </a:p>
        </p:txBody>
      </p:sp>
      <p:sp>
        <p:nvSpPr>
          <p:cNvPr id="215042" name="AutoShape 2" descr="informal eğiti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5044" name="AutoShape 4" descr="informal eğiti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15046" name="Picture 6" descr="http://www.egiticininegitimi.gen.tr/wp-content/uploads/2017/01/informal_egitim-300x250.jpg"/>
          <p:cNvPicPr>
            <a:picLocks noChangeAspect="1" noChangeArrowheads="1"/>
          </p:cNvPicPr>
          <p:nvPr/>
        </p:nvPicPr>
        <p:blipFill>
          <a:blip r:embed="rId3" cstate="print"/>
          <a:srcRect/>
          <a:stretch>
            <a:fillRect/>
          </a:stretch>
        </p:blipFill>
        <p:spPr bwMode="auto">
          <a:xfrm>
            <a:off x="5790153" y="3717032"/>
            <a:ext cx="3030319" cy="252526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sz="quarter" idx="1"/>
          </p:nvPr>
        </p:nvSpPr>
        <p:spPr>
          <a:xfrm>
            <a:off x="1537320" y="692696"/>
            <a:ext cx="5915000" cy="504056"/>
          </a:xfrm>
        </p:spPr>
        <p:txBody>
          <a:bodyPr>
            <a:noAutofit/>
          </a:bodyPr>
          <a:lstStyle/>
          <a:p>
            <a:pPr algn="just">
              <a:buNone/>
            </a:pPr>
            <a:endParaRPr lang="tr-TR" sz="2800" dirty="0" smtClean="0">
              <a:solidFill>
                <a:srgbClr val="FF0000"/>
              </a:solidFill>
            </a:endParaRPr>
          </a:p>
          <a:p>
            <a:pPr marL="0" indent="0" algn="just">
              <a:lnSpc>
                <a:spcPct val="90000"/>
              </a:lnSpc>
              <a:buNone/>
            </a:pPr>
            <a:endParaRPr lang="tr-TR" sz="2800" dirty="0" smtClean="0">
              <a:solidFill>
                <a:srgbClr val="FF0000"/>
              </a:solidFill>
            </a:endParaRPr>
          </a:p>
        </p:txBody>
      </p:sp>
      <p:sp>
        <p:nvSpPr>
          <p:cNvPr id="17" name="2 İçerik Yer Tutucusu"/>
          <p:cNvSpPr txBox="1">
            <a:spLocks/>
          </p:cNvSpPr>
          <p:nvPr/>
        </p:nvSpPr>
        <p:spPr>
          <a:xfrm>
            <a:off x="-118864" y="1412776"/>
            <a:ext cx="8579296" cy="5832648"/>
          </a:xfrm>
          <a:prstGeom prst="rect">
            <a:avLst/>
          </a:prstGeom>
        </p:spPr>
        <p:txBody>
          <a:bodyPr vert="horz" lIns="91440" tIns="45720" rIns="91440" bIns="45720" rtlCol="0">
            <a:normAutofit/>
          </a:bodyPr>
          <a:lstStyle/>
          <a:p>
            <a:pPr marL="342900" indent="-342900" algn="just">
              <a:lnSpc>
                <a:spcPct val="150000"/>
              </a:lnSpc>
              <a:spcBef>
                <a:spcPct val="20000"/>
              </a:spcBef>
              <a:defRPr/>
            </a:pPr>
            <a:r>
              <a:rPr kumimoji="0" lang="tr-TR" sz="20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r>
              <a:rPr lang="tr-TR" sz="2000" dirty="0" smtClean="0"/>
              <a:t>	</a:t>
            </a:r>
            <a:r>
              <a:rPr lang="tr-TR" sz="2800" dirty="0" smtClean="0">
                <a:solidFill>
                  <a:srgbClr val="FF0000"/>
                </a:solidFill>
              </a:rPr>
              <a:t>Bireysel Çalışma Yöntemi</a:t>
            </a: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None/>
              <a:tabLst/>
              <a:defRPr/>
            </a:pPr>
            <a:r>
              <a:rPr kumimoji="0" lang="tr-TR" sz="26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r>
              <a:rPr kumimoji="0" lang="tr-TR" sz="2600" b="0" i="0" u="none" strike="noStrike" kern="1200" cap="none" spc="0" normalizeH="0" baseline="0" noProof="0" dirty="0" smtClean="0">
                <a:ln>
                  <a:noFill/>
                </a:ln>
                <a:solidFill>
                  <a:schemeClr val="tx2">
                    <a:lumMod val="50000"/>
                  </a:schemeClr>
                </a:solidFill>
                <a:effectLst/>
                <a:uLnTx/>
                <a:uFillTx/>
                <a:latin typeface="+mn-lt"/>
                <a:ea typeface="+mn-ea"/>
                <a:cs typeface="+mn-cs"/>
              </a:rPr>
              <a:t>Öğrenci merkezlidir ve öğrenme sürecini öğrencinin kendisine göre düzenleme fırsatı verir. Öğrencinin ilgi, ihtiyaç ve yetenekleri dikkate alınır.</a:t>
            </a: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None/>
              <a:tabLst/>
              <a:defRPr/>
            </a:pPr>
            <a:r>
              <a:rPr lang="tr-TR" sz="2600" dirty="0" smtClean="0">
                <a:solidFill>
                  <a:schemeClr val="accent1">
                    <a:lumMod val="75000"/>
                  </a:schemeClr>
                </a:solidFill>
              </a:rPr>
              <a:t>	</a:t>
            </a:r>
          </a:p>
          <a:p>
            <a:pPr marL="342900" marR="0" lvl="0" indent="-342900" algn="just" defTabSz="914400" rtl="0" eaLnBrk="1" fontAlgn="auto" latinLnBrk="0" hangingPunct="1">
              <a:spcBef>
                <a:spcPct val="20000"/>
              </a:spcBef>
              <a:spcAft>
                <a:spcPts val="0"/>
              </a:spcAft>
              <a:buClrTx/>
              <a:buSzTx/>
              <a:buFont typeface="Arial" pitchFamily="34" charset="0"/>
              <a:buNone/>
              <a:tabLst/>
              <a:defRPr/>
            </a:pPr>
            <a:r>
              <a:rPr lang="tr-TR" sz="2600" dirty="0" smtClean="0">
                <a:solidFill>
                  <a:schemeClr val="accent1">
                    <a:lumMod val="75000"/>
                  </a:schemeClr>
                </a:solidFill>
              </a:rPr>
              <a:t>	</a:t>
            </a:r>
            <a:r>
              <a:rPr kumimoji="0" lang="tr-TR" sz="2600" b="0" i="0" u="none" strike="noStrike" kern="1200" cap="none" spc="0" normalizeH="0" baseline="0" noProof="0" dirty="0" smtClean="0">
                <a:ln>
                  <a:noFill/>
                </a:ln>
                <a:solidFill>
                  <a:srgbClr val="FF0000"/>
                </a:solidFill>
                <a:effectLst/>
                <a:uLnTx/>
                <a:uFillTx/>
                <a:latin typeface="+mn-lt"/>
                <a:ea typeface="+mn-ea"/>
                <a:cs typeface="+mn-cs"/>
              </a:rPr>
              <a:t>Sosyalleşmeyi azaltır. </a:t>
            </a:r>
          </a:p>
          <a:p>
            <a:pPr marL="342900" lvl="0" indent="-342900" algn="just">
              <a:spcBef>
                <a:spcPct val="20000"/>
              </a:spcBef>
              <a:defRPr/>
            </a:pPr>
            <a:r>
              <a:rPr lang="tr-TR" sz="2600" dirty="0" smtClean="0">
                <a:solidFill>
                  <a:schemeClr val="accent1">
                    <a:lumMod val="75000"/>
                  </a:schemeClr>
                </a:solidFill>
              </a:rPr>
              <a:t>	</a:t>
            </a:r>
            <a:r>
              <a:rPr lang="tr-TR" sz="2600" dirty="0" smtClean="0">
                <a:solidFill>
                  <a:srgbClr val="FF0000"/>
                </a:solidFill>
              </a:rPr>
              <a:t>Hızlı ve yavaş öğrenen öğrencilere</a:t>
            </a:r>
          </a:p>
          <a:p>
            <a:pPr marL="342900" lvl="0" indent="-342900" algn="just">
              <a:spcBef>
                <a:spcPct val="20000"/>
              </a:spcBef>
              <a:defRPr/>
            </a:pPr>
            <a:r>
              <a:rPr lang="tr-TR" sz="2600" dirty="0" smtClean="0">
                <a:solidFill>
                  <a:srgbClr val="FF0000"/>
                </a:solidFill>
              </a:rPr>
              <a:t>	yöneliktir.</a:t>
            </a:r>
            <a:r>
              <a:rPr lang="tr-TR" sz="2600" dirty="0" smtClean="0">
                <a:solidFill>
                  <a:schemeClr val="accent1">
                    <a:lumMod val="75000"/>
                  </a:schemeClr>
                </a:solidFill>
              </a:rPr>
              <a:t>	</a:t>
            </a:r>
            <a:endParaRPr kumimoji="0" lang="tr-TR" sz="2600" b="0" i="0" u="none" strike="noStrike" kern="1200" cap="none" spc="0" normalizeH="0" baseline="0" noProof="0" dirty="0" smtClean="0">
              <a:ln>
                <a:noFill/>
              </a:ln>
              <a:solidFill>
                <a:srgbClr val="FF0000"/>
              </a:solidFill>
              <a:effectLst/>
              <a:uLnTx/>
              <a:uFillTx/>
              <a:latin typeface="+mn-lt"/>
              <a:ea typeface="+mn-ea"/>
              <a:cs typeface="+mn-cs"/>
            </a:endParaRP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tr-TR" sz="2600" b="0" i="0" u="none" strike="noStrike" kern="1200" cap="none" spc="0" normalizeH="0" baseline="0" noProof="0" dirty="0" smtClean="0">
              <a:ln>
                <a:noFill/>
              </a:ln>
              <a:solidFill>
                <a:srgbClr val="FF0000"/>
              </a:solidFill>
              <a:effectLst/>
              <a:uLnTx/>
              <a:uFillTx/>
              <a:latin typeface="+mn-lt"/>
              <a:ea typeface="+mn-ea"/>
              <a:cs typeface="+mn-cs"/>
            </a:endParaRPr>
          </a:p>
        </p:txBody>
      </p:sp>
      <p:pic>
        <p:nvPicPr>
          <p:cNvPr id="18" name="Picture 1" descr="C:\Users\Admin\Desktop\tmp597555497263955969.png"/>
          <p:cNvPicPr>
            <a:picLocks noChangeAspect="1" noChangeArrowheads="1"/>
          </p:cNvPicPr>
          <p:nvPr/>
        </p:nvPicPr>
        <p:blipFill>
          <a:blip r:embed="rId3" cstate="print"/>
          <a:srcRect/>
          <a:stretch>
            <a:fillRect/>
          </a:stretch>
        </p:blipFill>
        <p:spPr bwMode="auto">
          <a:xfrm>
            <a:off x="5940152" y="3381963"/>
            <a:ext cx="2520280" cy="2927357"/>
          </a:xfrm>
          <a:prstGeom prst="rect">
            <a:avLst/>
          </a:prstGeom>
          <a:ln>
            <a:noFill/>
          </a:ln>
          <a:effectLst>
            <a:outerShdw blurRad="292100" dist="139700" dir="2700000" algn="tl" rotWithShape="0">
              <a:srgbClr val="333333">
                <a:alpha val="65000"/>
              </a:srgbClr>
            </a:outerShdw>
          </a:effectLst>
        </p:spPr>
      </p:pic>
      <p:sp>
        <p:nvSpPr>
          <p:cNvPr id="16" name="Dikdörtgen 1"/>
          <p:cNvSpPr>
            <a:spLocks noChangeArrowheads="1"/>
          </p:cNvSpPr>
          <p:nvPr/>
        </p:nvSpPr>
        <p:spPr bwMode="auto">
          <a:xfrm>
            <a:off x="1331640" y="548680"/>
            <a:ext cx="7056784" cy="738664"/>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Öğretim Yöntemleri</a:t>
            </a:r>
          </a:p>
        </p:txBody>
      </p:sp>
    </p:spTree>
  </p:cSld>
  <p:clrMapOvr>
    <a:masterClrMapping/>
  </p:clrMapOvr>
  <p:transition advClick="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sz="quarter" idx="1"/>
          </p:nvPr>
        </p:nvSpPr>
        <p:spPr>
          <a:xfrm>
            <a:off x="1537320" y="692696"/>
            <a:ext cx="5915000" cy="504056"/>
          </a:xfrm>
        </p:spPr>
        <p:txBody>
          <a:bodyPr>
            <a:noAutofit/>
          </a:bodyPr>
          <a:lstStyle/>
          <a:p>
            <a:pPr algn="just">
              <a:buNone/>
            </a:pPr>
            <a:r>
              <a:rPr lang="tr-TR" sz="2800" b="1" dirty="0" smtClean="0">
                <a:solidFill>
                  <a:srgbClr val="FF0000"/>
                </a:solidFill>
              </a:rPr>
              <a:t>Öğrenme Yolları</a:t>
            </a:r>
          </a:p>
          <a:p>
            <a:pPr marL="0" indent="0" algn="just">
              <a:lnSpc>
                <a:spcPct val="90000"/>
              </a:lnSpc>
              <a:buNone/>
            </a:pPr>
            <a:endParaRPr lang="tr-TR" sz="2800" b="1" dirty="0" smtClean="0">
              <a:solidFill>
                <a:srgbClr val="FF0000"/>
              </a:solidFill>
            </a:endParaRPr>
          </a:p>
        </p:txBody>
      </p:sp>
      <p:pic>
        <p:nvPicPr>
          <p:cNvPr id="16" name="Picture 2" descr="öğrenme yöntemleri ile ilgili görsel sonucu"/>
          <p:cNvPicPr>
            <a:picLocks noChangeAspect="1" noChangeArrowheads="1"/>
          </p:cNvPicPr>
          <p:nvPr/>
        </p:nvPicPr>
        <p:blipFill>
          <a:blip r:embed="rId3" cstate="print"/>
          <a:srcRect/>
          <a:stretch>
            <a:fillRect/>
          </a:stretch>
        </p:blipFill>
        <p:spPr bwMode="auto">
          <a:xfrm>
            <a:off x="467543" y="1772816"/>
            <a:ext cx="8030877" cy="4106590"/>
          </a:xfrm>
          <a:prstGeom prst="rect">
            <a:avLst/>
          </a:prstGeom>
          <a:noFill/>
        </p:spPr>
      </p:pic>
    </p:spTree>
  </p:cSld>
  <p:clrMapOvr>
    <a:masterClrMapping/>
  </p:clrMapOvr>
  <p:transition advClick="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sz="quarter" idx="1"/>
          </p:nvPr>
        </p:nvSpPr>
        <p:spPr>
          <a:xfrm>
            <a:off x="1537320" y="692696"/>
            <a:ext cx="5915000" cy="504056"/>
          </a:xfrm>
        </p:spPr>
        <p:txBody>
          <a:bodyPr>
            <a:noAutofit/>
          </a:bodyPr>
          <a:lstStyle/>
          <a:p>
            <a:pPr algn="just">
              <a:buNone/>
            </a:pPr>
            <a:r>
              <a:rPr lang="tr-TR" sz="2800" b="1" dirty="0" smtClean="0">
                <a:solidFill>
                  <a:srgbClr val="FF0000"/>
                </a:solidFill>
              </a:rPr>
              <a:t>Öğrenme Yolları</a:t>
            </a:r>
          </a:p>
          <a:p>
            <a:pPr marL="0" indent="0" algn="just">
              <a:lnSpc>
                <a:spcPct val="90000"/>
              </a:lnSpc>
              <a:buNone/>
            </a:pPr>
            <a:endParaRPr lang="tr-TR" sz="2800" b="1" dirty="0" smtClean="0">
              <a:solidFill>
                <a:srgbClr val="FF0000"/>
              </a:solidFill>
            </a:endParaRPr>
          </a:p>
        </p:txBody>
      </p:sp>
      <p:sp>
        <p:nvSpPr>
          <p:cNvPr id="12" name="2 İçerik Yer Tutucusu"/>
          <p:cNvSpPr txBox="1">
            <a:spLocks/>
          </p:cNvSpPr>
          <p:nvPr/>
        </p:nvSpPr>
        <p:spPr>
          <a:xfrm>
            <a:off x="323528" y="1340768"/>
            <a:ext cx="8568952" cy="523379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200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p>
          <a:p>
            <a:pPr marL="342900" marR="0" lvl="0" indent="-342900" algn="l" defTabSz="914400" rtl="0" eaLnBrk="1" fontAlgn="auto" latinLnBrk="0" hangingPunct="1">
              <a:lnSpc>
                <a:spcPct val="200000"/>
              </a:lnSpc>
              <a:spcBef>
                <a:spcPct val="20000"/>
              </a:spcBef>
              <a:spcAft>
                <a:spcPts val="0"/>
              </a:spcAft>
              <a:buClrTx/>
              <a:buSzTx/>
              <a:buFont typeface="Arial" pitchFamily="34" charset="0"/>
              <a:buNone/>
              <a:tabLst/>
              <a:defRPr/>
            </a:pPr>
            <a:endParaRPr kumimoji="0" lang="tr-TR" sz="24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200000"/>
              </a:lnSpc>
              <a:spcBef>
                <a:spcPct val="20000"/>
              </a:spcBef>
              <a:spcAft>
                <a:spcPts val="0"/>
              </a:spcAft>
              <a:buClrTx/>
              <a:buSzTx/>
              <a:buFont typeface="Arial" pitchFamily="34" charset="0"/>
              <a:buNone/>
              <a:tabLst/>
              <a:defRPr/>
            </a:pPr>
            <a:endParaRPr lang="tr-TR" sz="2400" dirty="0" smtClean="0">
              <a:solidFill>
                <a:schemeClr val="accent1">
                  <a:lumMod val="75000"/>
                </a:schemeClr>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solidFill>
                  <a:schemeClr val="accent1">
                    <a:lumMod val="75000"/>
                  </a:schemeClr>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24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lang="tr-TR" sz="2400" dirty="0" smtClean="0">
              <a:solidFill>
                <a:schemeClr val="accent1">
                  <a:lumMod val="75000"/>
                </a:schemeClr>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24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342900" indent="-342900">
              <a:spcBef>
                <a:spcPct val="20000"/>
              </a:spcBef>
            </a:pPr>
            <a:r>
              <a:rPr lang="tr-TR" sz="2400" dirty="0" smtClean="0">
                <a:solidFill>
                  <a:schemeClr val="accent1">
                    <a:lumMod val="75000"/>
                  </a:schemeClr>
                </a:solidFill>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tr-TR" sz="24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pic>
        <p:nvPicPr>
          <p:cNvPr id="17" name="Picture 2" descr="aktif dinleme ile ilgili görsel sonucu"/>
          <p:cNvPicPr>
            <a:picLocks noChangeAspect="1" noChangeArrowheads="1"/>
          </p:cNvPicPr>
          <p:nvPr/>
        </p:nvPicPr>
        <p:blipFill>
          <a:blip r:embed="rId3" cstate="print"/>
          <a:srcRect/>
          <a:stretch>
            <a:fillRect/>
          </a:stretch>
        </p:blipFill>
        <p:spPr bwMode="auto">
          <a:xfrm>
            <a:off x="3347864" y="2060848"/>
            <a:ext cx="2894421" cy="2013195"/>
          </a:xfrm>
          <a:prstGeom prst="rect">
            <a:avLst/>
          </a:prstGeom>
          <a:ln>
            <a:noFill/>
          </a:ln>
          <a:effectLst>
            <a:outerShdw blurRad="292100" dist="139700" dir="2700000" algn="tl" rotWithShape="0">
              <a:srgbClr val="333333">
                <a:alpha val="65000"/>
              </a:srgbClr>
            </a:outerShdw>
          </a:effectLst>
        </p:spPr>
      </p:pic>
      <p:pic>
        <p:nvPicPr>
          <p:cNvPr id="18" name="Picture 4" descr="ATATÜRK VE ÖĞRETMEN ile ilgili görsel sonucu"/>
          <p:cNvPicPr>
            <a:picLocks noChangeAspect="1" noChangeArrowheads="1"/>
          </p:cNvPicPr>
          <p:nvPr/>
        </p:nvPicPr>
        <p:blipFill>
          <a:blip r:embed="rId4" cstate="print"/>
          <a:srcRect/>
          <a:stretch>
            <a:fillRect/>
          </a:stretch>
        </p:blipFill>
        <p:spPr bwMode="auto">
          <a:xfrm>
            <a:off x="323528" y="1556792"/>
            <a:ext cx="2170842" cy="2088232"/>
          </a:xfrm>
          <a:prstGeom prst="rect">
            <a:avLst/>
          </a:prstGeom>
          <a:ln>
            <a:noFill/>
          </a:ln>
          <a:effectLst>
            <a:outerShdw blurRad="292100" dist="139700" dir="2700000" algn="tl" rotWithShape="0">
              <a:srgbClr val="333333">
                <a:alpha val="65000"/>
              </a:srgbClr>
            </a:outerShdw>
          </a:effectLst>
        </p:spPr>
      </p:pic>
      <p:pic>
        <p:nvPicPr>
          <p:cNvPr id="19" name="Picture 2" descr="ATATÜRK VE ÖĞRETMEN ile ilgili görsel sonucu"/>
          <p:cNvPicPr>
            <a:picLocks noChangeAspect="1" noChangeArrowheads="1"/>
          </p:cNvPicPr>
          <p:nvPr/>
        </p:nvPicPr>
        <p:blipFill>
          <a:blip r:embed="rId5" cstate="print"/>
          <a:srcRect/>
          <a:stretch>
            <a:fillRect/>
          </a:stretch>
        </p:blipFill>
        <p:spPr bwMode="auto">
          <a:xfrm>
            <a:off x="6156176" y="3573016"/>
            <a:ext cx="2664296" cy="2656537"/>
          </a:xfrm>
          <a:prstGeom prst="rect">
            <a:avLst/>
          </a:prstGeom>
          <a:ln>
            <a:noFill/>
          </a:ln>
          <a:effectLst>
            <a:outerShdw blurRad="292100" dist="139700" dir="2700000" algn="tl" rotWithShape="0">
              <a:srgbClr val="333333">
                <a:alpha val="65000"/>
              </a:srgbClr>
            </a:outerShdw>
          </a:effectLst>
        </p:spPr>
      </p:pic>
      <p:pic>
        <p:nvPicPr>
          <p:cNvPr id="20" name="Picture 4" descr="ATATÜRK VE ÖĞRETMEN ile ilgili görsel sonucu"/>
          <p:cNvPicPr>
            <a:picLocks noChangeAspect="1" noChangeArrowheads="1"/>
          </p:cNvPicPr>
          <p:nvPr/>
        </p:nvPicPr>
        <p:blipFill>
          <a:blip r:embed="rId6" cstate="print"/>
          <a:srcRect/>
          <a:stretch>
            <a:fillRect/>
          </a:stretch>
        </p:blipFill>
        <p:spPr bwMode="auto">
          <a:xfrm>
            <a:off x="1835696" y="4149080"/>
            <a:ext cx="2160240" cy="2270264"/>
          </a:xfrm>
          <a:prstGeom prst="rect">
            <a:avLst/>
          </a:prstGeom>
          <a:ln>
            <a:noFill/>
          </a:ln>
          <a:effectLst>
            <a:outerShdw blurRad="292100" dist="139700" dir="2700000" algn="tl" rotWithShape="0">
              <a:srgbClr val="333333">
                <a:alpha val="65000"/>
              </a:srgbClr>
            </a:outerShdw>
          </a:effectLst>
        </p:spPr>
      </p:pic>
      <p:sp>
        <p:nvSpPr>
          <p:cNvPr id="21" name="20 Dikdörtgen"/>
          <p:cNvSpPr/>
          <p:nvPr/>
        </p:nvSpPr>
        <p:spPr>
          <a:xfrm>
            <a:off x="0" y="5805264"/>
            <a:ext cx="1806905" cy="430887"/>
          </a:xfrm>
          <a:prstGeom prst="rect">
            <a:avLst/>
          </a:prstGeom>
        </p:spPr>
        <p:txBody>
          <a:bodyPr wrap="none">
            <a:spAutoFit/>
          </a:bodyPr>
          <a:lstStyle/>
          <a:p>
            <a:pPr marL="342900" lvl="0" indent="-342900">
              <a:spcBef>
                <a:spcPct val="20000"/>
              </a:spcBef>
              <a:defRPr/>
            </a:pPr>
            <a:r>
              <a:rPr lang="tr-TR" sz="2200" dirty="0" smtClean="0">
                <a:solidFill>
                  <a:schemeClr val="accent1">
                    <a:lumMod val="75000"/>
                  </a:schemeClr>
                </a:solidFill>
              </a:rPr>
              <a:t>Sorular Sorma</a:t>
            </a:r>
          </a:p>
        </p:txBody>
      </p:sp>
      <p:sp>
        <p:nvSpPr>
          <p:cNvPr id="22" name="21 Dikdörtgen"/>
          <p:cNvSpPr/>
          <p:nvPr/>
        </p:nvSpPr>
        <p:spPr>
          <a:xfrm>
            <a:off x="5940152" y="2636912"/>
            <a:ext cx="2906501" cy="769441"/>
          </a:xfrm>
          <a:prstGeom prst="rect">
            <a:avLst/>
          </a:prstGeom>
        </p:spPr>
        <p:txBody>
          <a:bodyPr wrap="square">
            <a:spAutoFit/>
          </a:bodyPr>
          <a:lstStyle/>
          <a:p>
            <a:pPr marL="342900" indent="-342900" algn="r">
              <a:spcBef>
                <a:spcPct val="20000"/>
              </a:spcBef>
            </a:pPr>
            <a:r>
              <a:rPr lang="tr-TR" sz="2200" dirty="0" smtClean="0">
                <a:solidFill>
                  <a:schemeClr val="accent1">
                    <a:lumMod val="75000"/>
                  </a:schemeClr>
                </a:solidFill>
              </a:rPr>
              <a:t>Görsel Materyalleri Kullanma</a:t>
            </a:r>
          </a:p>
        </p:txBody>
      </p:sp>
      <p:sp>
        <p:nvSpPr>
          <p:cNvPr id="23" name="22 Dikdörtgen"/>
          <p:cNvSpPr/>
          <p:nvPr/>
        </p:nvSpPr>
        <p:spPr>
          <a:xfrm>
            <a:off x="251520" y="3573016"/>
            <a:ext cx="1263487" cy="547714"/>
          </a:xfrm>
          <a:prstGeom prst="rect">
            <a:avLst/>
          </a:prstGeom>
        </p:spPr>
        <p:txBody>
          <a:bodyPr wrap="none">
            <a:spAutoFit/>
          </a:bodyPr>
          <a:lstStyle/>
          <a:p>
            <a:pPr marL="342900" lvl="0" indent="-342900">
              <a:lnSpc>
                <a:spcPct val="150000"/>
              </a:lnSpc>
              <a:spcBef>
                <a:spcPct val="20000"/>
              </a:spcBef>
              <a:defRPr/>
            </a:pPr>
            <a:r>
              <a:rPr lang="tr-TR" sz="2200" dirty="0" smtClean="0">
                <a:solidFill>
                  <a:schemeClr val="accent1">
                    <a:lumMod val="75000"/>
                  </a:schemeClr>
                </a:solidFill>
              </a:rPr>
              <a:t>Not Alma</a:t>
            </a:r>
          </a:p>
        </p:txBody>
      </p:sp>
      <p:sp>
        <p:nvSpPr>
          <p:cNvPr id="24" name="23 Dikdörtgen"/>
          <p:cNvSpPr/>
          <p:nvPr/>
        </p:nvSpPr>
        <p:spPr>
          <a:xfrm>
            <a:off x="4572000" y="1556792"/>
            <a:ext cx="1741439" cy="430887"/>
          </a:xfrm>
          <a:prstGeom prst="rect">
            <a:avLst/>
          </a:prstGeom>
        </p:spPr>
        <p:txBody>
          <a:bodyPr wrap="none">
            <a:spAutoFit/>
          </a:bodyPr>
          <a:lstStyle/>
          <a:p>
            <a:r>
              <a:rPr lang="tr-TR" sz="2200" dirty="0" smtClean="0">
                <a:solidFill>
                  <a:schemeClr val="accent1">
                    <a:lumMod val="75000"/>
                  </a:schemeClr>
                </a:solidFill>
              </a:rPr>
              <a:t>Aktif Dinleme</a:t>
            </a:r>
            <a:endParaRPr lang="en-US" sz="2200" dirty="0"/>
          </a:p>
        </p:txBody>
      </p:sp>
    </p:spTree>
  </p:cSld>
  <p:clrMapOvr>
    <a:masterClrMapping/>
  </p:clrMapOvr>
  <p:transition advClick="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9" name="Dikdörtgen 1"/>
          <p:cNvSpPr>
            <a:spLocks noChangeArrowheads="1"/>
          </p:cNvSpPr>
          <p:nvPr/>
        </p:nvSpPr>
        <p:spPr bwMode="auto">
          <a:xfrm>
            <a:off x="1475656" y="476672"/>
            <a:ext cx="7056784" cy="713272"/>
          </a:xfrm>
          <a:prstGeom prst="rect">
            <a:avLst/>
          </a:prstGeom>
          <a:noFill/>
          <a:ln w="9525">
            <a:noFill/>
            <a:miter lim="800000"/>
            <a:headEnd/>
            <a:tailEnd/>
          </a:ln>
        </p:spPr>
        <p:txBody>
          <a:bodyPr wrap="square">
            <a:spAutoFit/>
          </a:bodyPr>
          <a:lstStyle/>
          <a:p>
            <a:pPr>
              <a:lnSpc>
                <a:spcPct val="150000"/>
              </a:lnSpc>
              <a:buNone/>
            </a:pPr>
            <a:r>
              <a:rPr lang="tr-TR" sz="3000" b="1" dirty="0" smtClean="0">
                <a:solidFill>
                  <a:srgbClr val="FF0000"/>
                </a:solidFill>
              </a:rPr>
              <a:t>Öğretim Teknikleri</a:t>
            </a:r>
          </a:p>
        </p:txBody>
      </p:sp>
      <p:pic>
        <p:nvPicPr>
          <p:cNvPr id="20" name="19 Resim"/>
          <p:cNvPicPr/>
          <p:nvPr/>
        </p:nvPicPr>
        <p:blipFill>
          <a:blip r:embed="rId3" cstate="print"/>
          <a:srcRect/>
          <a:stretch>
            <a:fillRect/>
          </a:stretch>
        </p:blipFill>
        <p:spPr bwMode="auto">
          <a:xfrm>
            <a:off x="323528" y="1556792"/>
            <a:ext cx="8496944" cy="467698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9" name="Dikdörtgen 1"/>
          <p:cNvSpPr>
            <a:spLocks noChangeArrowheads="1"/>
          </p:cNvSpPr>
          <p:nvPr/>
        </p:nvSpPr>
        <p:spPr bwMode="auto">
          <a:xfrm>
            <a:off x="1403648"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Grupla Öğretim Teknikleri</a:t>
            </a:r>
          </a:p>
        </p:txBody>
      </p:sp>
      <p:sp>
        <p:nvSpPr>
          <p:cNvPr id="20" name="2 İçerik Yer Tutucusu"/>
          <p:cNvSpPr>
            <a:spLocks noGrp="1"/>
          </p:cNvSpPr>
          <p:nvPr>
            <p:ph idx="1"/>
          </p:nvPr>
        </p:nvSpPr>
        <p:spPr>
          <a:xfrm>
            <a:off x="-540568" y="1556792"/>
            <a:ext cx="9433048" cy="5475868"/>
          </a:xfrm>
        </p:spPr>
        <p:txBody>
          <a:bodyPr>
            <a:noAutofit/>
          </a:bodyPr>
          <a:lstStyle/>
          <a:p>
            <a:pPr lvl="1">
              <a:buNone/>
            </a:pPr>
            <a:r>
              <a:rPr lang="tr-TR" sz="2600" dirty="0" smtClean="0">
                <a:solidFill>
                  <a:schemeClr val="accent1">
                    <a:lumMod val="75000"/>
                  </a:schemeClr>
                </a:solidFill>
              </a:rPr>
              <a:t>	 </a:t>
            </a:r>
            <a:r>
              <a:rPr lang="tr-TR" sz="2600" b="1" dirty="0" smtClean="0">
                <a:solidFill>
                  <a:schemeClr val="accent1">
                    <a:lumMod val="50000"/>
                  </a:schemeClr>
                </a:solidFill>
              </a:rPr>
              <a:t>Soru-Cevap: </a:t>
            </a:r>
            <a:r>
              <a:rPr lang="tr-TR" sz="2600" dirty="0" smtClean="0">
                <a:solidFill>
                  <a:schemeClr val="accent1">
                    <a:lumMod val="50000"/>
                  </a:schemeClr>
                </a:solidFill>
              </a:rPr>
              <a:t>Öğrencilerin düşünme becerilerini geliştirir ve konuşma alışkanlığı kazandırır. </a:t>
            </a:r>
            <a:r>
              <a:rPr lang="tr-TR" sz="2600" dirty="0" smtClean="0">
                <a:solidFill>
                  <a:srgbClr val="FF0000"/>
                </a:solidFill>
              </a:rPr>
              <a:t>Her derste kullanılabilir. </a:t>
            </a:r>
          </a:p>
          <a:p>
            <a:pPr lvl="1">
              <a:buNone/>
            </a:pPr>
            <a:endParaRPr lang="tr-TR" sz="2200" dirty="0" smtClean="0">
              <a:solidFill>
                <a:schemeClr val="accent1">
                  <a:lumMod val="50000"/>
                </a:schemeClr>
              </a:solidFill>
            </a:endParaRPr>
          </a:p>
          <a:p>
            <a:pPr>
              <a:buNone/>
            </a:pPr>
            <a:r>
              <a:rPr lang="tr-TR" sz="2600" dirty="0" smtClean="0">
                <a:solidFill>
                  <a:schemeClr val="accent1">
                    <a:lumMod val="50000"/>
                  </a:schemeClr>
                </a:solidFill>
              </a:rPr>
              <a:t>		</a:t>
            </a:r>
            <a:r>
              <a:rPr lang="tr-TR" sz="2600" b="1" dirty="0" smtClean="0">
                <a:solidFill>
                  <a:schemeClr val="accent1">
                    <a:lumMod val="50000"/>
                  </a:schemeClr>
                </a:solidFill>
              </a:rPr>
              <a:t>Gösteri (Demonstrasyon): </a:t>
            </a:r>
            <a:r>
              <a:rPr lang="tr-TR" sz="2600" dirty="0" smtClean="0">
                <a:solidFill>
                  <a:schemeClr val="accent1">
                    <a:lumMod val="50000"/>
                  </a:schemeClr>
                </a:solidFill>
              </a:rPr>
              <a:t>İzleyici grubun önünde bir işin nasıl 	yapılacağını göstermek ve genel ilkeleri açıklamak için 	kullanılan bir tekniktir. Gösterip  yaptırma yönteminin 	gösterme kısmını içerir. </a:t>
            </a:r>
          </a:p>
          <a:p>
            <a:pPr fontAlgn="base">
              <a:buNone/>
            </a:pPr>
            <a:r>
              <a:rPr lang="tr-TR" sz="2600" dirty="0" smtClean="0">
                <a:solidFill>
                  <a:schemeClr val="accent1">
                    <a:lumMod val="50000"/>
                  </a:schemeClr>
                </a:solidFill>
              </a:rPr>
              <a:t>	</a:t>
            </a:r>
            <a:r>
              <a:rPr lang="tr-TR" sz="2400" dirty="0" smtClean="0">
                <a:solidFill>
                  <a:schemeClr val="accent1">
                    <a:lumMod val="50000"/>
                  </a:schemeClr>
                </a:solidFill>
              </a:rPr>
              <a:t>	</a:t>
            </a:r>
            <a:r>
              <a:rPr lang="tr-TR" sz="2400" dirty="0" smtClean="0">
                <a:solidFill>
                  <a:srgbClr val="FF0000"/>
                </a:solidFill>
              </a:rPr>
              <a:t>Öğretmen aktiftir. Bu nedenle sosyal becerilerin öğrenilmesinde 	etkin değildir.</a:t>
            </a:r>
          </a:p>
          <a:p>
            <a:pPr fontAlgn="base">
              <a:buNone/>
            </a:pPr>
            <a:r>
              <a:rPr lang="tr-TR" sz="2400" dirty="0" smtClean="0">
                <a:solidFill>
                  <a:srgbClr val="FF0000"/>
                </a:solidFill>
              </a:rPr>
              <a:t>		Ekonomiktir.</a:t>
            </a:r>
          </a:p>
          <a:p>
            <a:pPr fontAlgn="base">
              <a:buNone/>
            </a:pPr>
            <a:r>
              <a:rPr lang="tr-TR" sz="2400" dirty="0" smtClean="0">
                <a:solidFill>
                  <a:srgbClr val="FF0000"/>
                </a:solidFill>
              </a:rPr>
              <a:t>		Görerek, işiterek öğrenme imkanı vardır.</a:t>
            </a:r>
          </a:p>
          <a:p>
            <a:pPr lvl="1">
              <a:buNone/>
            </a:pPr>
            <a:endParaRPr lang="tr-TR" sz="2600" dirty="0" smtClean="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 name="2 İçerik Yer Tutucusu"/>
          <p:cNvSpPr>
            <a:spLocks noGrp="1"/>
          </p:cNvSpPr>
          <p:nvPr>
            <p:ph idx="1"/>
          </p:nvPr>
        </p:nvSpPr>
        <p:spPr>
          <a:xfrm>
            <a:off x="-540568" y="1625540"/>
            <a:ext cx="9433048" cy="2307516"/>
          </a:xfrm>
        </p:spPr>
        <p:txBody>
          <a:bodyPr>
            <a:noAutofit/>
          </a:bodyPr>
          <a:lstStyle/>
          <a:p>
            <a:pPr lvl="1" algn="just">
              <a:buNone/>
            </a:pPr>
            <a:r>
              <a:rPr lang="tr-TR" sz="2600" dirty="0" smtClean="0">
                <a:solidFill>
                  <a:schemeClr val="accent1">
                    <a:lumMod val="75000"/>
                  </a:schemeClr>
                </a:solidFill>
              </a:rPr>
              <a:t>	</a:t>
            </a:r>
            <a:r>
              <a:rPr lang="tr-TR" sz="2600" b="1" dirty="0" smtClean="0">
                <a:solidFill>
                  <a:schemeClr val="accent1">
                    <a:lumMod val="50000"/>
                  </a:schemeClr>
                </a:solidFill>
              </a:rPr>
              <a:t>Beyin Fırtınası: </a:t>
            </a:r>
            <a:r>
              <a:rPr lang="tr-TR" sz="2600" dirty="0" smtClean="0">
                <a:solidFill>
                  <a:schemeClr val="accent1">
                    <a:lumMod val="50000"/>
                  </a:schemeClr>
                </a:solidFill>
              </a:rPr>
              <a:t>Kısa sürede, çok sayıda fikir üretmek ve sorunlara orijinal çözümler bulmak, öğrencilerin yaratıcılıklarını, problem çözme ve karar verme becerilerini geliştirmek için kullanılır. </a:t>
            </a:r>
          </a:p>
        </p:txBody>
      </p:sp>
      <p:pic>
        <p:nvPicPr>
          <p:cNvPr id="21" name="Picture 2" descr="İlgili resi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39952" y="3068960"/>
            <a:ext cx="3687963" cy="3240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5" name="Dikdörtgen 1"/>
          <p:cNvSpPr>
            <a:spLocks noChangeArrowheads="1"/>
          </p:cNvSpPr>
          <p:nvPr/>
        </p:nvSpPr>
        <p:spPr bwMode="auto">
          <a:xfrm>
            <a:off x="1403648"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Grupla Öğretim Teknikleri</a:t>
            </a:r>
          </a:p>
        </p:txBody>
      </p:sp>
    </p:spTree>
  </p:cSld>
  <p:clrMapOvr>
    <a:masterClrMapping/>
  </p:clrMapOvr>
  <p:transition advClick="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 name="2 İçerik Yer Tutucusu"/>
          <p:cNvSpPr>
            <a:spLocks noGrp="1"/>
          </p:cNvSpPr>
          <p:nvPr>
            <p:ph idx="1"/>
          </p:nvPr>
        </p:nvSpPr>
        <p:spPr>
          <a:xfrm>
            <a:off x="-540568" y="1625540"/>
            <a:ext cx="9433048" cy="5089608"/>
          </a:xfrm>
        </p:spPr>
        <p:txBody>
          <a:bodyPr>
            <a:noAutofit/>
          </a:bodyPr>
          <a:lstStyle/>
          <a:p>
            <a:pPr lvl="1" algn="just">
              <a:buNone/>
            </a:pPr>
            <a:r>
              <a:rPr lang="tr-TR" sz="2600" dirty="0" smtClean="0">
                <a:solidFill>
                  <a:schemeClr val="accent1">
                    <a:lumMod val="75000"/>
                  </a:schemeClr>
                </a:solidFill>
              </a:rPr>
              <a:t>	</a:t>
            </a:r>
            <a:r>
              <a:rPr lang="tr-TR" b="1" dirty="0" smtClean="0">
                <a:solidFill>
                  <a:schemeClr val="accent1">
                    <a:lumMod val="50000"/>
                  </a:schemeClr>
                </a:solidFill>
              </a:rPr>
              <a:t>Drama:</a:t>
            </a:r>
            <a:r>
              <a:rPr lang="tr-TR" dirty="0" smtClean="0">
                <a:solidFill>
                  <a:schemeClr val="accent1">
                    <a:lumMod val="50000"/>
                  </a:schemeClr>
                </a:solidFill>
              </a:rPr>
              <a:t>Öğrencilerin hangi durumda, nasıl davranmaları gerektiğini ve bilgileri oyunla öğrenmelerini sağlar. (canlanDıRAMA)</a:t>
            </a:r>
          </a:p>
          <a:p>
            <a:pPr lvl="1" algn="just">
              <a:buNone/>
            </a:pPr>
            <a:r>
              <a:rPr lang="tr-TR" dirty="0" smtClean="0">
                <a:solidFill>
                  <a:schemeClr val="accent1">
                    <a:lumMod val="50000"/>
                  </a:schemeClr>
                </a:solidFill>
              </a:rPr>
              <a:t> </a:t>
            </a:r>
          </a:p>
          <a:p>
            <a:pPr lvl="1" algn="just">
              <a:buNone/>
            </a:pPr>
            <a:endParaRPr lang="tr-TR" sz="1100" dirty="0" smtClean="0">
              <a:solidFill>
                <a:schemeClr val="accent1">
                  <a:lumMod val="50000"/>
                </a:schemeClr>
              </a:solidFill>
            </a:endParaRPr>
          </a:p>
          <a:p>
            <a:pPr lvl="1" algn="just">
              <a:buNone/>
            </a:pPr>
            <a:r>
              <a:rPr lang="tr-TR" dirty="0" smtClean="0"/>
              <a:t>	</a:t>
            </a:r>
            <a:r>
              <a:rPr lang="en-US" dirty="0" smtClean="0">
                <a:solidFill>
                  <a:schemeClr val="accent1">
                    <a:lumMod val="50000"/>
                  </a:schemeClr>
                </a:solidFill>
              </a:rPr>
              <a:t>Yazılı metin olmaksızın,</a:t>
            </a:r>
            <a:endParaRPr lang="tr-TR" dirty="0" smtClean="0">
              <a:solidFill>
                <a:schemeClr val="accent1">
                  <a:lumMod val="50000"/>
                </a:schemeClr>
              </a:solidFill>
            </a:endParaRPr>
          </a:p>
          <a:p>
            <a:pPr lvl="1" algn="just">
              <a:buNone/>
            </a:pPr>
            <a:r>
              <a:rPr lang="tr-TR" dirty="0" smtClean="0">
                <a:solidFill>
                  <a:schemeClr val="accent1">
                    <a:lumMod val="50000"/>
                  </a:schemeClr>
                </a:solidFill>
              </a:rPr>
              <a:t>	</a:t>
            </a:r>
            <a:r>
              <a:rPr lang="en-US" dirty="0" smtClean="0">
                <a:solidFill>
                  <a:schemeClr val="accent1">
                    <a:lumMod val="50000"/>
                  </a:schemeClr>
                </a:solidFill>
              </a:rPr>
              <a:t>katılımcıların yaratıcı</a:t>
            </a:r>
            <a:r>
              <a:rPr lang="tr-TR" dirty="0" smtClean="0">
                <a:solidFill>
                  <a:schemeClr val="accent1">
                    <a:lumMod val="50000"/>
                  </a:schemeClr>
                </a:solidFill>
              </a:rPr>
              <a:t> </a:t>
            </a:r>
            <a:r>
              <a:rPr lang="en-US" dirty="0" smtClean="0">
                <a:solidFill>
                  <a:schemeClr val="accent1">
                    <a:lumMod val="50000"/>
                  </a:schemeClr>
                </a:solidFill>
              </a:rPr>
              <a:t>buluşları,</a:t>
            </a:r>
            <a:endParaRPr lang="tr-TR" dirty="0" smtClean="0">
              <a:solidFill>
                <a:schemeClr val="accent1">
                  <a:lumMod val="50000"/>
                </a:schemeClr>
              </a:solidFill>
            </a:endParaRPr>
          </a:p>
          <a:p>
            <a:pPr lvl="1" algn="just">
              <a:buNone/>
            </a:pPr>
            <a:r>
              <a:rPr lang="tr-TR" dirty="0" smtClean="0">
                <a:solidFill>
                  <a:schemeClr val="accent1">
                    <a:lumMod val="50000"/>
                  </a:schemeClr>
                </a:solidFill>
              </a:rPr>
              <a:t>	</a:t>
            </a:r>
            <a:r>
              <a:rPr lang="en-US" dirty="0" smtClean="0">
                <a:solidFill>
                  <a:schemeClr val="accent1">
                    <a:lumMod val="50000"/>
                  </a:schemeClr>
                </a:solidFill>
              </a:rPr>
              <a:t>düşünceleri, anıları ve bilgilerine</a:t>
            </a:r>
            <a:endParaRPr lang="tr-TR" dirty="0" smtClean="0">
              <a:solidFill>
                <a:schemeClr val="accent1">
                  <a:lumMod val="50000"/>
                </a:schemeClr>
              </a:solidFill>
            </a:endParaRPr>
          </a:p>
          <a:p>
            <a:pPr lvl="1" algn="just">
              <a:buNone/>
            </a:pPr>
            <a:r>
              <a:rPr lang="tr-TR" dirty="0" smtClean="0">
                <a:solidFill>
                  <a:schemeClr val="accent1">
                    <a:lumMod val="50000"/>
                  </a:schemeClr>
                </a:solidFill>
              </a:rPr>
              <a:t>	</a:t>
            </a:r>
            <a:r>
              <a:rPr lang="en-US" dirty="0" smtClean="0">
                <a:solidFill>
                  <a:schemeClr val="accent1">
                    <a:lumMod val="50000"/>
                  </a:schemeClr>
                </a:solidFill>
              </a:rPr>
              <a:t>dayalı eylem durumlarını</a:t>
            </a:r>
            <a:r>
              <a:rPr lang="tr-TR" dirty="0" smtClean="0">
                <a:solidFill>
                  <a:schemeClr val="accent1">
                    <a:lumMod val="50000"/>
                  </a:schemeClr>
                </a:solidFill>
              </a:rPr>
              <a:t> </a:t>
            </a:r>
            <a:r>
              <a:rPr lang="en-US" dirty="0" smtClean="0">
                <a:solidFill>
                  <a:schemeClr val="accent1">
                    <a:lumMod val="50000"/>
                  </a:schemeClr>
                </a:solidFill>
              </a:rPr>
              <a:t>oynamak,</a:t>
            </a:r>
            <a:r>
              <a:rPr lang="tr-TR" dirty="0" smtClean="0">
                <a:solidFill>
                  <a:schemeClr val="accent1">
                    <a:lumMod val="50000"/>
                  </a:schemeClr>
                </a:solidFill>
              </a:rPr>
              <a:t> </a:t>
            </a:r>
            <a:r>
              <a:rPr lang="en-US" dirty="0" smtClean="0">
                <a:solidFill>
                  <a:schemeClr val="accent1">
                    <a:lumMod val="50000"/>
                  </a:schemeClr>
                </a:solidFill>
              </a:rPr>
              <a:t>canlandırmak, doğaçlamak!</a:t>
            </a:r>
          </a:p>
          <a:p>
            <a:pPr lvl="1" algn="just">
              <a:buNone/>
            </a:pPr>
            <a:endParaRPr lang="tr-TR" dirty="0" smtClean="0">
              <a:solidFill>
                <a:schemeClr val="accent1">
                  <a:lumMod val="50000"/>
                </a:schemeClr>
              </a:solidFill>
            </a:endParaRPr>
          </a:p>
          <a:p>
            <a:pPr lvl="1" algn="just">
              <a:buNone/>
            </a:pPr>
            <a:endParaRPr lang="tr-TR" sz="2600" dirty="0" smtClean="0">
              <a:solidFill>
                <a:schemeClr val="accent1">
                  <a:lumMod val="50000"/>
                </a:schemeClr>
              </a:solidFill>
            </a:endParaRPr>
          </a:p>
        </p:txBody>
      </p:sp>
      <p:pic>
        <p:nvPicPr>
          <p:cNvPr id="456706" name="Picture 2" descr="drama örnekleri ile ilgili görsel sonucu"/>
          <p:cNvPicPr>
            <a:picLocks noChangeAspect="1" noChangeArrowheads="1"/>
          </p:cNvPicPr>
          <p:nvPr/>
        </p:nvPicPr>
        <p:blipFill>
          <a:blip r:embed="rId3" cstate="print"/>
          <a:srcRect/>
          <a:stretch>
            <a:fillRect/>
          </a:stretch>
        </p:blipFill>
        <p:spPr bwMode="auto">
          <a:xfrm>
            <a:off x="5357818" y="2786058"/>
            <a:ext cx="3464713" cy="2309809"/>
          </a:xfrm>
          <a:prstGeom prst="rect">
            <a:avLst/>
          </a:prstGeom>
          <a:ln>
            <a:noFill/>
          </a:ln>
          <a:effectLst>
            <a:outerShdw blurRad="292100" dist="139700" dir="2700000" algn="tl" rotWithShape="0">
              <a:srgbClr val="333333">
                <a:alpha val="65000"/>
              </a:srgbClr>
            </a:outerShdw>
          </a:effectLst>
        </p:spPr>
      </p:pic>
      <p:sp>
        <p:nvSpPr>
          <p:cNvPr id="15" name="Dikdörtgen 1"/>
          <p:cNvSpPr>
            <a:spLocks noChangeArrowheads="1"/>
          </p:cNvSpPr>
          <p:nvPr/>
        </p:nvSpPr>
        <p:spPr bwMode="auto">
          <a:xfrm>
            <a:off x="1403648"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Grupla Öğretim Teknikleri</a:t>
            </a:r>
          </a:p>
        </p:txBody>
      </p:sp>
    </p:spTree>
  </p:cSld>
  <p:clrMapOvr>
    <a:masterClrMapping/>
  </p:clrMapOvr>
  <p:transition advClick="0"/>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 name="2 İçerik Yer Tutucusu"/>
          <p:cNvSpPr>
            <a:spLocks noGrp="1"/>
          </p:cNvSpPr>
          <p:nvPr>
            <p:ph idx="1"/>
          </p:nvPr>
        </p:nvSpPr>
        <p:spPr>
          <a:xfrm>
            <a:off x="-540568" y="1625540"/>
            <a:ext cx="9433048" cy="2307516"/>
          </a:xfrm>
        </p:spPr>
        <p:txBody>
          <a:bodyPr>
            <a:noAutofit/>
          </a:bodyPr>
          <a:lstStyle/>
          <a:p>
            <a:pPr lvl="1" algn="just">
              <a:buNone/>
            </a:pPr>
            <a:r>
              <a:rPr lang="tr-TR" sz="2600" dirty="0" smtClean="0">
                <a:solidFill>
                  <a:schemeClr val="accent1">
                    <a:lumMod val="75000"/>
                  </a:schemeClr>
                </a:solidFill>
              </a:rPr>
              <a:t>	</a:t>
            </a:r>
            <a:r>
              <a:rPr lang="tr-TR" b="1" dirty="0" smtClean="0">
                <a:solidFill>
                  <a:schemeClr val="accent1">
                    <a:lumMod val="50000"/>
                  </a:schemeClr>
                </a:solidFill>
              </a:rPr>
              <a:t>Rol Oynama:</a:t>
            </a:r>
            <a:r>
              <a:rPr lang="tr-TR" dirty="0" smtClean="0">
                <a:solidFill>
                  <a:schemeClr val="accent1">
                    <a:lumMod val="50000"/>
                  </a:schemeClr>
                </a:solidFill>
              </a:rPr>
              <a:t>Öğrencilerin kendi duygu ve düşüncelerini başka bir kişiliğe girerek ifade etmelerini sağlar. Empati becerisi kazandırır. </a:t>
            </a:r>
          </a:p>
          <a:p>
            <a:pPr lvl="1" algn="just">
              <a:buNone/>
            </a:pPr>
            <a:endParaRPr lang="tr-TR" dirty="0" smtClean="0">
              <a:solidFill>
                <a:schemeClr val="accent1">
                  <a:lumMod val="50000"/>
                </a:schemeClr>
              </a:solidFill>
            </a:endParaRPr>
          </a:p>
          <a:p>
            <a:pPr lvl="1" algn="just">
              <a:buNone/>
            </a:pPr>
            <a:endParaRPr lang="tr-TR" sz="2600" dirty="0" smtClean="0">
              <a:solidFill>
                <a:schemeClr val="accent1">
                  <a:lumMod val="50000"/>
                </a:schemeClr>
              </a:solidFill>
            </a:endParaRPr>
          </a:p>
        </p:txBody>
      </p:sp>
      <p:pic>
        <p:nvPicPr>
          <p:cNvPr id="460802" name="Picture 2" descr="dramatizasyon örnekleri ile ilgili görsel sonucu"/>
          <p:cNvPicPr>
            <a:picLocks noChangeAspect="1" noChangeArrowheads="1"/>
          </p:cNvPicPr>
          <p:nvPr/>
        </p:nvPicPr>
        <p:blipFill>
          <a:blip r:embed="rId3" cstate="print"/>
          <a:srcRect/>
          <a:stretch>
            <a:fillRect/>
          </a:stretch>
        </p:blipFill>
        <p:spPr bwMode="auto">
          <a:xfrm>
            <a:off x="3275856" y="2924944"/>
            <a:ext cx="4823520" cy="3215681"/>
          </a:xfrm>
          <a:prstGeom prst="rect">
            <a:avLst/>
          </a:prstGeom>
          <a:ln>
            <a:noFill/>
          </a:ln>
          <a:effectLst>
            <a:outerShdw blurRad="292100" dist="139700" dir="2700000" algn="tl" rotWithShape="0">
              <a:srgbClr val="333333">
                <a:alpha val="65000"/>
              </a:srgbClr>
            </a:outerShdw>
          </a:effectLst>
        </p:spPr>
      </p:pic>
      <p:sp>
        <p:nvSpPr>
          <p:cNvPr id="15" name="Dikdörtgen 1"/>
          <p:cNvSpPr>
            <a:spLocks noChangeArrowheads="1"/>
          </p:cNvSpPr>
          <p:nvPr/>
        </p:nvSpPr>
        <p:spPr bwMode="auto">
          <a:xfrm>
            <a:off x="1403648"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Grupla Öğretim Teknikleri</a:t>
            </a:r>
          </a:p>
        </p:txBody>
      </p:sp>
    </p:spTree>
  </p:cSld>
  <p:clrMapOvr>
    <a:masterClrMapping/>
  </p:clrMapOvr>
  <p:transition advClick="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 name="2 İçerik Yer Tutucusu"/>
          <p:cNvSpPr>
            <a:spLocks noGrp="1"/>
          </p:cNvSpPr>
          <p:nvPr>
            <p:ph idx="1"/>
          </p:nvPr>
        </p:nvSpPr>
        <p:spPr>
          <a:xfrm>
            <a:off x="-540568" y="1625540"/>
            <a:ext cx="9433048" cy="2307516"/>
          </a:xfrm>
        </p:spPr>
        <p:txBody>
          <a:bodyPr>
            <a:noAutofit/>
          </a:bodyPr>
          <a:lstStyle/>
          <a:p>
            <a:pPr lvl="1" algn="just">
              <a:buNone/>
            </a:pPr>
            <a:r>
              <a:rPr lang="tr-TR" sz="2600" dirty="0" smtClean="0">
                <a:solidFill>
                  <a:schemeClr val="accent1">
                    <a:lumMod val="75000"/>
                  </a:schemeClr>
                </a:solidFill>
              </a:rPr>
              <a:t>	</a:t>
            </a:r>
            <a:r>
              <a:rPr lang="tr-TR" b="1" dirty="0" smtClean="0">
                <a:solidFill>
                  <a:schemeClr val="accent1">
                    <a:lumMod val="50000"/>
                  </a:schemeClr>
                </a:solidFill>
              </a:rPr>
              <a:t>Benzetim:</a:t>
            </a:r>
            <a:r>
              <a:rPr lang="tr-TR" dirty="0" smtClean="0">
                <a:solidFill>
                  <a:schemeClr val="accent1">
                    <a:lumMod val="50000"/>
                  </a:schemeClr>
                </a:solidFill>
              </a:rPr>
              <a:t>(Simülasyon): Öğrenciyi gerçek ortamda ve gerçek araçlarla yetiştirmenin güç ve tehlikeli veya maliyetin yüksek olduğu durumlarda kullanılan bir tekniktir. (Tatbikat) </a:t>
            </a:r>
          </a:p>
          <a:p>
            <a:pPr lvl="1" algn="just">
              <a:buNone/>
            </a:pPr>
            <a:endParaRPr lang="tr-TR" dirty="0" smtClean="0">
              <a:solidFill>
                <a:schemeClr val="accent1">
                  <a:lumMod val="50000"/>
                </a:schemeClr>
              </a:solidFill>
            </a:endParaRPr>
          </a:p>
          <a:p>
            <a:pPr lvl="1" algn="just">
              <a:buNone/>
            </a:pPr>
            <a:endParaRPr lang="tr-TR" dirty="0" smtClean="0">
              <a:solidFill>
                <a:schemeClr val="accent1">
                  <a:lumMod val="50000"/>
                </a:schemeClr>
              </a:solidFill>
            </a:endParaRPr>
          </a:p>
          <a:p>
            <a:pPr lvl="1" algn="just">
              <a:buNone/>
            </a:pPr>
            <a:endParaRPr lang="tr-TR" sz="2600" dirty="0" smtClean="0">
              <a:solidFill>
                <a:schemeClr val="accent1">
                  <a:lumMod val="50000"/>
                </a:schemeClr>
              </a:solidFill>
            </a:endParaRPr>
          </a:p>
        </p:txBody>
      </p:sp>
      <p:pic>
        <p:nvPicPr>
          <p:cNvPr id="461826" name="Picture 2" descr="simulasyon  tekniği ile ilgili görsel sonucu"/>
          <p:cNvPicPr>
            <a:picLocks noChangeAspect="1" noChangeArrowheads="1"/>
          </p:cNvPicPr>
          <p:nvPr/>
        </p:nvPicPr>
        <p:blipFill>
          <a:blip r:embed="rId3" cstate="print"/>
          <a:srcRect/>
          <a:stretch>
            <a:fillRect/>
          </a:stretch>
        </p:blipFill>
        <p:spPr bwMode="auto">
          <a:xfrm>
            <a:off x="3131840" y="3356992"/>
            <a:ext cx="5251592" cy="2742499"/>
          </a:xfrm>
          <a:prstGeom prst="rect">
            <a:avLst/>
          </a:prstGeom>
          <a:ln>
            <a:noFill/>
          </a:ln>
          <a:effectLst>
            <a:outerShdw blurRad="292100" dist="139700" dir="2700000" algn="tl" rotWithShape="0">
              <a:srgbClr val="333333">
                <a:alpha val="65000"/>
              </a:srgbClr>
            </a:outerShdw>
          </a:effectLst>
        </p:spPr>
      </p:pic>
      <p:sp>
        <p:nvSpPr>
          <p:cNvPr id="15" name="Dikdörtgen 1"/>
          <p:cNvSpPr>
            <a:spLocks noChangeArrowheads="1"/>
          </p:cNvSpPr>
          <p:nvPr/>
        </p:nvSpPr>
        <p:spPr bwMode="auto">
          <a:xfrm>
            <a:off x="1403648"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Grupla Öğretim Teknikleri</a:t>
            </a:r>
          </a:p>
        </p:txBody>
      </p:sp>
    </p:spTree>
  </p:cSld>
  <p:clrMapOvr>
    <a:masterClrMapping/>
  </p:clrMapOvr>
  <p:transition advClick="0"/>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 name="2 İçerik Yer Tutucusu"/>
          <p:cNvSpPr>
            <a:spLocks noGrp="1"/>
          </p:cNvSpPr>
          <p:nvPr>
            <p:ph idx="1"/>
          </p:nvPr>
        </p:nvSpPr>
        <p:spPr>
          <a:xfrm>
            <a:off x="-540568" y="1625540"/>
            <a:ext cx="9433048" cy="2307516"/>
          </a:xfrm>
        </p:spPr>
        <p:txBody>
          <a:bodyPr>
            <a:noAutofit/>
          </a:bodyPr>
          <a:lstStyle/>
          <a:p>
            <a:pPr lvl="1" algn="just">
              <a:buNone/>
            </a:pPr>
            <a:r>
              <a:rPr lang="tr-TR" sz="2600" dirty="0" smtClean="0">
                <a:solidFill>
                  <a:schemeClr val="accent1">
                    <a:lumMod val="50000"/>
                  </a:schemeClr>
                </a:solidFill>
              </a:rPr>
              <a:t>	</a:t>
            </a:r>
            <a:r>
              <a:rPr lang="tr-TR" b="1" dirty="0" smtClean="0">
                <a:solidFill>
                  <a:schemeClr val="accent1">
                    <a:lumMod val="50000"/>
                  </a:schemeClr>
                </a:solidFill>
              </a:rPr>
              <a:t>Altı Şapkalı Düşünme: </a:t>
            </a:r>
            <a:r>
              <a:rPr lang="tr-TR" dirty="0" smtClean="0">
                <a:solidFill>
                  <a:schemeClr val="accent1">
                    <a:lumMod val="50000"/>
                  </a:schemeClr>
                </a:solidFill>
              </a:rPr>
              <a:t>Bireylerin düşünme becerilerini geliştirmek, bir konuya ilişkin farklı bakış açısı kazandırmak ve yaratıcılığı geliştirmek için kullanılır. Bireylere nasıl düşünmeleri gerektiğini, herhangi bir karar almadan önce olaya farklı açılardan bakabilmeyi öğretir.</a:t>
            </a:r>
          </a:p>
          <a:p>
            <a:pPr lvl="1" algn="just">
              <a:buNone/>
            </a:pPr>
            <a:endParaRPr lang="tr-TR" dirty="0" smtClean="0">
              <a:solidFill>
                <a:schemeClr val="accent1">
                  <a:lumMod val="50000"/>
                </a:schemeClr>
              </a:solidFill>
            </a:endParaRPr>
          </a:p>
          <a:p>
            <a:pPr lvl="1" algn="just">
              <a:buNone/>
            </a:pPr>
            <a:endParaRPr lang="tr-TR" dirty="0" smtClean="0">
              <a:solidFill>
                <a:schemeClr val="accent1">
                  <a:lumMod val="50000"/>
                </a:schemeClr>
              </a:solidFill>
            </a:endParaRPr>
          </a:p>
          <a:p>
            <a:pPr lvl="1" algn="just">
              <a:buNone/>
            </a:pPr>
            <a:endParaRPr lang="tr-TR" dirty="0" smtClean="0">
              <a:solidFill>
                <a:schemeClr val="accent1">
                  <a:lumMod val="50000"/>
                </a:schemeClr>
              </a:solidFill>
            </a:endParaRPr>
          </a:p>
          <a:p>
            <a:pPr lvl="1" algn="just">
              <a:buNone/>
            </a:pPr>
            <a:endParaRPr lang="tr-TR" sz="2600" dirty="0" smtClean="0">
              <a:solidFill>
                <a:schemeClr val="accent1">
                  <a:lumMod val="50000"/>
                </a:schemeClr>
              </a:solidFill>
            </a:endParaRPr>
          </a:p>
        </p:txBody>
      </p:sp>
      <p:pic>
        <p:nvPicPr>
          <p:cNvPr id="462850" name="Picture 2" descr="altı şapkalı düşünme tekniği ile ilgili görsel sonucu"/>
          <p:cNvPicPr>
            <a:picLocks noChangeAspect="1" noChangeArrowheads="1"/>
          </p:cNvPicPr>
          <p:nvPr/>
        </p:nvPicPr>
        <p:blipFill>
          <a:blip r:embed="rId3" cstate="print"/>
          <a:srcRect/>
          <a:stretch>
            <a:fillRect/>
          </a:stretch>
        </p:blipFill>
        <p:spPr bwMode="auto">
          <a:xfrm>
            <a:off x="4860032" y="3861048"/>
            <a:ext cx="3312368" cy="2396449"/>
          </a:xfrm>
          <a:prstGeom prst="rect">
            <a:avLst/>
          </a:prstGeom>
          <a:ln>
            <a:noFill/>
          </a:ln>
          <a:effectLst>
            <a:outerShdw blurRad="292100" dist="139700" dir="2700000" algn="tl" rotWithShape="0">
              <a:srgbClr val="333333">
                <a:alpha val="65000"/>
              </a:srgbClr>
            </a:outerShdw>
          </a:effectLst>
        </p:spPr>
      </p:pic>
      <p:sp>
        <p:nvSpPr>
          <p:cNvPr id="15" name="Dikdörtgen 1"/>
          <p:cNvSpPr>
            <a:spLocks noChangeArrowheads="1"/>
          </p:cNvSpPr>
          <p:nvPr/>
        </p:nvSpPr>
        <p:spPr bwMode="auto">
          <a:xfrm>
            <a:off x="1403648"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Grupla Öğretim Teknikleri</a:t>
            </a: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ÖĞRENME ÖĞRETME ÖĞRETİM</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232449" name="Rectangle 1"/>
          <p:cNvSpPr>
            <a:spLocks noChangeArrowheads="1"/>
          </p:cNvSpPr>
          <p:nvPr/>
        </p:nvSpPr>
        <p:spPr bwMode="auto">
          <a:xfrm>
            <a:off x="323528" y="1951965"/>
            <a:ext cx="8496944" cy="45704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tr-TR" altLang="tr-TR" sz="2800" dirty="0" smtClean="0">
                <a:solidFill>
                  <a:srgbClr val="FF0000"/>
                </a:solidFill>
              </a:rPr>
              <a:t>Öğrenme:</a:t>
            </a:r>
            <a:r>
              <a:rPr lang="tr-TR" altLang="tr-TR" sz="2800" dirty="0" smtClean="0">
                <a:solidFill>
                  <a:schemeClr val="tx2">
                    <a:lumMod val="50000"/>
                  </a:schemeClr>
                </a:solidFill>
              </a:rPr>
              <a:t>Yaşantı ürünü ve nispeten</a:t>
            </a:r>
          </a:p>
          <a:p>
            <a:pPr algn="just">
              <a:lnSpc>
                <a:spcPct val="150000"/>
              </a:lnSpc>
            </a:pPr>
            <a:r>
              <a:rPr lang="tr-TR" altLang="tr-TR" sz="2800" dirty="0" smtClean="0">
                <a:solidFill>
                  <a:schemeClr val="tx2">
                    <a:lumMod val="50000"/>
                  </a:schemeClr>
                </a:solidFill>
              </a:rPr>
              <a:t> kalıcı izli davranış değişiklikleridir. </a:t>
            </a:r>
          </a:p>
          <a:p>
            <a:pPr algn="just">
              <a:lnSpc>
                <a:spcPct val="150000"/>
              </a:lnSpc>
            </a:pPr>
            <a:endParaRPr lang="tr-TR" altLang="tr-TR" sz="2800" dirty="0" smtClean="0">
              <a:solidFill>
                <a:schemeClr val="tx2">
                  <a:lumMod val="50000"/>
                </a:schemeClr>
              </a:solidFill>
            </a:endParaRPr>
          </a:p>
          <a:p>
            <a:pPr algn="just">
              <a:lnSpc>
                <a:spcPct val="150000"/>
              </a:lnSpc>
            </a:pPr>
            <a:endParaRPr lang="tr-TR" altLang="tr-TR" sz="2800" dirty="0" smtClean="0">
              <a:solidFill>
                <a:schemeClr val="tx2">
                  <a:lumMod val="50000"/>
                </a:schemeClr>
              </a:solidFill>
            </a:endParaRPr>
          </a:p>
          <a:p>
            <a:pPr algn="just"/>
            <a:r>
              <a:rPr lang="tr-TR" sz="2800" dirty="0" smtClean="0">
                <a:solidFill>
                  <a:srgbClr val="FF0000"/>
                </a:solidFill>
              </a:rPr>
              <a:t>Hiç bilinmeyen bilgi öğrenilir, davranış kazanılır.</a:t>
            </a:r>
          </a:p>
          <a:p>
            <a:pPr algn="just"/>
            <a:r>
              <a:rPr lang="tr-TR" sz="2800" dirty="0" smtClean="0">
                <a:solidFill>
                  <a:srgbClr val="FF0000"/>
                </a:solidFill>
              </a:rPr>
              <a:t>Eksik bilgi tamamlanır, davranış düzeltilir.</a:t>
            </a:r>
          </a:p>
          <a:p>
            <a:pPr algn="just"/>
            <a:r>
              <a:rPr lang="tr-TR" sz="2800" dirty="0" smtClean="0">
                <a:solidFill>
                  <a:srgbClr val="FF0000"/>
                </a:solidFill>
              </a:rPr>
              <a:t>Yanlış bilgiler, davranışlar düzeltilir.</a:t>
            </a:r>
            <a:r>
              <a:rPr lang="tr-TR" altLang="tr-TR" sz="2600" dirty="0" smtClean="0">
                <a:solidFill>
                  <a:srgbClr val="FF0000"/>
                </a:solidFill>
                <a:latin typeface="Times New Roman" pitchFamily="18" charset="0"/>
              </a:rPr>
              <a:t>                                        </a:t>
            </a:r>
          </a:p>
          <a:p>
            <a:pPr algn="just">
              <a:lnSpc>
                <a:spcPct val="150000"/>
              </a:lnSpc>
            </a:pPr>
            <a:r>
              <a:rPr lang="tr-TR" altLang="tr-TR" sz="2600" dirty="0" smtClean="0">
                <a:solidFill>
                  <a:srgbClr val="FF0000"/>
                </a:solidFill>
                <a:latin typeface="Times New Roman" pitchFamily="18" charset="0"/>
              </a:rPr>
              <a:t>                                           </a:t>
            </a:r>
            <a:endParaRPr lang="tr-TR" altLang="tr-TR" sz="2600" b="1" dirty="0" smtClean="0">
              <a:solidFill>
                <a:schemeClr val="accent1">
                  <a:lumMod val="75000"/>
                </a:schemeClr>
              </a:solidFill>
              <a:latin typeface="Times New Roman" pitchFamily="18" charset="0"/>
            </a:endParaRPr>
          </a:p>
        </p:txBody>
      </p:sp>
      <p:pic>
        <p:nvPicPr>
          <p:cNvPr id="235522" name="Picture 2" descr="öğrenme ile ilgili görsel sonucu"/>
          <p:cNvPicPr>
            <a:picLocks noChangeAspect="1" noChangeArrowheads="1"/>
          </p:cNvPicPr>
          <p:nvPr/>
        </p:nvPicPr>
        <p:blipFill>
          <a:blip r:embed="rId3" cstate="print"/>
          <a:srcRect/>
          <a:stretch>
            <a:fillRect/>
          </a:stretch>
        </p:blipFill>
        <p:spPr bwMode="auto">
          <a:xfrm>
            <a:off x="5652120" y="1844824"/>
            <a:ext cx="3000797" cy="24870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 name="2 İçerik Yer Tutucusu"/>
          <p:cNvSpPr>
            <a:spLocks noGrp="1"/>
          </p:cNvSpPr>
          <p:nvPr>
            <p:ph idx="1"/>
          </p:nvPr>
        </p:nvSpPr>
        <p:spPr>
          <a:xfrm>
            <a:off x="-36512" y="1625540"/>
            <a:ext cx="8928992" cy="2307516"/>
          </a:xfrm>
        </p:spPr>
        <p:txBody>
          <a:bodyPr>
            <a:noAutofit/>
          </a:bodyPr>
          <a:lstStyle/>
          <a:p>
            <a:pPr>
              <a:buNone/>
            </a:pPr>
            <a:r>
              <a:rPr lang="tr-TR" sz="2600" dirty="0" smtClean="0">
                <a:solidFill>
                  <a:schemeClr val="accent1">
                    <a:lumMod val="75000"/>
                  </a:schemeClr>
                </a:solidFill>
              </a:rPr>
              <a:t>	</a:t>
            </a:r>
            <a:r>
              <a:rPr lang="tr-TR" sz="2600" b="1" dirty="0" smtClean="0">
                <a:solidFill>
                  <a:schemeClr val="accent1">
                    <a:lumMod val="50000"/>
                  </a:schemeClr>
                </a:solidFill>
              </a:rPr>
              <a:t>Mikro Öğretim: </a:t>
            </a:r>
            <a:r>
              <a:rPr lang="tr-TR" sz="2600" dirty="0" smtClean="0">
                <a:solidFill>
                  <a:schemeClr val="accent1">
                    <a:lumMod val="50000"/>
                  </a:schemeClr>
                </a:solidFill>
              </a:rPr>
              <a:t>Öğretmen adaylarının eğitiminde, öğretmenlik uygulamasının videoya kaydedildiği, kayıtların birlikte değerlendirdiği, değerlendirmeye göre öğretmen adayına dönüt verildiği, öğretmen adayının dersi tekrar hazırlayıp sunduğu tekniktir.</a:t>
            </a:r>
          </a:p>
          <a:p>
            <a:pPr algn="just" fontAlgn="base">
              <a:buNone/>
            </a:pPr>
            <a:r>
              <a:rPr lang="tr-TR" sz="2600" dirty="0" smtClean="0">
                <a:solidFill>
                  <a:schemeClr val="accent1">
                    <a:lumMod val="50000"/>
                  </a:schemeClr>
                </a:solidFill>
              </a:rPr>
              <a:t>	</a:t>
            </a:r>
          </a:p>
          <a:p>
            <a:pPr lvl="1" algn="just">
              <a:buNone/>
            </a:pPr>
            <a:endParaRPr lang="tr-TR" sz="2600" dirty="0" smtClean="0">
              <a:solidFill>
                <a:schemeClr val="accent1">
                  <a:lumMod val="50000"/>
                </a:schemeClr>
              </a:solidFill>
            </a:endParaRPr>
          </a:p>
          <a:p>
            <a:pPr lvl="1" algn="just">
              <a:buNone/>
            </a:pPr>
            <a:endParaRPr lang="tr-TR" sz="2600" dirty="0" smtClean="0">
              <a:solidFill>
                <a:schemeClr val="accent1">
                  <a:lumMod val="50000"/>
                </a:schemeClr>
              </a:solidFill>
            </a:endParaRPr>
          </a:p>
          <a:p>
            <a:pPr lvl="1" algn="just">
              <a:buNone/>
            </a:pPr>
            <a:endParaRPr lang="tr-TR" sz="2600" dirty="0" smtClean="0">
              <a:solidFill>
                <a:schemeClr val="accent1">
                  <a:lumMod val="50000"/>
                </a:schemeClr>
              </a:solidFill>
            </a:endParaRPr>
          </a:p>
        </p:txBody>
      </p:sp>
      <p:pic>
        <p:nvPicPr>
          <p:cNvPr id="463874" name="Picture 2" descr="mikro öğretim ile ilgili görsel sonucu"/>
          <p:cNvPicPr>
            <a:picLocks noChangeAspect="1" noChangeArrowheads="1"/>
          </p:cNvPicPr>
          <p:nvPr/>
        </p:nvPicPr>
        <p:blipFill>
          <a:blip r:embed="rId3" cstate="print"/>
          <a:srcRect/>
          <a:stretch>
            <a:fillRect/>
          </a:stretch>
        </p:blipFill>
        <p:spPr bwMode="auto">
          <a:xfrm>
            <a:off x="3275856" y="3356992"/>
            <a:ext cx="4552950" cy="3048001"/>
          </a:xfrm>
          <a:prstGeom prst="rect">
            <a:avLst/>
          </a:prstGeom>
          <a:ln>
            <a:noFill/>
          </a:ln>
          <a:effectLst>
            <a:outerShdw blurRad="292100" dist="139700" dir="2700000" algn="tl" rotWithShape="0">
              <a:srgbClr val="333333">
                <a:alpha val="65000"/>
              </a:srgbClr>
            </a:outerShdw>
          </a:effectLst>
        </p:spPr>
      </p:pic>
      <p:sp>
        <p:nvSpPr>
          <p:cNvPr id="15" name="Dikdörtgen 1"/>
          <p:cNvSpPr>
            <a:spLocks noChangeArrowheads="1"/>
          </p:cNvSpPr>
          <p:nvPr/>
        </p:nvSpPr>
        <p:spPr bwMode="auto">
          <a:xfrm>
            <a:off x="1403648"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Grupla Öğretim Teknikleri</a:t>
            </a:r>
          </a:p>
        </p:txBody>
      </p:sp>
    </p:spTree>
  </p:cSld>
  <p:clrMapOvr>
    <a:masterClrMapping/>
  </p:clrMapOvr>
  <p:transition advClick="0"/>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251520" y="1484785"/>
            <a:ext cx="8712968" cy="2092881"/>
          </a:xfrm>
          <a:prstGeom prst="rect">
            <a:avLst/>
          </a:prstGeom>
        </p:spPr>
        <p:txBody>
          <a:bodyPr wrap="square">
            <a:spAutoFit/>
          </a:bodyPr>
          <a:lstStyle/>
          <a:p>
            <a:r>
              <a:rPr lang="tr-TR" sz="2400" dirty="0" smtClean="0">
                <a:solidFill>
                  <a:srgbClr val="FF0000"/>
                </a:solidFill>
              </a:rPr>
              <a:t>     </a:t>
            </a:r>
            <a:r>
              <a:rPr lang="tr-TR" sz="2600" dirty="0" smtClean="0">
                <a:solidFill>
                  <a:srgbClr val="FF0000"/>
                </a:solidFill>
              </a:rPr>
              <a:t>İnsanların öğrenmesinde,   fiziksel çevre, kişilerarası ilişkiler ve örgütsel çevre etkilidir. </a:t>
            </a:r>
          </a:p>
          <a:p>
            <a:endParaRPr lang="tr-TR" sz="2600" dirty="0" smtClean="0">
              <a:solidFill>
                <a:srgbClr val="FF0000"/>
              </a:solidFill>
            </a:endParaRPr>
          </a:p>
          <a:p>
            <a:endParaRPr lang="tr-TR" sz="2600" dirty="0" smtClean="0">
              <a:solidFill>
                <a:srgbClr val="FF0000"/>
              </a:solidFill>
            </a:endParaRPr>
          </a:p>
          <a:p>
            <a:pPr algn="ctr">
              <a:buNone/>
            </a:pPr>
            <a:endParaRPr lang="tr-TR" sz="2600" dirty="0" smtClean="0">
              <a:solidFill>
                <a:srgbClr val="FF0000"/>
              </a:solidFill>
            </a:endParaRPr>
          </a:p>
        </p:txBody>
      </p:sp>
      <p:pic>
        <p:nvPicPr>
          <p:cNvPr id="223234" name="Picture 2" descr="karikatür sınıf fotoları ile ilgili görsel sonucu"/>
          <p:cNvPicPr>
            <a:picLocks noChangeAspect="1" noChangeArrowheads="1"/>
          </p:cNvPicPr>
          <p:nvPr/>
        </p:nvPicPr>
        <p:blipFill>
          <a:blip r:embed="rId3" cstate="print"/>
          <a:srcRect/>
          <a:stretch>
            <a:fillRect/>
          </a:stretch>
        </p:blipFill>
        <p:spPr bwMode="auto">
          <a:xfrm>
            <a:off x="5676122" y="4005064"/>
            <a:ext cx="3072342" cy="2304256"/>
          </a:xfrm>
          <a:prstGeom prst="rect">
            <a:avLst/>
          </a:prstGeom>
          <a:ln>
            <a:noFill/>
          </a:ln>
          <a:effectLst>
            <a:outerShdw blurRad="292100" dist="139700" dir="2700000" algn="tl" rotWithShape="0">
              <a:srgbClr val="333333">
                <a:alpha val="65000"/>
              </a:srgbClr>
            </a:outerShdw>
          </a:effectLst>
        </p:spPr>
      </p:pic>
      <p:sp>
        <p:nvSpPr>
          <p:cNvPr id="15" name="14 Dikdörtgen"/>
          <p:cNvSpPr/>
          <p:nvPr/>
        </p:nvSpPr>
        <p:spPr>
          <a:xfrm>
            <a:off x="395536" y="2924944"/>
            <a:ext cx="8280920" cy="3108543"/>
          </a:xfrm>
          <a:prstGeom prst="rect">
            <a:avLst/>
          </a:prstGeom>
        </p:spPr>
        <p:txBody>
          <a:bodyPr wrap="square">
            <a:spAutoFit/>
          </a:bodyPr>
          <a:lstStyle/>
          <a:p>
            <a:r>
              <a:rPr lang="tr-TR" sz="2800" dirty="0" smtClean="0">
                <a:solidFill>
                  <a:srgbClr val="FF0000"/>
                </a:solidFill>
              </a:rPr>
              <a:t>Fiziksel Çevre: </a:t>
            </a:r>
            <a:r>
              <a:rPr lang="tr-TR" sz="2800" dirty="0" smtClean="0">
                <a:solidFill>
                  <a:schemeClr val="tx2">
                    <a:lumMod val="50000"/>
                  </a:schemeClr>
                </a:solidFill>
              </a:rPr>
              <a:t>Etkili ve verimli bir öğretim için öncelikle sınıfın fiziksel özelliklerinin uygun olması gerekmektedir. Çünkü bireyin başarısında</a:t>
            </a:r>
          </a:p>
          <a:p>
            <a:r>
              <a:rPr lang="tr-TR" sz="2800" dirty="0" smtClean="0">
                <a:solidFill>
                  <a:schemeClr val="tx2">
                    <a:lumMod val="50000"/>
                  </a:schemeClr>
                </a:solidFill>
              </a:rPr>
              <a:t>sınıf içerisindeki </a:t>
            </a:r>
            <a:r>
              <a:rPr lang="tr-TR" sz="2800" dirty="0" smtClean="0">
                <a:solidFill>
                  <a:srgbClr val="FF0000"/>
                </a:solidFill>
              </a:rPr>
              <a:t>eşyaların uyumu,</a:t>
            </a:r>
          </a:p>
          <a:p>
            <a:r>
              <a:rPr lang="tr-TR" sz="2800" dirty="0" smtClean="0">
                <a:solidFill>
                  <a:srgbClr val="FF0000"/>
                </a:solidFill>
              </a:rPr>
              <a:t>sınıfın yerleşim düzeni, temizlik,</a:t>
            </a:r>
          </a:p>
          <a:p>
            <a:r>
              <a:rPr lang="tr-TR" sz="2800" dirty="0" smtClean="0">
                <a:solidFill>
                  <a:srgbClr val="FF0000"/>
                </a:solidFill>
              </a:rPr>
              <a:t>ısı, ışık, renk ve gürültü </a:t>
            </a:r>
            <a:r>
              <a:rPr lang="tr-TR" sz="2800" dirty="0" smtClean="0">
                <a:solidFill>
                  <a:schemeClr val="tx2">
                    <a:lumMod val="50000"/>
                  </a:schemeClr>
                </a:solidFill>
              </a:rPr>
              <a:t>önemli bir</a:t>
            </a:r>
          </a:p>
          <a:p>
            <a:r>
              <a:rPr lang="tr-TR" sz="2800" dirty="0" smtClean="0">
                <a:solidFill>
                  <a:schemeClr val="tx2">
                    <a:lumMod val="50000"/>
                  </a:schemeClr>
                </a:solidFill>
              </a:rPr>
              <a:t>etkendir.</a:t>
            </a:r>
            <a:endParaRPr lang="en-US" sz="2800" dirty="0">
              <a:solidFill>
                <a:schemeClr val="tx2">
                  <a:lumMod val="50000"/>
                </a:schemeClr>
              </a:solidFill>
            </a:endParaRPr>
          </a:p>
        </p:txBody>
      </p:sp>
      <p:sp>
        <p:nvSpPr>
          <p:cNvPr id="16" name="Dikdörtgen 1"/>
          <p:cNvSpPr>
            <a:spLocks noChangeArrowheads="1"/>
          </p:cNvSpPr>
          <p:nvPr/>
        </p:nvSpPr>
        <p:spPr bwMode="auto">
          <a:xfrm>
            <a:off x="1547813" y="692696"/>
            <a:ext cx="5905500" cy="564385"/>
          </a:xfrm>
          <a:prstGeom prst="rect">
            <a:avLst/>
          </a:prstGeom>
          <a:noFill/>
          <a:ln w="9525">
            <a:noFill/>
            <a:miter lim="800000"/>
            <a:headEnd/>
            <a:tailEnd/>
          </a:ln>
        </p:spPr>
        <p:txBody>
          <a:bodyPr>
            <a:spAutoFit/>
          </a:bodyPr>
          <a:lstStyle/>
          <a:p>
            <a:pP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Aktif Çalışma Ortamı Hazırlama</a:t>
            </a:r>
            <a:endParaRPr lang="tr-TR" altLang="tr-TR" sz="3000" dirty="0">
              <a:solidFill>
                <a:srgbClr val="FF0000"/>
              </a:solidFill>
              <a:latin typeface="Calibri" pitchFamily="34" charset="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564385"/>
          </a:xfrm>
          <a:prstGeom prst="rect">
            <a:avLst/>
          </a:prstGeom>
          <a:noFill/>
          <a:ln w="9525">
            <a:noFill/>
            <a:miter lim="800000"/>
            <a:headEnd/>
            <a:tailEnd/>
          </a:ln>
        </p:spPr>
        <p:txBody>
          <a:bodyPr>
            <a:spAutoFit/>
          </a:bodyPr>
          <a:lstStyle/>
          <a:p>
            <a:pP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Aktif Çalışma Ortamı Hazırlama</a:t>
            </a:r>
            <a:endParaRPr lang="tr-TR" altLang="tr-TR" sz="30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251520" y="1772816"/>
            <a:ext cx="8712968" cy="5693866"/>
          </a:xfrm>
          <a:prstGeom prst="rect">
            <a:avLst/>
          </a:prstGeom>
        </p:spPr>
        <p:txBody>
          <a:bodyPr wrap="square">
            <a:spAutoFit/>
          </a:bodyPr>
          <a:lstStyle/>
          <a:p>
            <a:r>
              <a:rPr lang="tr-TR" sz="2600" b="1" dirty="0" smtClean="0">
                <a:solidFill>
                  <a:srgbClr val="FF0000"/>
                </a:solidFill>
              </a:rPr>
              <a:t>Kişilerarası İlişkiler: </a:t>
            </a:r>
            <a:r>
              <a:rPr lang="tr-TR" sz="2600" dirty="0" smtClean="0">
                <a:solidFill>
                  <a:schemeClr val="tx2">
                    <a:lumMod val="50000"/>
                  </a:schemeClr>
                </a:solidFill>
              </a:rPr>
              <a:t>Öğrenme ortamındaki kişilerarası ilişkiler, yarışmadan çok işbirliğini, grup bağlılığını teşvik eden ve destekleyen ve karşılıklı etkileşimle katılımı sağlayan özellikte olmalıdır.</a:t>
            </a:r>
          </a:p>
          <a:p>
            <a:endParaRPr lang="tr-TR" sz="2600" dirty="0" smtClean="0">
              <a:solidFill>
                <a:schemeClr val="accent1">
                  <a:lumMod val="75000"/>
                </a:schemeClr>
              </a:solidFill>
            </a:endParaRPr>
          </a:p>
          <a:p>
            <a:r>
              <a:rPr lang="tr-TR" sz="2600" b="1" dirty="0" smtClean="0">
                <a:solidFill>
                  <a:srgbClr val="FF0000"/>
                </a:solidFill>
              </a:rPr>
              <a:t>Örgütsel Çevre: </a:t>
            </a:r>
            <a:r>
              <a:rPr lang="tr-TR" sz="2600" dirty="0" smtClean="0">
                <a:solidFill>
                  <a:schemeClr val="tx2">
                    <a:lumMod val="50000"/>
                  </a:schemeClr>
                </a:solidFill>
              </a:rPr>
              <a:t>İnsan kaynaklarının geliştirilmesinde, eğitimi düzenleyen örgütün yönetim felsefesi, politikası, örgütün yapısı, finans politikaları, ödül sistemi kişilerin kendilerini geliştirmesini, güdülenmesini ve dolayısıyla da öğrenmeyi etkiler.</a:t>
            </a:r>
          </a:p>
          <a:p>
            <a:endParaRPr lang="tr-TR" sz="2600" dirty="0" smtClean="0">
              <a:solidFill>
                <a:schemeClr val="accent1">
                  <a:lumMod val="75000"/>
                </a:schemeClr>
              </a:solidFill>
            </a:endParaRPr>
          </a:p>
          <a:p>
            <a:endParaRPr lang="tr-TR" sz="2600" dirty="0" smtClean="0">
              <a:solidFill>
                <a:srgbClr val="FF0000"/>
              </a:solidFill>
            </a:endParaRPr>
          </a:p>
          <a:p>
            <a:endParaRPr lang="tr-TR" sz="2600" dirty="0" smtClean="0">
              <a:solidFill>
                <a:schemeClr val="accent1">
                  <a:lumMod val="75000"/>
                </a:schemeClr>
              </a:solidFill>
            </a:endParaRPr>
          </a:p>
          <a:p>
            <a:pPr algn="ctr">
              <a:buNone/>
            </a:pPr>
            <a:endParaRPr lang="tr-TR" sz="2600" dirty="0" smtClean="0">
              <a:solidFill>
                <a:schemeClr val="accent1">
                  <a:lumMod val="75000"/>
                </a:schemeClr>
              </a:solidFill>
            </a:endParaRPr>
          </a:p>
        </p:txBody>
      </p:sp>
    </p:spTree>
  </p:cSld>
  <p:clrMapOvr>
    <a:masterClrMapping/>
  </p:clrMapOvr>
  <p:transition advClick="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23528" y="1700809"/>
            <a:ext cx="8568952" cy="1477328"/>
          </a:xfrm>
          <a:prstGeom prst="rect">
            <a:avLst/>
          </a:prstGeom>
        </p:spPr>
        <p:txBody>
          <a:bodyPr wrap="square">
            <a:spAutoFit/>
          </a:bodyPr>
          <a:lstStyle/>
          <a:p>
            <a:r>
              <a:rPr lang="tr-TR" sz="3000" dirty="0" smtClean="0">
                <a:solidFill>
                  <a:srgbClr val="FF0000"/>
                </a:solidFill>
              </a:rPr>
              <a:t>Sınıf kuralları: </a:t>
            </a:r>
            <a:r>
              <a:rPr lang="tr-TR" sz="3000" dirty="0" smtClean="0">
                <a:solidFill>
                  <a:schemeClr val="tx2">
                    <a:lumMod val="50000"/>
                  </a:schemeClr>
                </a:solidFill>
              </a:rPr>
              <a:t>Olumlu bir sınıf ortamı yaratabilmek için, öğretmenlerin sınıf kurallarını belirlemesi ve istenmeyen davranışlarını kontrol etmesi gerekir</a:t>
            </a:r>
            <a:r>
              <a:rPr lang="tr-TR" sz="3000" dirty="0" smtClean="0">
                <a:solidFill>
                  <a:schemeClr val="accent1">
                    <a:lumMod val="75000"/>
                  </a:schemeClr>
                </a:solidFill>
              </a:rPr>
              <a:t>. </a:t>
            </a:r>
          </a:p>
        </p:txBody>
      </p:sp>
      <p:pic>
        <p:nvPicPr>
          <p:cNvPr id="464900" name="Picture 4" descr="sınıf kuralları ile ilgili görsel sonucu"/>
          <p:cNvPicPr>
            <a:picLocks noChangeAspect="1" noChangeArrowheads="1"/>
          </p:cNvPicPr>
          <p:nvPr/>
        </p:nvPicPr>
        <p:blipFill>
          <a:blip r:embed="rId3" cstate="print"/>
          <a:srcRect/>
          <a:stretch>
            <a:fillRect/>
          </a:stretch>
        </p:blipFill>
        <p:spPr bwMode="auto">
          <a:xfrm>
            <a:off x="3419872" y="3284984"/>
            <a:ext cx="2854474" cy="2952482"/>
          </a:xfrm>
          <a:prstGeom prst="rect">
            <a:avLst/>
          </a:prstGeom>
          <a:ln>
            <a:noFill/>
          </a:ln>
          <a:effectLst>
            <a:outerShdw blurRad="292100" dist="139700" dir="2700000" algn="tl" rotWithShape="0">
              <a:srgbClr val="333333">
                <a:alpha val="65000"/>
              </a:srgbClr>
            </a:outerShdw>
          </a:effectLst>
        </p:spPr>
      </p:pic>
      <p:sp>
        <p:nvSpPr>
          <p:cNvPr id="16" name="Dikdörtgen 1"/>
          <p:cNvSpPr>
            <a:spLocks noChangeArrowheads="1"/>
          </p:cNvSpPr>
          <p:nvPr/>
        </p:nvSpPr>
        <p:spPr bwMode="auto">
          <a:xfrm>
            <a:off x="1547813" y="692696"/>
            <a:ext cx="5905500" cy="564385"/>
          </a:xfrm>
          <a:prstGeom prst="rect">
            <a:avLst/>
          </a:prstGeom>
          <a:noFill/>
          <a:ln w="9525">
            <a:noFill/>
            <a:miter lim="800000"/>
            <a:headEnd/>
            <a:tailEnd/>
          </a:ln>
        </p:spPr>
        <p:txBody>
          <a:bodyPr>
            <a:spAutoFit/>
          </a:bodyPr>
          <a:lstStyle/>
          <a:p>
            <a:pP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Aktif Çalışma Ortamı Hazırlama</a:t>
            </a:r>
            <a:endParaRPr lang="tr-TR" altLang="tr-TR" sz="3000" dirty="0">
              <a:solidFill>
                <a:srgbClr val="FF0000"/>
              </a:solidFill>
              <a:latin typeface="Calibri" pitchFamily="34" charset="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539552" y="3068960"/>
            <a:ext cx="7776864" cy="1182888"/>
          </a:xfrm>
          <a:prstGeom prst="rect">
            <a:avLst/>
          </a:prstGeom>
          <a:noFill/>
          <a:ln w="9525">
            <a:noFill/>
            <a:miter lim="800000"/>
            <a:headEnd/>
            <a:tailEnd/>
          </a:ln>
        </p:spPr>
        <p:txBody>
          <a:bodyPr wrap="square">
            <a:spAutoFit/>
          </a:bodyPr>
          <a:lstStyle/>
          <a:p>
            <a:pPr algn="ct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Yetişkin Eğitiminde Uygun  Program, İçerik ve</a:t>
            </a:r>
          </a:p>
          <a:p>
            <a:pPr algn="ct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 Materyal Kullanımı</a:t>
            </a:r>
            <a:endParaRPr lang="tr-TR" altLang="tr-TR" sz="30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ransition advClick="0"/>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26" name="Rectangle 2"/>
          <p:cNvSpPr>
            <a:spLocks noChangeArrowheads="1"/>
          </p:cNvSpPr>
          <p:nvPr/>
        </p:nvSpPr>
        <p:spPr bwMode="auto">
          <a:xfrm>
            <a:off x="251521" y="1520498"/>
            <a:ext cx="8712967"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tr-TR" sz="2400" b="1" dirty="0" smtClean="0">
                <a:solidFill>
                  <a:schemeClr val="accent1">
                    <a:lumMod val="75000"/>
                  </a:schemeClr>
                </a:solidFill>
              </a:rPr>
              <a:t>NEDEN MATERYAL?</a:t>
            </a:r>
          </a:p>
          <a:p>
            <a:endParaRPr lang="tr-TR" sz="1000" dirty="0" smtClean="0">
              <a:solidFill>
                <a:schemeClr val="accent1">
                  <a:lumMod val="75000"/>
                </a:schemeClr>
              </a:solidFill>
            </a:endParaRPr>
          </a:p>
          <a:p>
            <a:r>
              <a:rPr lang="tr-TR" sz="2400" dirty="0" smtClean="0">
                <a:solidFill>
                  <a:schemeClr val="accent1">
                    <a:lumMod val="75000"/>
                  </a:schemeClr>
                </a:solidFill>
              </a:rPr>
              <a:t>Eğitimde materyal kullanımının amaçları arasında öğrenmeyi kolaylaştırma ve öğrenmenin kalıcılığını sağlama bulunmaktadır. Alana çıkmadan önce deneme yapma imkânı verir. </a:t>
            </a:r>
          </a:p>
          <a:p>
            <a:pPr lvl="0" fontAlgn="base">
              <a:spcBef>
                <a:spcPct val="0"/>
              </a:spcBef>
              <a:spcAft>
                <a:spcPct val="0"/>
              </a:spcAft>
            </a:pPr>
            <a:endParaRPr lang="tr-TR" sz="2400" dirty="0" smtClean="0"/>
          </a:p>
          <a:p>
            <a:pPr lvl="0" fontAlgn="base">
              <a:spcBef>
                <a:spcPct val="0"/>
              </a:spcBef>
              <a:spcAft>
                <a:spcPct val="0"/>
              </a:spcAft>
            </a:pPr>
            <a:endParaRPr kumimoji="0" lang="tr-TR" sz="2400" b="0" i="0" u="none" strike="noStrike" cap="none" normalizeH="0" baseline="0" dirty="0" smtClean="0">
              <a:ln>
                <a:noFill/>
              </a:ln>
              <a:solidFill>
                <a:schemeClr val="accent1">
                  <a:lumMod val="75000"/>
                </a:schemeClr>
              </a:solidFill>
              <a:effectLst/>
              <a:cs typeface="Arial" pitchFamily="34" charset="0"/>
            </a:endParaRPr>
          </a:p>
        </p:txBody>
      </p:sp>
      <p:grpSp>
        <p:nvGrpSpPr>
          <p:cNvPr id="20" name="Group 1062"/>
          <p:cNvGrpSpPr>
            <a:grpSpLocks/>
          </p:cNvGrpSpPr>
          <p:nvPr/>
        </p:nvGrpSpPr>
        <p:grpSpPr bwMode="auto">
          <a:xfrm>
            <a:off x="2051720" y="4653136"/>
            <a:ext cx="1871663" cy="1584325"/>
            <a:chOff x="1156" y="1434"/>
            <a:chExt cx="1588" cy="1047"/>
          </a:xfrm>
        </p:grpSpPr>
        <p:pic>
          <p:nvPicPr>
            <p:cNvPr id="21" name="Picture 30" descr="AV005"/>
            <p:cNvPicPr>
              <a:picLocks noChangeAspect="1" noChangeArrowheads="1"/>
            </p:cNvPicPr>
            <p:nvPr/>
          </p:nvPicPr>
          <p:blipFill>
            <a:blip r:embed="rId3" cstate="print"/>
            <a:srcRect/>
            <a:stretch>
              <a:fillRect/>
            </a:stretch>
          </p:blipFill>
          <p:spPr bwMode="auto">
            <a:xfrm>
              <a:off x="1156" y="1434"/>
              <a:ext cx="1134" cy="1047"/>
            </a:xfrm>
            <a:prstGeom prst="rect">
              <a:avLst/>
            </a:prstGeom>
            <a:noFill/>
          </p:spPr>
        </p:pic>
        <p:pic>
          <p:nvPicPr>
            <p:cNvPr id="22" name="Picture 1061" descr="slide0006_image001">
              <a:hlinkClick r:id="rId4"/>
            </p:cNvPr>
            <p:cNvPicPr>
              <a:picLocks noChangeAspect="1" noChangeArrowheads="1"/>
            </p:cNvPicPr>
            <p:nvPr/>
          </p:nvPicPr>
          <p:blipFill>
            <a:blip r:embed="rId5" cstate="print"/>
            <a:srcRect/>
            <a:stretch>
              <a:fillRect/>
            </a:stretch>
          </p:blipFill>
          <p:spPr bwMode="auto">
            <a:xfrm rot="-1782343">
              <a:off x="1837" y="1661"/>
              <a:ext cx="907" cy="676"/>
            </a:xfrm>
            <a:prstGeom prst="rect">
              <a:avLst/>
            </a:prstGeom>
            <a:noFill/>
          </p:spPr>
        </p:pic>
      </p:grpSp>
      <p:pic>
        <p:nvPicPr>
          <p:cNvPr id="23" name="Picture 1067" descr="boya1">
            <a:hlinkClick r:id="rId6"/>
          </p:cNvPr>
          <p:cNvPicPr>
            <a:picLocks noChangeAspect="1" noChangeArrowheads="1"/>
          </p:cNvPicPr>
          <p:nvPr/>
        </p:nvPicPr>
        <p:blipFill>
          <a:blip r:embed="rId7" cstate="print"/>
          <a:srcRect/>
          <a:stretch>
            <a:fillRect/>
          </a:stretch>
        </p:blipFill>
        <p:spPr bwMode="auto">
          <a:xfrm>
            <a:off x="395536" y="3645024"/>
            <a:ext cx="1655763" cy="1323975"/>
          </a:xfrm>
          <a:prstGeom prst="rect">
            <a:avLst/>
          </a:prstGeom>
          <a:noFill/>
        </p:spPr>
      </p:pic>
      <p:pic>
        <p:nvPicPr>
          <p:cNvPr id="26" name="Picture 1080" descr="bilg_ag"/>
          <p:cNvPicPr>
            <a:picLocks noChangeAspect="1" noChangeArrowheads="1"/>
          </p:cNvPicPr>
          <p:nvPr/>
        </p:nvPicPr>
        <p:blipFill>
          <a:blip r:embed="rId8" cstate="print"/>
          <a:srcRect/>
          <a:stretch>
            <a:fillRect/>
          </a:stretch>
        </p:blipFill>
        <p:spPr bwMode="auto">
          <a:xfrm>
            <a:off x="5436096" y="4509120"/>
            <a:ext cx="3095625" cy="1871662"/>
          </a:xfrm>
          <a:prstGeom prst="rect">
            <a:avLst/>
          </a:prstGeom>
          <a:noFill/>
        </p:spPr>
      </p:pic>
      <p:pic>
        <p:nvPicPr>
          <p:cNvPr id="27" name="Picture 1099" descr="easy-cd-dvd-creator-6-oem">
            <a:hlinkClick r:id="rId9"/>
          </p:cNvPr>
          <p:cNvPicPr>
            <a:picLocks noChangeAspect="1" noChangeArrowheads="1"/>
          </p:cNvPicPr>
          <p:nvPr/>
        </p:nvPicPr>
        <p:blipFill>
          <a:blip r:embed="rId10" cstate="print"/>
          <a:srcRect/>
          <a:stretch>
            <a:fillRect/>
          </a:stretch>
        </p:blipFill>
        <p:spPr bwMode="auto">
          <a:xfrm>
            <a:off x="4067944" y="3789040"/>
            <a:ext cx="1200150" cy="1171575"/>
          </a:xfrm>
          <a:prstGeom prst="rect">
            <a:avLst/>
          </a:prstGeom>
          <a:noFill/>
        </p:spPr>
      </p:pic>
      <p:pic>
        <p:nvPicPr>
          <p:cNvPr id="31" name="Picture 1112" descr="rez_selb">
            <a:hlinkClick r:id="rId11"/>
          </p:cNvPr>
          <p:cNvPicPr>
            <a:picLocks noChangeAspect="1" noChangeArrowheads="1"/>
          </p:cNvPicPr>
          <p:nvPr/>
        </p:nvPicPr>
        <p:blipFill>
          <a:blip r:embed="rId12" cstate="print"/>
          <a:srcRect/>
          <a:stretch>
            <a:fillRect/>
          </a:stretch>
        </p:blipFill>
        <p:spPr bwMode="auto">
          <a:xfrm>
            <a:off x="6804248" y="3140968"/>
            <a:ext cx="1871662" cy="1263650"/>
          </a:xfrm>
          <a:prstGeom prst="rect">
            <a:avLst/>
          </a:prstGeom>
          <a:noFill/>
        </p:spPr>
      </p:pic>
    </p:spTree>
  </p:cSld>
  <p:clrMapOvr>
    <a:masterClrMapping/>
  </p:clrMapOvr>
  <p:transition advClick="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25" name="Rectangle 1"/>
          <p:cNvSpPr>
            <a:spLocks noChangeArrowheads="1"/>
          </p:cNvSpPr>
          <p:nvPr/>
        </p:nvSpPr>
        <p:spPr bwMode="auto">
          <a:xfrm>
            <a:off x="1395855" y="620689"/>
            <a:ext cx="5999591" cy="63094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tr-TR" sz="3500" dirty="0" smtClean="0">
                <a:solidFill>
                  <a:srgbClr val="FF0000"/>
                </a:solidFill>
              </a:rPr>
              <a:t>Hangi Dönemde Hangi Materyal</a:t>
            </a:r>
            <a:endParaRPr kumimoji="0" lang="tr-TR" sz="3500" b="0" i="0" u="none" strike="noStrike" cap="none" normalizeH="0" baseline="0" dirty="0" smtClean="0">
              <a:ln>
                <a:noFill/>
              </a:ln>
              <a:solidFill>
                <a:srgbClr val="FF0000"/>
              </a:solidFill>
              <a:effectLst/>
              <a:cs typeface="Arial" pitchFamily="34" charset="0"/>
            </a:endParaRPr>
          </a:p>
        </p:txBody>
      </p:sp>
      <p:sp>
        <p:nvSpPr>
          <p:cNvPr id="16" name="15 Dikdörtgen"/>
          <p:cNvSpPr/>
          <p:nvPr/>
        </p:nvSpPr>
        <p:spPr>
          <a:xfrm>
            <a:off x="357158" y="1428736"/>
            <a:ext cx="8501122" cy="4131900"/>
          </a:xfrm>
          <a:prstGeom prst="rect">
            <a:avLst/>
          </a:prstGeom>
        </p:spPr>
        <p:txBody>
          <a:bodyPr wrap="square">
            <a:spAutoFit/>
          </a:bodyPr>
          <a:lstStyle/>
          <a:p>
            <a:pPr>
              <a:lnSpc>
                <a:spcPct val="150000"/>
              </a:lnSpc>
              <a:defRPr/>
            </a:pPr>
            <a:r>
              <a:rPr lang="tr-TR" sz="3500" b="1" dirty="0" smtClean="0">
                <a:solidFill>
                  <a:schemeClr val="tx2">
                    <a:lumMod val="50000"/>
                  </a:schemeClr>
                </a:solidFill>
              </a:rPr>
              <a:t>Görme Yetisi dikkate alındığında;</a:t>
            </a:r>
          </a:p>
          <a:p>
            <a:pPr>
              <a:lnSpc>
                <a:spcPct val="150000"/>
              </a:lnSpc>
              <a:defRPr/>
            </a:pPr>
            <a:r>
              <a:rPr lang="tr-TR" sz="3500" dirty="0" smtClean="0">
                <a:solidFill>
                  <a:schemeClr val="tx2">
                    <a:lumMod val="50000"/>
                  </a:schemeClr>
                </a:solidFill>
              </a:rPr>
              <a:t> 20-25 yaşları arasında en yüksek düzeydedir, </a:t>
            </a:r>
          </a:p>
          <a:p>
            <a:pPr>
              <a:lnSpc>
                <a:spcPct val="150000"/>
              </a:lnSpc>
              <a:defRPr/>
            </a:pPr>
            <a:r>
              <a:rPr lang="tr-TR" sz="3500" dirty="0" smtClean="0">
                <a:solidFill>
                  <a:schemeClr val="tx2">
                    <a:lumMod val="50000"/>
                  </a:schemeClr>
                </a:solidFill>
              </a:rPr>
              <a:t>40-45 yaşlarında birden bire düşebilir,</a:t>
            </a:r>
          </a:p>
          <a:p>
            <a:pPr>
              <a:lnSpc>
                <a:spcPct val="150000"/>
              </a:lnSpc>
              <a:defRPr/>
            </a:pPr>
            <a:r>
              <a:rPr lang="tr-TR" sz="3500" dirty="0" smtClean="0">
                <a:solidFill>
                  <a:srgbClr val="FF0000"/>
                </a:solidFill>
              </a:rPr>
              <a:t>dolayısıyla işitsel destekli araç ve materyaller kullanılmalı.</a:t>
            </a:r>
            <a:endParaRPr lang="tr-TR" sz="3500" dirty="0">
              <a:solidFill>
                <a:srgbClr val="FF0000"/>
              </a:solidFill>
            </a:endParaRPr>
          </a:p>
        </p:txBody>
      </p:sp>
    </p:spTree>
  </p:cSld>
  <p:clrMapOvr>
    <a:masterClrMapping/>
  </p:clrMapOvr>
  <p:transition advClick="0"/>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25" name="Rectangle 1"/>
          <p:cNvSpPr>
            <a:spLocks noChangeArrowheads="1"/>
          </p:cNvSpPr>
          <p:nvPr/>
        </p:nvSpPr>
        <p:spPr bwMode="auto">
          <a:xfrm>
            <a:off x="1395855" y="620689"/>
            <a:ext cx="5999591" cy="63094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tr-TR" sz="3500" dirty="0" smtClean="0">
                <a:solidFill>
                  <a:srgbClr val="FF0000"/>
                </a:solidFill>
              </a:rPr>
              <a:t>Hangi Dönemde Hangi Materyal</a:t>
            </a:r>
            <a:endParaRPr kumimoji="0" lang="tr-TR" sz="3500" b="0" i="0" u="none" strike="noStrike" cap="none" normalizeH="0" baseline="0" dirty="0" smtClean="0">
              <a:ln>
                <a:noFill/>
              </a:ln>
              <a:solidFill>
                <a:srgbClr val="FF0000"/>
              </a:solidFill>
              <a:effectLst/>
              <a:cs typeface="Arial" pitchFamily="34" charset="0"/>
            </a:endParaRPr>
          </a:p>
        </p:txBody>
      </p:sp>
      <p:sp>
        <p:nvSpPr>
          <p:cNvPr id="12" name="İçerik Yer Tutucusu 1"/>
          <p:cNvSpPr>
            <a:spLocks noGrp="1"/>
          </p:cNvSpPr>
          <p:nvPr>
            <p:ph idx="1"/>
          </p:nvPr>
        </p:nvSpPr>
        <p:spPr>
          <a:xfrm>
            <a:off x="467544" y="1667941"/>
            <a:ext cx="8496944" cy="4497363"/>
          </a:xfrm>
        </p:spPr>
        <p:txBody>
          <a:bodyPr>
            <a:noAutofit/>
          </a:bodyPr>
          <a:lstStyle/>
          <a:p>
            <a:pPr marL="0" indent="0">
              <a:buNone/>
            </a:pPr>
            <a:r>
              <a:rPr lang="tr-TR" sz="3500" b="1" dirty="0" smtClean="0">
                <a:solidFill>
                  <a:schemeClr val="accent1">
                    <a:lumMod val="50000"/>
                  </a:schemeClr>
                </a:solidFill>
              </a:rPr>
              <a:t>İşitme Yetisi Dikkate Alındığında;</a:t>
            </a:r>
          </a:p>
          <a:p>
            <a:pPr marL="0" indent="0">
              <a:buNone/>
            </a:pPr>
            <a:r>
              <a:rPr lang="tr-TR" sz="3500" dirty="0" smtClean="0">
                <a:solidFill>
                  <a:schemeClr val="accent1">
                    <a:lumMod val="50000"/>
                  </a:schemeClr>
                </a:solidFill>
              </a:rPr>
              <a:t>Yaşın ilerlemesine bağlı olarak işitme gücünde azalma olabilir, dolayısıyla; </a:t>
            </a:r>
            <a:r>
              <a:rPr lang="tr-TR" sz="3500" dirty="0" smtClean="0">
                <a:solidFill>
                  <a:srgbClr val="FF0000"/>
                </a:solidFill>
              </a:rPr>
              <a:t>ses tonu iyi ayarlanmalı, </a:t>
            </a:r>
            <a:r>
              <a:rPr lang="tr-TR" sz="3500" dirty="0" smtClean="0">
                <a:solidFill>
                  <a:schemeClr val="accent1">
                    <a:lumMod val="50000"/>
                  </a:schemeClr>
                </a:solidFill>
              </a:rPr>
              <a:t>dudak mimikleri anlaşılacak şekilde konuşulmalı, </a:t>
            </a:r>
            <a:r>
              <a:rPr lang="tr-TR" sz="3500" dirty="0" smtClean="0">
                <a:solidFill>
                  <a:srgbClr val="FF0000"/>
                </a:solidFill>
              </a:rPr>
              <a:t>görsel </a:t>
            </a:r>
            <a:r>
              <a:rPr lang="tr-TR" sz="3500" dirty="0" smtClean="0">
                <a:solidFill>
                  <a:schemeClr val="accent1">
                    <a:lumMod val="50000"/>
                  </a:schemeClr>
                </a:solidFill>
              </a:rPr>
              <a:t>destekli araç ve </a:t>
            </a:r>
            <a:r>
              <a:rPr lang="tr-TR" sz="3500" dirty="0" smtClean="0">
                <a:solidFill>
                  <a:srgbClr val="FF0000"/>
                </a:solidFill>
              </a:rPr>
              <a:t>materyaller kullanılmalı.</a:t>
            </a:r>
            <a:endParaRPr lang="tr-TR" sz="3500" dirty="0" smtClean="0">
              <a:solidFill>
                <a:schemeClr val="accent1">
                  <a:lumMod val="75000"/>
                </a:schemeClr>
              </a:solidFill>
            </a:endParaRPr>
          </a:p>
        </p:txBody>
      </p:sp>
    </p:spTree>
  </p:cSld>
  <p:clrMapOvr>
    <a:masterClrMapping/>
  </p:clrMapOvr>
  <p:transition advClick="0"/>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25" name="Rectangle 1"/>
          <p:cNvSpPr>
            <a:spLocks noChangeArrowheads="1"/>
          </p:cNvSpPr>
          <p:nvPr/>
        </p:nvSpPr>
        <p:spPr bwMode="auto">
          <a:xfrm>
            <a:off x="1395855" y="620689"/>
            <a:ext cx="5999591" cy="63094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tr-TR" sz="3500" dirty="0" smtClean="0">
                <a:solidFill>
                  <a:srgbClr val="FF0000"/>
                </a:solidFill>
              </a:rPr>
              <a:t>Hangi Dönemde Hangi Materyal</a:t>
            </a:r>
            <a:endParaRPr kumimoji="0" lang="tr-TR" sz="3500" b="0" i="0" u="none" strike="noStrike" cap="none" normalizeH="0" baseline="0" dirty="0" smtClean="0">
              <a:ln>
                <a:noFill/>
              </a:ln>
              <a:solidFill>
                <a:srgbClr val="FF0000"/>
              </a:solidFill>
              <a:effectLst/>
              <a:cs typeface="Arial" pitchFamily="34" charset="0"/>
            </a:endParaRPr>
          </a:p>
        </p:txBody>
      </p:sp>
      <p:sp>
        <p:nvSpPr>
          <p:cNvPr id="12" name="İçerik Yer Tutucusu 1"/>
          <p:cNvSpPr>
            <a:spLocks noGrp="1"/>
          </p:cNvSpPr>
          <p:nvPr>
            <p:ph idx="1"/>
          </p:nvPr>
        </p:nvSpPr>
        <p:spPr>
          <a:xfrm>
            <a:off x="467544" y="1667941"/>
            <a:ext cx="8496944" cy="4497363"/>
          </a:xfrm>
        </p:spPr>
        <p:txBody>
          <a:bodyPr>
            <a:noAutofit/>
          </a:bodyPr>
          <a:lstStyle/>
          <a:p>
            <a:pPr marL="0" indent="0">
              <a:buNone/>
            </a:pPr>
            <a:r>
              <a:rPr lang="tr-TR" sz="3500" b="1" dirty="0" smtClean="0">
                <a:solidFill>
                  <a:schemeClr val="accent1">
                    <a:lumMod val="50000"/>
                  </a:schemeClr>
                </a:solidFill>
              </a:rPr>
              <a:t>Hafıza Yetisi Dikkate Alındığında;</a:t>
            </a:r>
          </a:p>
          <a:p>
            <a:pPr marL="0" indent="0">
              <a:buNone/>
            </a:pPr>
            <a:r>
              <a:rPr lang="tr-TR" sz="3500" dirty="0" smtClean="0">
                <a:solidFill>
                  <a:srgbClr val="FF0000"/>
                </a:solidFill>
              </a:rPr>
              <a:t> </a:t>
            </a:r>
            <a:r>
              <a:rPr lang="tr-TR" sz="3500" dirty="0" smtClean="0">
                <a:solidFill>
                  <a:schemeClr val="tx2">
                    <a:lumMod val="50000"/>
                  </a:schemeClr>
                </a:solidFill>
              </a:rPr>
              <a:t>Özellikle 45 yaşından sonra hafızada bir zayıflama görülebilir, dolayısıyla; </a:t>
            </a:r>
            <a:r>
              <a:rPr lang="tr-TR" sz="3500" dirty="0" smtClean="0">
                <a:solidFill>
                  <a:srgbClr val="FF0000"/>
                </a:solidFill>
              </a:rPr>
              <a:t>öğrenme hızı </a:t>
            </a:r>
            <a:r>
              <a:rPr lang="tr-TR" sz="3500" dirty="0" smtClean="0">
                <a:solidFill>
                  <a:schemeClr val="tx2">
                    <a:lumMod val="50000"/>
                  </a:schemeClr>
                </a:solidFill>
              </a:rPr>
              <a:t>ayarlanmalı, içerik seçimine dikkat edilmeli, motivasyon  sağlanmalı ve</a:t>
            </a:r>
            <a:r>
              <a:rPr lang="tr-TR" sz="3500" dirty="0" smtClean="0">
                <a:solidFill>
                  <a:schemeClr val="accent1">
                    <a:lumMod val="50000"/>
                  </a:schemeClr>
                </a:solidFill>
              </a:rPr>
              <a:t> </a:t>
            </a:r>
            <a:r>
              <a:rPr lang="tr-TR" sz="3500" dirty="0" smtClean="0">
                <a:solidFill>
                  <a:srgbClr val="FF0000"/>
                </a:solidFill>
              </a:rPr>
              <a:t>yeterli tekrar </a:t>
            </a:r>
            <a:r>
              <a:rPr lang="tr-TR" sz="3500" dirty="0" smtClean="0">
                <a:solidFill>
                  <a:schemeClr val="tx2">
                    <a:lumMod val="50000"/>
                  </a:schemeClr>
                </a:solidFill>
              </a:rPr>
              <a:t>yapılmalı. </a:t>
            </a:r>
            <a:endParaRPr lang="tr-TR" sz="35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25" name="Rectangle 1"/>
          <p:cNvSpPr>
            <a:spLocks noChangeArrowheads="1"/>
          </p:cNvSpPr>
          <p:nvPr/>
        </p:nvSpPr>
        <p:spPr bwMode="auto">
          <a:xfrm>
            <a:off x="1395855" y="620688"/>
            <a:ext cx="6128473"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800" b="0" i="0" u="none" strike="noStrike" cap="none" normalizeH="0" baseline="0" dirty="0" smtClean="0">
                <a:ln>
                  <a:noFill/>
                </a:ln>
                <a:solidFill>
                  <a:srgbClr val="FF0000"/>
                </a:solidFill>
                <a:effectLst/>
                <a:ea typeface="Times New Roman" pitchFamily="18" charset="0"/>
                <a:cs typeface="Arial" pitchFamily="34" charset="0"/>
              </a:rPr>
              <a:t>Öğretim Materyallerinin Genel Özellikleri</a:t>
            </a:r>
            <a:endParaRPr kumimoji="0" lang="tr-TR" sz="2800" b="0" i="0" u="none" strike="noStrike" cap="none" normalizeH="0" baseline="0" dirty="0" smtClean="0">
              <a:ln>
                <a:noFill/>
              </a:ln>
              <a:solidFill>
                <a:srgbClr val="FF0000"/>
              </a:solidFill>
              <a:effectLst/>
              <a:cs typeface="Arial" pitchFamily="34" charset="0"/>
            </a:endParaRPr>
          </a:p>
        </p:txBody>
      </p:sp>
      <p:sp>
        <p:nvSpPr>
          <p:cNvPr id="1026" name="Rectangle 2"/>
          <p:cNvSpPr>
            <a:spLocks noChangeArrowheads="1"/>
          </p:cNvSpPr>
          <p:nvPr/>
        </p:nvSpPr>
        <p:spPr bwMode="auto">
          <a:xfrm>
            <a:off x="251521" y="1743774"/>
            <a:ext cx="8712967" cy="44935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tr-TR" sz="2600" dirty="0" smtClean="0">
                <a:solidFill>
                  <a:schemeClr val="tx2">
                    <a:lumMod val="50000"/>
                  </a:schemeClr>
                </a:solidFill>
                <a:ea typeface="Times New Roman" pitchFamily="18" charset="0"/>
                <a:cs typeface="Arial" pitchFamily="34" charset="0"/>
              </a:rPr>
              <a:t>B</a:t>
            </a:r>
            <a:r>
              <a:rPr kumimoji="0" lang="tr-TR" sz="2600" b="0" i="0" u="none" strike="noStrike" cap="none" normalizeH="0" baseline="0" dirty="0" smtClean="0">
                <a:ln>
                  <a:noFill/>
                </a:ln>
                <a:solidFill>
                  <a:schemeClr val="tx2">
                    <a:lumMod val="50000"/>
                  </a:schemeClr>
                </a:solidFill>
                <a:effectLst/>
                <a:ea typeface="Times New Roman" pitchFamily="18" charset="0"/>
                <a:cs typeface="Arial" pitchFamily="34" charset="0"/>
              </a:rPr>
              <a:t>asit, sade ve anlaşılır olmalıdır. </a:t>
            </a:r>
          </a:p>
          <a:p>
            <a:pPr lvl="0" fontAlgn="base">
              <a:spcBef>
                <a:spcPct val="0"/>
              </a:spcBef>
              <a:spcAft>
                <a:spcPct val="0"/>
              </a:spcAft>
            </a:pPr>
            <a:r>
              <a:rPr lang="tr-TR" sz="2600" dirty="0" smtClean="0">
                <a:solidFill>
                  <a:schemeClr val="tx2">
                    <a:lumMod val="50000"/>
                  </a:schemeClr>
                </a:solidFill>
              </a:rPr>
              <a:t>Dersin ve konunun amaçlarına uygun olmalıdır.</a:t>
            </a:r>
          </a:p>
          <a:p>
            <a:pPr lvl="0" fontAlgn="base">
              <a:spcBef>
                <a:spcPct val="0"/>
              </a:spcBef>
              <a:spcAft>
                <a:spcPct val="0"/>
              </a:spcAft>
            </a:pPr>
            <a:r>
              <a:rPr lang="tr-TR" sz="2600" dirty="0" smtClean="0">
                <a:solidFill>
                  <a:schemeClr val="tx2">
                    <a:lumMod val="50000"/>
                  </a:schemeClr>
                </a:solidFill>
              </a:rPr>
              <a:t>Önemli ve özet bilgilerle donatılmalıdır.</a:t>
            </a:r>
          </a:p>
          <a:p>
            <a:pPr lvl="0" fontAlgn="base">
              <a:spcBef>
                <a:spcPct val="0"/>
              </a:spcBef>
              <a:spcAft>
                <a:spcPct val="0"/>
              </a:spcAft>
            </a:pPr>
            <a:r>
              <a:rPr lang="tr-TR" sz="2600" dirty="0" smtClean="0">
                <a:solidFill>
                  <a:schemeClr val="tx2">
                    <a:lumMod val="50000"/>
                  </a:schemeClr>
                </a:solidFill>
              </a:rPr>
              <a:t>Aşırı görsel  kullanımdan kaçınılmalıdır.</a:t>
            </a:r>
          </a:p>
          <a:p>
            <a:pPr fontAlgn="base">
              <a:spcBef>
                <a:spcPct val="0"/>
              </a:spcBef>
              <a:spcAft>
                <a:spcPct val="0"/>
              </a:spcAft>
            </a:pPr>
            <a:r>
              <a:rPr lang="tr-TR" sz="2600" dirty="0" smtClean="0">
                <a:solidFill>
                  <a:schemeClr val="tx2">
                    <a:lumMod val="50000"/>
                  </a:schemeClr>
                </a:solidFill>
              </a:rPr>
              <a:t>Alıştırma ve uygulama imkanı sağlamalıdır.</a:t>
            </a:r>
          </a:p>
          <a:p>
            <a:pPr fontAlgn="base">
              <a:spcBef>
                <a:spcPct val="0"/>
              </a:spcBef>
              <a:spcAft>
                <a:spcPct val="0"/>
              </a:spcAft>
            </a:pPr>
            <a:r>
              <a:rPr lang="tr-TR" sz="2600" dirty="0" smtClean="0">
                <a:solidFill>
                  <a:schemeClr val="tx2">
                    <a:lumMod val="50000"/>
                  </a:schemeClr>
                </a:solidFill>
              </a:rPr>
              <a:t>Gerçek hayatı yansıtmalıdır.</a:t>
            </a:r>
          </a:p>
          <a:p>
            <a:pPr fontAlgn="base">
              <a:spcBef>
                <a:spcPct val="0"/>
              </a:spcBef>
              <a:spcAft>
                <a:spcPct val="0"/>
              </a:spcAft>
            </a:pPr>
            <a:r>
              <a:rPr lang="tr-TR" sz="2600" dirty="0" smtClean="0">
                <a:solidFill>
                  <a:schemeClr val="tx2">
                    <a:lumMod val="50000"/>
                  </a:schemeClr>
                </a:solidFill>
              </a:rPr>
              <a:t>Her bireyin erişimine ve kullanımına açık olmalıdır.</a:t>
            </a:r>
          </a:p>
          <a:p>
            <a:pPr fontAlgn="base">
              <a:spcBef>
                <a:spcPct val="0"/>
              </a:spcBef>
              <a:spcAft>
                <a:spcPct val="0"/>
              </a:spcAft>
            </a:pPr>
            <a:r>
              <a:rPr lang="tr-TR" sz="2600" dirty="0" smtClean="0">
                <a:solidFill>
                  <a:schemeClr val="tx2">
                    <a:lumMod val="50000"/>
                  </a:schemeClr>
                </a:solidFill>
              </a:rPr>
              <a:t>Dayanıklı hazırlanmalı, bir defalık kullanımlarda zarar görmemelidir.</a:t>
            </a:r>
          </a:p>
          <a:p>
            <a:pPr fontAlgn="base">
              <a:spcBef>
                <a:spcPct val="0"/>
              </a:spcBef>
              <a:spcAft>
                <a:spcPct val="0"/>
              </a:spcAft>
            </a:pPr>
            <a:r>
              <a:rPr lang="tr-TR" sz="2600" dirty="0" smtClean="0">
                <a:solidFill>
                  <a:schemeClr val="tx2">
                    <a:lumMod val="50000"/>
                  </a:schemeClr>
                </a:solidFill>
              </a:rPr>
              <a:t>Gerektiği taktirde, kolaylıkla geliştirilebilir ve güncelleştirilebilir olmalıdır.</a:t>
            </a:r>
            <a:endParaRPr kumimoji="0" lang="tr-TR" sz="2600" b="0" i="0" u="none" strike="noStrike" cap="none" normalizeH="0" baseline="0" dirty="0" smtClean="0">
              <a:ln>
                <a:noFill/>
              </a:ln>
              <a:solidFill>
                <a:schemeClr val="tx2">
                  <a:lumMod val="50000"/>
                </a:schemeClr>
              </a:solidFill>
              <a:effectLst/>
              <a:cs typeface="Arial" pitchFamily="34" charset="0"/>
            </a:endParaRP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70000"/>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ÖĞRENME</a:t>
            </a:r>
            <a:r>
              <a:rPr lang="tr-TR" sz="2400" b="1" dirty="0" smtClean="0">
                <a:solidFill>
                  <a:srgbClr val="FF0000"/>
                </a:solidFill>
              </a:rPr>
              <a:t>NİN GERÇEKLEŞEBİLMESİ İÇİN; </a:t>
            </a:r>
          </a:p>
        </p:txBody>
      </p:sp>
      <p:sp>
        <p:nvSpPr>
          <p:cNvPr id="232449" name="Rectangle 1"/>
          <p:cNvSpPr>
            <a:spLocks noChangeArrowheads="1"/>
          </p:cNvSpPr>
          <p:nvPr/>
        </p:nvSpPr>
        <p:spPr bwMode="auto">
          <a:xfrm>
            <a:off x="323528" y="1848693"/>
            <a:ext cx="8496944" cy="379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20000"/>
              </a:lnSpc>
              <a:defRPr/>
            </a:pPr>
            <a:r>
              <a:rPr lang="tr-TR" sz="2800" dirty="0" smtClean="0">
                <a:solidFill>
                  <a:schemeClr val="accent1">
                    <a:lumMod val="50000"/>
                  </a:schemeClr>
                </a:solidFill>
              </a:rPr>
              <a:t>Davranışlarda gözlenebilir bir değişme olması, </a:t>
            </a:r>
          </a:p>
          <a:p>
            <a:pPr>
              <a:lnSpc>
                <a:spcPct val="120000"/>
              </a:lnSpc>
              <a:defRPr/>
            </a:pPr>
            <a:r>
              <a:rPr lang="tr-TR" sz="2800" dirty="0" smtClean="0">
                <a:solidFill>
                  <a:schemeClr val="accent1">
                    <a:lumMod val="50000"/>
                  </a:schemeClr>
                </a:solidFill>
              </a:rPr>
              <a:t>Davranıştaki değişmenin nispeten sürekli olması, </a:t>
            </a:r>
          </a:p>
          <a:p>
            <a:pPr>
              <a:lnSpc>
                <a:spcPct val="120000"/>
              </a:lnSpc>
              <a:defRPr/>
            </a:pPr>
            <a:r>
              <a:rPr lang="tr-TR" sz="2800" dirty="0" smtClean="0">
                <a:solidFill>
                  <a:schemeClr val="accent1">
                    <a:lumMod val="50000"/>
                  </a:schemeClr>
                </a:solidFill>
              </a:rPr>
              <a:t>Davranıştaki değişmenin yorgunluk, hastalık, ilaç alma vb. gibi etkenlerle geçici bir biçimde meydana gelmemesi, </a:t>
            </a:r>
          </a:p>
          <a:p>
            <a:pPr>
              <a:lnSpc>
                <a:spcPct val="120000"/>
              </a:lnSpc>
              <a:defRPr/>
            </a:pPr>
            <a:r>
              <a:rPr lang="tr-TR" sz="2800" dirty="0" smtClean="0">
                <a:solidFill>
                  <a:schemeClr val="accent1">
                    <a:lumMod val="50000"/>
                  </a:schemeClr>
                </a:solidFill>
              </a:rPr>
              <a:t>Davranıştaki değişmenin sadece büyüme sonucunda oluşmaması gerekmektedir.</a:t>
            </a:r>
          </a:p>
          <a:p>
            <a:pPr algn="just">
              <a:lnSpc>
                <a:spcPct val="150000"/>
              </a:lnSpc>
            </a:pPr>
            <a:r>
              <a:rPr lang="tr-TR" altLang="tr-TR" sz="2600" dirty="0" smtClean="0">
                <a:solidFill>
                  <a:schemeClr val="accent1">
                    <a:lumMod val="50000"/>
                  </a:schemeClr>
                </a:solidFill>
                <a:latin typeface="Times New Roman" pitchFamily="18" charset="0"/>
              </a:rPr>
              <a:t>                                           </a:t>
            </a:r>
            <a:endParaRPr lang="tr-TR" altLang="tr-TR" sz="2600" b="1" dirty="0" smtClean="0">
              <a:solidFill>
                <a:schemeClr val="accent1">
                  <a:lumMod val="50000"/>
                </a:schemeClr>
              </a:solidFill>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Dikdörtgen 1"/>
          <p:cNvSpPr>
            <a:spLocks noChangeArrowheads="1"/>
          </p:cNvSpPr>
          <p:nvPr/>
        </p:nvSpPr>
        <p:spPr bwMode="auto">
          <a:xfrm>
            <a:off x="1547813" y="3661574"/>
            <a:ext cx="5905500" cy="1160959"/>
          </a:xfrm>
          <a:prstGeom prst="rect">
            <a:avLst/>
          </a:prstGeom>
          <a:noFill/>
          <a:ln w="9525">
            <a:noFill/>
            <a:miter lim="800000"/>
            <a:headEnd/>
            <a:tailEnd/>
          </a:ln>
        </p:spPr>
        <p:txBody>
          <a:bodyPr>
            <a:spAutoFit/>
          </a:bodyPr>
          <a:lstStyle/>
          <a:p>
            <a:pPr algn="ct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Yetişkin Eğitiminde</a:t>
            </a:r>
          </a:p>
          <a:p>
            <a:pPr algn="ct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Ölçme ve Değerlendirme</a:t>
            </a:r>
            <a:endParaRPr lang="tr-TR" altLang="tr-TR" sz="3000" b="1" dirty="0">
              <a:solidFill>
                <a:srgbClr val="FF0000"/>
              </a:solidFill>
              <a:latin typeface="Calibri" pitchFamily="34" charset="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Yetişkin Eğitiminde Ölçme ve Değerlendirme</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15" name="14 Dikdörtgen"/>
          <p:cNvSpPr/>
          <p:nvPr/>
        </p:nvSpPr>
        <p:spPr>
          <a:xfrm>
            <a:off x="395536" y="1412776"/>
            <a:ext cx="8496944" cy="2262158"/>
          </a:xfrm>
          <a:prstGeom prst="rect">
            <a:avLst/>
          </a:prstGeom>
        </p:spPr>
        <p:txBody>
          <a:bodyPr wrap="square">
            <a:spAutoFit/>
          </a:bodyPr>
          <a:lstStyle/>
          <a:p>
            <a:pPr algn="ctr">
              <a:defRPr/>
            </a:pPr>
            <a:r>
              <a:rPr lang="tr-TR" sz="2600" dirty="0" smtClean="0">
                <a:solidFill>
                  <a:srgbClr val="FF0000"/>
                </a:solidFill>
              </a:rPr>
              <a:t>İÇERİK</a:t>
            </a:r>
          </a:p>
          <a:p>
            <a:pPr algn="ctr">
              <a:defRPr/>
            </a:pPr>
            <a:endParaRPr lang="tr-TR" sz="1100" dirty="0" smtClean="0">
              <a:solidFill>
                <a:schemeClr val="accent1">
                  <a:lumMod val="75000"/>
                </a:schemeClr>
              </a:solidFill>
            </a:endParaRPr>
          </a:p>
          <a:p>
            <a:pPr>
              <a:defRPr/>
            </a:pPr>
            <a:r>
              <a:rPr lang="tr-TR" sz="2600" dirty="0" smtClean="0">
                <a:solidFill>
                  <a:schemeClr val="accent1">
                    <a:lumMod val="75000"/>
                  </a:schemeClr>
                </a:solidFill>
              </a:rPr>
              <a:t>Eğitimde Ölçme ve Değerlendirmenin Yeri.	</a:t>
            </a:r>
          </a:p>
          <a:p>
            <a:pPr>
              <a:defRPr/>
            </a:pPr>
            <a:r>
              <a:rPr lang="tr-TR" sz="2600" dirty="0" smtClean="0">
                <a:solidFill>
                  <a:schemeClr val="accent1">
                    <a:lumMod val="75000"/>
                  </a:schemeClr>
                </a:solidFill>
              </a:rPr>
              <a:t>Ölçme ve Değerlendirme Yaklaşımları.</a:t>
            </a:r>
          </a:p>
          <a:p>
            <a:pPr>
              <a:defRPr/>
            </a:pPr>
            <a:r>
              <a:rPr lang="tr-TR" sz="2600" dirty="0" smtClean="0">
                <a:solidFill>
                  <a:schemeClr val="accent1">
                    <a:lumMod val="75000"/>
                  </a:schemeClr>
                </a:solidFill>
              </a:rPr>
              <a:t>Ölçme ve Değerlendirme Araçları.</a:t>
            </a:r>
          </a:p>
          <a:p>
            <a:pPr>
              <a:defRPr/>
            </a:pPr>
            <a:r>
              <a:rPr lang="tr-TR" sz="2600" dirty="0" smtClean="0">
                <a:solidFill>
                  <a:schemeClr val="accent1">
                    <a:lumMod val="75000"/>
                  </a:schemeClr>
                </a:solidFill>
              </a:rPr>
              <a:t>Yaygın Eğitim Programlarında Ölçme ve Değerlendirme.</a:t>
            </a:r>
          </a:p>
        </p:txBody>
      </p:sp>
      <p:pic>
        <p:nvPicPr>
          <p:cNvPr id="16" name="Resim 3" descr="hobi kursları ile  ilgili karikatürler ile ilgili görsel sonucu"/>
          <p:cNvPicPr>
            <a:picLocks noChangeAspect="1" noChangeArrowheads="1"/>
          </p:cNvPicPr>
          <p:nvPr/>
        </p:nvPicPr>
        <p:blipFill>
          <a:blip r:embed="rId4" cstate="print"/>
          <a:srcRect/>
          <a:stretch>
            <a:fillRect/>
          </a:stretch>
        </p:blipFill>
        <p:spPr bwMode="auto">
          <a:xfrm>
            <a:off x="2555776" y="3861048"/>
            <a:ext cx="4097726" cy="223978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Dikdörtgen 1"/>
          <p:cNvSpPr>
            <a:spLocks noChangeArrowheads="1"/>
          </p:cNvSpPr>
          <p:nvPr/>
        </p:nvSpPr>
        <p:spPr bwMode="auto">
          <a:xfrm>
            <a:off x="1547813" y="70924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Yetişkin Eğitiminde Ölçme ve Değerlendirme</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18" name="2 İçerik Yer Tutucusu"/>
          <p:cNvSpPr>
            <a:spLocks noGrp="1"/>
          </p:cNvSpPr>
          <p:nvPr>
            <p:ph idx="1"/>
          </p:nvPr>
        </p:nvSpPr>
        <p:spPr>
          <a:xfrm>
            <a:off x="0" y="1772816"/>
            <a:ext cx="9144000" cy="1368152"/>
          </a:xfrm>
        </p:spPr>
        <p:txBody>
          <a:bodyPr>
            <a:normAutofit/>
          </a:bodyPr>
          <a:lstStyle/>
          <a:p>
            <a:pPr>
              <a:buNone/>
            </a:pPr>
            <a:r>
              <a:rPr lang="tr-TR" sz="2600" b="1" dirty="0" smtClean="0">
                <a:solidFill>
                  <a:srgbClr val="FF0000"/>
                </a:solidFill>
              </a:rPr>
              <a:t>	</a:t>
            </a:r>
            <a:r>
              <a:rPr lang="tr-TR" sz="2800" b="1" dirty="0" smtClean="0">
                <a:solidFill>
                  <a:srgbClr val="FF0000"/>
                </a:solidFill>
              </a:rPr>
              <a:t>Ölçme:</a:t>
            </a:r>
            <a:r>
              <a:rPr lang="tr-TR" sz="2800" dirty="0" smtClean="0">
                <a:solidFill>
                  <a:schemeClr val="accent1">
                    <a:lumMod val="75000"/>
                  </a:schemeClr>
                </a:solidFill>
              </a:rPr>
              <a:t> </a:t>
            </a:r>
            <a:r>
              <a:rPr lang="tr-TR" sz="2800" dirty="0" smtClean="0">
                <a:solidFill>
                  <a:schemeClr val="accent1">
                    <a:lumMod val="50000"/>
                  </a:schemeClr>
                </a:solidFill>
              </a:rPr>
              <a:t>“Bir niteliğin (özelliğin) gözlenip gözlem  sonuçlarının sayı ve sembollerle ifade edilmesidir”.</a:t>
            </a:r>
          </a:p>
          <a:p>
            <a:pPr>
              <a:buNone/>
            </a:pPr>
            <a:endParaRPr lang="tr-TR" sz="2800" dirty="0" smtClean="0">
              <a:solidFill>
                <a:schemeClr val="accent6">
                  <a:lumMod val="75000"/>
                </a:schemeClr>
              </a:solidFill>
            </a:endParaRPr>
          </a:p>
          <a:p>
            <a:pPr>
              <a:buNone/>
            </a:pPr>
            <a:endParaRPr lang="tr-TR" sz="2800" dirty="0" smtClean="0">
              <a:solidFill>
                <a:schemeClr val="accent6">
                  <a:lumMod val="75000"/>
                </a:schemeClr>
              </a:solidFill>
            </a:endParaRPr>
          </a:p>
        </p:txBody>
      </p:sp>
      <p:pic>
        <p:nvPicPr>
          <p:cNvPr id="19" name="Picture 3"/>
          <p:cNvPicPr>
            <a:picLocks noChangeAspect="1" noChangeArrowheads="1"/>
          </p:cNvPicPr>
          <p:nvPr/>
        </p:nvPicPr>
        <p:blipFill>
          <a:blip r:embed="rId4" cstate="print"/>
          <a:srcRect/>
          <a:stretch>
            <a:fillRect/>
          </a:stretch>
        </p:blipFill>
        <p:spPr bwMode="auto">
          <a:xfrm>
            <a:off x="323528" y="3362078"/>
            <a:ext cx="8496944" cy="273121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Dikdörtgen 1"/>
          <p:cNvSpPr>
            <a:spLocks noChangeArrowheads="1"/>
          </p:cNvSpPr>
          <p:nvPr/>
        </p:nvSpPr>
        <p:spPr bwMode="auto">
          <a:xfrm>
            <a:off x="1547813" y="620688"/>
            <a:ext cx="5905500" cy="564385"/>
          </a:xfrm>
          <a:prstGeom prst="rect">
            <a:avLst/>
          </a:prstGeom>
          <a:noFill/>
          <a:ln w="9525">
            <a:noFill/>
            <a:miter lim="800000"/>
            <a:headEnd/>
            <a:tailEnd/>
          </a:ln>
        </p:spPr>
        <p:txBody>
          <a:bodyPr>
            <a:spAutoFit/>
          </a:bodyPr>
          <a:lstStyle/>
          <a:p>
            <a:pP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Ölçme Türleri</a:t>
            </a:r>
            <a:endParaRPr lang="tr-TR" altLang="tr-TR" sz="3000" dirty="0">
              <a:solidFill>
                <a:srgbClr val="FF0000"/>
              </a:solidFill>
              <a:latin typeface="Calibri" pitchFamily="34" charset="0"/>
              <a:ea typeface="Calibri" pitchFamily="34" charset="0"/>
              <a:cs typeface="Times New Roman" pitchFamily="18" charset="0"/>
            </a:endParaRPr>
          </a:p>
        </p:txBody>
      </p:sp>
      <p:grpSp>
        <p:nvGrpSpPr>
          <p:cNvPr id="16" name="Group 11"/>
          <p:cNvGrpSpPr>
            <a:grpSpLocks/>
          </p:cNvGrpSpPr>
          <p:nvPr/>
        </p:nvGrpSpPr>
        <p:grpSpPr bwMode="auto">
          <a:xfrm>
            <a:off x="611560" y="2137411"/>
            <a:ext cx="7704856" cy="3235805"/>
            <a:chOff x="204" y="1117"/>
            <a:chExt cx="5295" cy="2065"/>
          </a:xfrm>
        </p:grpSpPr>
        <p:sp>
          <p:nvSpPr>
            <p:cNvPr id="17" name="Rectangle 4"/>
            <p:cNvSpPr>
              <a:spLocks noChangeArrowheads="1"/>
            </p:cNvSpPr>
            <p:nvPr/>
          </p:nvSpPr>
          <p:spPr bwMode="auto">
            <a:xfrm>
              <a:off x="1887" y="1117"/>
              <a:ext cx="2183" cy="367"/>
            </a:xfrm>
            <a:prstGeom prst="rect">
              <a:avLst/>
            </a:prstGeom>
            <a:solidFill>
              <a:srgbClr val="FFCC99"/>
            </a:solidFill>
            <a:ln w="38100" cmpd="dbl">
              <a:solidFill>
                <a:schemeClr val="tx1"/>
              </a:solidFill>
              <a:miter lim="800000"/>
              <a:headEnd/>
              <a:tailEnd/>
            </a:ln>
          </p:spPr>
          <p:txBody>
            <a:bodyPr wrap="square">
              <a:spAutoFit/>
            </a:bodyPr>
            <a:lstStyle/>
            <a:p>
              <a:pPr algn="ctr"/>
              <a:r>
                <a:rPr lang="tr-TR" sz="2800" b="1" dirty="0"/>
                <a:t>ÖLÇME TÜRLERİ</a:t>
              </a:r>
            </a:p>
          </p:txBody>
        </p:sp>
        <p:sp>
          <p:nvSpPr>
            <p:cNvPr id="20" name="Rectangle 5"/>
            <p:cNvSpPr>
              <a:spLocks noChangeArrowheads="1"/>
            </p:cNvSpPr>
            <p:nvPr/>
          </p:nvSpPr>
          <p:spPr bwMode="auto">
            <a:xfrm>
              <a:off x="204" y="2432"/>
              <a:ext cx="1588" cy="530"/>
            </a:xfrm>
            <a:prstGeom prst="rect">
              <a:avLst/>
            </a:prstGeom>
            <a:solidFill>
              <a:schemeClr val="accent1">
                <a:lumMod val="20000"/>
                <a:lumOff val="80000"/>
              </a:schemeClr>
            </a:solidFill>
            <a:ln w="38100" cmpd="dbl">
              <a:solidFill>
                <a:schemeClr val="tx1"/>
              </a:solidFill>
              <a:miter lim="800000"/>
              <a:headEnd/>
              <a:tailEnd/>
            </a:ln>
          </p:spPr>
          <p:txBody>
            <a:bodyPr wrap="square">
              <a:spAutoFit/>
            </a:bodyPr>
            <a:lstStyle/>
            <a:p>
              <a:pPr algn="ctr"/>
              <a:r>
                <a:rPr lang="tr-TR" sz="2400" dirty="0"/>
                <a:t>Doğrudan (Temel) Ölçme</a:t>
              </a:r>
            </a:p>
          </p:txBody>
        </p:sp>
        <p:sp>
          <p:nvSpPr>
            <p:cNvPr id="21" name="Rectangle 6"/>
            <p:cNvSpPr>
              <a:spLocks noChangeArrowheads="1"/>
            </p:cNvSpPr>
            <p:nvPr/>
          </p:nvSpPr>
          <p:spPr bwMode="auto">
            <a:xfrm>
              <a:off x="2035" y="2416"/>
              <a:ext cx="1894" cy="766"/>
            </a:xfrm>
            <a:prstGeom prst="rect">
              <a:avLst/>
            </a:prstGeom>
            <a:solidFill>
              <a:schemeClr val="accent1">
                <a:lumMod val="20000"/>
                <a:lumOff val="80000"/>
              </a:schemeClr>
            </a:solidFill>
            <a:ln w="38100" cmpd="dbl">
              <a:solidFill>
                <a:schemeClr val="tx1"/>
              </a:solidFill>
              <a:miter lim="800000"/>
              <a:headEnd/>
              <a:tailEnd/>
            </a:ln>
          </p:spPr>
          <p:txBody>
            <a:bodyPr wrap="square">
              <a:spAutoFit/>
            </a:bodyPr>
            <a:lstStyle/>
            <a:p>
              <a:pPr algn="ctr"/>
              <a:r>
                <a:rPr lang="tr-TR" sz="2400" dirty="0"/>
                <a:t>Dolaylı (Göstergeyle)</a:t>
              </a:r>
            </a:p>
            <a:p>
              <a:pPr algn="ctr"/>
              <a:r>
                <a:rPr lang="tr-TR" sz="2400" dirty="0"/>
                <a:t>Ölçme</a:t>
              </a:r>
            </a:p>
          </p:txBody>
        </p:sp>
        <p:sp>
          <p:nvSpPr>
            <p:cNvPr id="22" name="Rectangle 7"/>
            <p:cNvSpPr>
              <a:spLocks noChangeArrowheads="1"/>
            </p:cNvSpPr>
            <p:nvPr/>
          </p:nvSpPr>
          <p:spPr bwMode="auto">
            <a:xfrm>
              <a:off x="4163" y="2432"/>
              <a:ext cx="1336" cy="530"/>
            </a:xfrm>
            <a:prstGeom prst="rect">
              <a:avLst/>
            </a:prstGeom>
            <a:solidFill>
              <a:schemeClr val="accent1">
                <a:lumMod val="20000"/>
                <a:lumOff val="80000"/>
              </a:schemeClr>
            </a:solidFill>
            <a:ln w="38100" cmpd="dbl">
              <a:solidFill>
                <a:schemeClr val="tx1"/>
              </a:solidFill>
              <a:miter lim="800000"/>
              <a:headEnd/>
              <a:tailEnd/>
            </a:ln>
          </p:spPr>
          <p:txBody>
            <a:bodyPr wrap="square">
              <a:spAutoFit/>
            </a:bodyPr>
            <a:lstStyle/>
            <a:p>
              <a:pPr algn="ctr"/>
              <a:r>
                <a:rPr lang="tr-TR" sz="2400" dirty="0"/>
                <a:t>Türetilmiş</a:t>
              </a:r>
            </a:p>
            <a:p>
              <a:pPr algn="ctr"/>
              <a:r>
                <a:rPr lang="tr-TR" sz="2400" dirty="0"/>
                <a:t>Ölçme</a:t>
              </a:r>
            </a:p>
          </p:txBody>
        </p:sp>
        <p:sp>
          <p:nvSpPr>
            <p:cNvPr id="23" name="AutoShape 8"/>
            <p:cNvSpPr>
              <a:spLocks/>
            </p:cNvSpPr>
            <p:nvPr/>
          </p:nvSpPr>
          <p:spPr bwMode="auto">
            <a:xfrm rot="16200000">
              <a:off x="2784" y="-239"/>
              <a:ext cx="420" cy="4309"/>
            </a:xfrm>
            <a:prstGeom prst="rightBrace">
              <a:avLst>
                <a:gd name="adj1" fmla="val 60862"/>
                <a:gd name="adj2" fmla="val 50194"/>
              </a:avLst>
            </a:prstGeom>
            <a:noFill/>
            <a:ln w="38100">
              <a:solidFill>
                <a:schemeClr val="tx1"/>
              </a:solidFill>
              <a:round/>
              <a:headEnd type="triangle" w="med" len="med"/>
              <a:tailEnd type="triangle" w="med" len="med"/>
            </a:ln>
          </p:spPr>
          <p:txBody>
            <a:bodyPr rot="10800000" wrap="none" anchor="ctr"/>
            <a:lstStyle/>
            <a:p>
              <a:endParaRPr lang="tr-TR" b="1" dirty="0"/>
            </a:p>
          </p:txBody>
        </p:sp>
        <p:sp>
          <p:nvSpPr>
            <p:cNvPr id="24" name="Line 9"/>
            <p:cNvSpPr>
              <a:spLocks noChangeShapeType="1"/>
            </p:cNvSpPr>
            <p:nvPr/>
          </p:nvSpPr>
          <p:spPr bwMode="auto">
            <a:xfrm>
              <a:off x="3016" y="1752"/>
              <a:ext cx="0" cy="544"/>
            </a:xfrm>
            <a:prstGeom prst="line">
              <a:avLst/>
            </a:prstGeom>
            <a:noFill/>
            <a:ln w="28575">
              <a:solidFill>
                <a:schemeClr val="tx1"/>
              </a:solidFill>
              <a:round/>
              <a:headEnd/>
              <a:tailEnd type="triangle" w="med" len="med"/>
            </a:ln>
          </p:spPr>
          <p:txBody>
            <a:bodyPr/>
            <a:lstStyle/>
            <a:p>
              <a:endParaRPr lang="en-US" dirty="0"/>
            </a:p>
          </p:txBody>
        </p:sp>
      </p:grpSp>
    </p:spTree>
  </p:cSld>
  <p:clrMapOvr>
    <a:masterClrMapping/>
  </p:clrMapOvr>
  <p:transition advClick="0"/>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Dikdörtgen 1"/>
          <p:cNvSpPr>
            <a:spLocks noChangeArrowheads="1"/>
          </p:cNvSpPr>
          <p:nvPr/>
        </p:nvSpPr>
        <p:spPr bwMode="auto">
          <a:xfrm>
            <a:off x="1547813" y="620688"/>
            <a:ext cx="5905500" cy="564385"/>
          </a:xfrm>
          <a:prstGeom prst="rect">
            <a:avLst/>
          </a:prstGeom>
          <a:noFill/>
          <a:ln w="9525">
            <a:noFill/>
            <a:miter lim="800000"/>
            <a:headEnd/>
            <a:tailEnd/>
          </a:ln>
        </p:spPr>
        <p:txBody>
          <a:bodyPr>
            <a:spAutoFit/>
          </a:bodyPr>
          <a:lstStyle/>
          <a:p>
            <a:pP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Ölçme Türleri</a:t>
            </a:r>
            <a:endParaRPr lang="tr-TR" altLang="tr-TR" sz="3000" dirty="0">
              <a:solidFill>
                <a:srgbClr val="FF0000"/>
              </a:solidFill>
              <a:latin typeface="Calibri" pitchFamily="34" charset="0"/>
              <a:ea typeface="Calibri" pitchFamily="34" charset="0"/>
              <a:cs typeface="Times New Roman" pitchFamily="18" charset="0"/>
            </a:endParaRPr>
          </a:p>
        </p:txBody>
      </p:sp>
      <p:sp>
        <p:nvSpPr>
          <p:cNvPr id="19" name="2 İçerik Yer Tutucusu"/>
          <p:cNvSpPr>
            <a:spLocks noGrp="1"/>
          </p:cNvSpPr>
          <p:nvPr>
            <p:ph idx="1"/>
          </p:nvPr>
        </p:nvSpPr>
        <p:spPr>
          <a:xfrm>
            <a:off x="-36512" y="1628800"/>
            <a:ext cx="8568952" cy="4464496"/>
          </a:xfrm>
        </p:spPr>
        <p:txBody>
          <a:bodyPr>
            <a:normAutofit/>
          </a:bodyPr>
          <a:lstStyle/>
          <a:p>
            <a:pPr>
              <a:buNone/>
            </a:pPr>
            <a:r>
              <a:rPr lang="tr-TR" sz="2600" b="1" dirty="0" smtClean="0">
                <a:solidFill>
                  <a:schemeClr val="accent6">
                    <a:lumMod val="75000"/>
                  </a:schemeClr>
                </a:solidFill>
              </a:rPr>
              <a:t>	</a:t>
            </a:r>
            <a:r>
              <a:rPr lang="tr-TR" sz="2600" b="1" dirty="0" smtClean="0">
                <a:solidFill>
                  <a:schemeClr val="accent1">
                    <a:lumMod val="50000"/>
                  </a:schemeClr>
                </a:solidFill>
              </a:rPr>
              <a:t>Doğrudan ölçme:</a:t>
            </a:r>
            <a:r>
              <a:rPr lang="tr-TR" sz="2600" dirty="0" smtClean="0">
                <a:solidFill>
                  <a:schemeClr val="accent1">
                    <a:lumMod val="50000"/>
                  </a:schemeClr>
                </a:solidFill>
              </a:rPr>
              <a:t> Ölçülmek istenen özelliğin, başka bir özelliğe ihtiyaç duyulmadan gözlenerek ölçülmesidir. </a:t>
            </a:r>
          </a:p>
          <a:p>
            <a:pPr>
              <a:buNone/>
            </a:pPr>
            <a:r>
              <a:rPr lang="tr-TR" sz="2600" dirty="0" smtClean="0">
                <a:solidFill>
                  <a:schemeClr val="accent1">
                    <a:lumMod val="50000"/>
                  </a:schemeClr>
                </a:solidFill>
              </a:rPr>
              <a:t>	Evrende var olduğu şekliyle kendi </a:t>
            </a:r>
          </a:p>
          <a:p>
            <a:pPr>
              <a:buNone/>
            </a:pPr>
            <a:r>
              <a:rPr lang="tr-TR" sz="2600" dirty="0" smtClean="0">
                <a:solidFill>
                  <a:schemeClr val="accent1">
                    <a:lumMod val="50000"/>
                  </a:schemeClr>
                </a:solidFill>
              </a:rPr>
              <a:t>	cinsinden bir birimle ölçmektir.</a:t>
            </a:r>
          </a:p>
          <a:p>
            <a:pPr>
              <a:buNone/>
            </a:pPr>
            <a:endParaRPr lang="tr-TR" sz="2600" dirty="0" smtClean="0">
              <a:solidFill>
                <a:schemeClr val="accent1">
                  <a:lumMod val="50000"/>
                </a:schemeClr>
              </a:solidFill>
            </a:endParaRPr>
          </a:p>
          <a:p>
            <a:pPr>
              <a:buNone/>
            </a:pPr>
            <a:r>
              <a:rPr lang="tr-TR" sz="2600" dirty="0" smtClean="0">
                <a:solidFill>
                  <a:schemeClr val="accent1">
                    <a:lumMod val="50000"/>
                  </a:schemeClr>
                </a:solidFill>
              </a:rPr>
              <a:t>	</a:t>
            </a:r>
            <a:r>
              <a:rPr lang="tr-TR" sz="2600" dirty="0" smtClean="0">
                <a:solidFill>
                  <a:srgbClr val="FF0000"/>
                </a:solidFill>
              </a:rPr>
              <a:t>Elif’in boyu 178 cm dir</a:t>
            </a:r>
          </a:p>
          <a:p>
            <a:pPr>
              <a:buNone/>
            </a:pPr>
            <a:r>
              <a:rPr lang="tr-TR" sz="2600" dirty="0" smtClean="0">
                <a:solidFill>
                  <a:srgbClr val="FF0000"/>
                </a:solidFill>
              </a:rPr>
              <a:t>	Sınıfta 5 öğrenci var</a:t>
            </a:r>
          </a:p>
          <a:p>
            <a:pPr>
              <a:buNone/>
            </a:pPr>
            <a:r>
              <a:rPr lang="tr-TR" sz="2600" dirty="0" smtClean="0">
                <a:solidFill>
                  <a:srgbClr val="FF0000"/>
                </a:solidFill>
              </a:rPr>
              <a:t>	Cetvelle uzunluk ölçmek</a:t>
            </a:r>
          </a:p>
          <a:p>
            <a:pPr>
              <a:buNone/>
            </a:pPr>
            <a:r>
              <a:rPr lang="tr-TR" sz="2600" dirty="0" smtClean="0">
                <a:solidFill>
                  <a:srgbClr val="FF0000"/>
                </a:solidFill>
              </a:rPr>
              <a:t>	Eşit kollu terazi ile ağırlık ölçmek</a:t>
            </a:r>
          </a:p>
          <a:p>
            <a:pPr>
              <a:buNone/>
            </a:pPr>
            <a:endParaRPr lang="tr-TR" sz="2600" dirty="0" smtClean="0">
              <a:solidFill>
                <a:schemeClr val="accent6">
                  <a:lumMod val="75000"/>
                </a:schemeClr>
              </a:solidFill>
            </a:endParaRPr>
          </a:p>
          <a:p>
            <a:pPr>
              <a:buNone/>
            </a:pPr>
            <a:endParaRPr lang="tr-TR" sz="2600" dirty="0" smtClean="0">
              <a:solidFill>
                <a:schemeClr val="accent6">
                  <a:lumMod val="75000"/>
                </a:schemeClr>
              </a:solidFill>
            </a:endParaRPr>
          </a:p>
        </p:txBody>
      </p:sp>
      <p:pic>
        <p:nvPicPr>
          <p:cNvPr id="26" name="Picture 17" descr="doğrudan ölçme ile ilgili görsel sonucu"/>
          <p:cNvPicPr>
            <a:picLocks noChangeAspect="1" noChangeArrowheads="1"/>
          </p:cNvPicPr>
          <p:nvPr/>
        </p:nvPicPr>
        <p:blipFill>
          <a:blip r:embed="rId4" cstate="print"/>
          <a:srcRect/>
          <a:stretch>
            <a:fillRect/>
          </a:stretch>
        </p:blipFill>
        <p:spPr bwMode="auto">
          <a:xfrm>
            <a:off x="6012160" y="2636912"/>
            <a:ext cx="2297343" cy="1414530"/>
          </a:xfrm>
          <a:prstGeom prst="rect">
            <a:avLst/>
          </a:prstGeom>
          <a:ln>
            <a:noFill/>
          </a:ln>
          <a:effectLst>
            <a:outerShdw blurRad="292100" dist="139700" dir="2700000" algn="tl" rotWithShape="0">
              <a:srgbClr val="333333">
                <a:alpha val="65000"/>
              </a:srgbClr>
            </a:outerShdw>
          </a:effectLst>
        </p:spPr>
      </p:pic>
      <p:pic>
        <p:nvPicPr>
          <p:cNvPr id="25" name="Picture 15" descr="doğrudan ölçme ile ilgili görsel sonucu"/>
          <p:cNvPicPr>
            <a:picLocks noChangeAspect="1" noChangeArrowheads="1"/>
          </p:cNvPicPr>
          <p:nvPr/>
        </p:nvPicPr>
        <p:blipFill>
          <a:blip r:embed="rId5" cstate="print"/>
          <a:srcRect/>
          <a:stretch>
            <a:fillRect/>
          </a:stretch>
        </p:blipFill>
        <p:spPr bwMode="auto">
          <a:xfrm>
            <a:off x="5220072" y="4365104"/>
            <a:ext cx="3491880" cy="176795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srcRect/>
          <a:stretch>
            <a:fillRect/>
          </a:stretch>
        </p:blipFill>
        <p:spPr bwMode="auto">
          <a:xfrm rot="1011249">
            <a:off x="5925339" y="2163333"/>
            <a:ext cx="2743200" cy="3686175"/>
          </a:xfrm>
          <a:prstGeom prst="rect">
            <a:avLst/>
          </a:prstGeom>
          <a:ln>
            <a:noFill/>
          </a:ln>
          <a:effectLst/>
        </p:spPr>
      </p:pic>
      <p:sp>
        <p:nvSpPr>
          <p:cNvPr id="17" name="2 İçerik Yer Tutucusu"/>
          <p:cNvSpPr>
            <a:spLocks noGrp="1"/>
          </p:cNvSpPr>
          <p:nvPr>
            <p:ph idx="1"/>
          </p:nvPr>
        </p:nvSpPr>
        <p:spPr>
          <a:xfrm>
            <a:off x="323528" y="1844824"/>
            <a:ext cx="8640960" cy="3528392"/>
          </a:xfrm>
        </p:spPr>
        <p:txBody>
          <a:bodyPr>
            <a:normAutofit fontScale="92500" lnSpcReduction="20000"/>
          </a:bodyPr>
          <a:lstStyle/>
          <a:p>
            <a:pPr>
              <a:buNone/>
            </a:pPr>
            <a:r>
              <a:rPr lang="tr-TR" sz="2400" b="1" dirty="0" smtClean="0">
                <a:solidFill>
                  <a:schemeClr val="accent6">
                    <a:lumMod val="75000"/>
                  </a:schemeClr>
                </a:solidFill>
              </a:rPr>
              <a:t>	</a:t>
            </a:r>
            <a:r>
              <a:rPr lang="tr-TR" sz="2800" b="1" dirty="0" smtClean="0">
                <a:solidFill>
                  <a:schemeClr val="accent1">
                    <a:lumMod val="50000"/>
                  </a:schemeClr>
                </a:solidFill>
              </a:rPr>
              <a:t>Dolaylı ölçme:</a:t>
            </a:r>
            <a:r>
              <a:rPr lang="tr-TR" sz="2800" dirty="0" smtClean="0">
                <a:solidFill>
                  <a:schemeClr val="accent1">
                    <a:lumMod val="50000"/>
                  </a:schemeClr>
                </a:solidFill>
              </a:rPr>
              <a:t> Ölçülmek istenen özelliğin, başka bir özellikle ilişkilendirilerek ölçülmesidir.  </a:t>
            </a:r>
          </a:p>
          <a:p>
            <a:pPr>
              <a:buNone/>
            </a:pPr>
            <a:r>
              <a:rPr lang="tr-TR" sz="2800" dirty="0" smtClean="0">
                <a:solidFill>
                  <a:schemeClr val="accent1">
                    <a:lumMod val="50000"/>
                  </a:schemeClr>
                </a:solidFill>
              </a:rPr>
              <a:t>	</a:t>
            </a:r>
          </a:p>
          <a:p>
            <a:pPr>
              <a:buNone/>
            </a:pPr>
            <a:r>
              <a:rPr lang="tr-TR" sz="2800" dirty="0" smtClean="0">
                <a:solidFill>
                  <a:schemeClr val="accent1">
                    <a:lumMod val="50000"/>
                  </a:schemeClr>
                </a:solidFill>
              </a:rPr>
              <a:t>	</a:t>
            </a:r>
            <a:r>
              <a:rPr lang="en-US" sz="2800" dirty="0" smtClean="0">
                <a:solidFill>
                  <a:srgbClr val="FF0000"/>
                </a:solidFill>
              </a:rPr>
              <a:t>Sıcaklık</a:t>
            </a:r>
          </a:p>
          <a:p>
            <a:pPr>
              <a:buNone/>
            </a:pPr>
            <a:r>
              <a:rPr lang="tr-TR" sz="2800" dirty="0" smtClean="0">
                <a:solidFill>
                  <a:srgbClr val="FF0000"/>
                </a:solidFill>
              </a:rPr>
              <a:t>	</a:t>
            </a:r>
            <a:r>
              <a:rPr lang="en-US" sz="2800" dirty="0" smtClean="0">
                <a:solidFill>
                  <a:srgbClr val="FF0000"/>
                </a:solidFill>
              </a:rPr>
              <a:t>Akademik </a:t>
            </a:r>
            <a:r>
              <a:rPr lang="tr-TR" sz="2800" dirty="0" smtClean="0">
                <a:solidFill>
                  <a:srgbClr val="FF0000"/>
                </a:solidFill>
              </a:rPr>
              <a:t>B</a:t>
            </a:r>
            <a:r>
              <a:rPr lang="en-US" sz="2800" dirty="0" smtClean="0">
                <a:solidFill>
                  <a:srgbClr val="FF0000"/>
                </a:solidFill>
              </a:rPr>
              <a:t>aşarı</a:t>
            </a:r>
          </a:p>
          <a:p>
            <a:pPr>
              <a:buNone/>
            </a:pPr>
            <a:r>
              <a:rPr lang="tr-TR" sz="2800" dirty="0" smtClean="0">
                <a:solidFill>
                  <a:srgbClr val="FF0000"/>
                </a:solidFill>
              </a:rPr>
              <a:t>	</a:t>
            </a:r>
            <a:r>
              <a:rPr lang="en-US" sz="2800" dirty="0" smtClean="0">
                <a:solidFill>
                  <a:srgbClr val="FF0000"/>
                </a:solidFill>
              </a:rPr>
              <a:t>Tutumlar</a:t>
            </a:r>
          </a:p>
          <a:p>
            <a:pPr>
              <a:buNone/>
            </a:pPr>
            <a:r>
              <a:rPr lang="tr-TR" sz="2800" dirty="0" smtClean="0">
                <a:solidFill>
                  <a:srgbClr val="FF0000"/>
                </a:solidFill>
              </a:rPr>
              <a:t>	</a:t>
            </a:r>
            <a:r>
              <a:rPr lang="en-US" sz="2800" dirty="0" smtClean="0">
                <a:solidFill>
                  <a:srgbClr val="FF0000"/>
                </a:solidFill>
              </a:rPr>
              <a:t>İlgi</a:t>
            </a:r>
          </a:p>
          <a:p>
            <a:pPr>
              <a:buNone/>
            </a:pPr>
            <a:r>
              <a:rPr lang="tr-TR" sz="2800" dirty="0" smtClean="0">
                <a:solidFill>
                  <a:srgbClr val="FF0000"/>
                </a:solidFill>
              </a:rPr>
              <a:t>	</a:t>
            </a:r>
            <a:r>
              <a:rPr lang="en-US" sz="2800" dirty="0" smtClean="0">
                <a:solidFill>
                  <a:srgbClr val="FF0000"/>
                </a:solidFill>
              </a:rPr>
              <a:t>Kişilik</a:t>
            </a:r>
          </a:p>
          <a:p>
            <a:pPr>
              <a:buNone/>
            </a:pPr>
            <a:r>
              <a:rPr lang="tr-TR" sz="2800" dirty="0" smtClean="0">
                <a:solidFill>
                  <a:srgbClr val="FF0000"/>
                </a:solidFill>
              </a:rPr>
              <a:t>	</a:t>
            </a:r>
            <a:r>
              <a:rPr lang="en-US" sz="2800" dirty="0" smtClean="0">
                <a:solidFill>
                  <a:srgbClr val="FF0000"/>
                </a:solidFill>
              </a:rPr>
              <a:t>Zeka</a:t>
            </a:r>
            <a:endParaRPr lang="tr-TR" sz="2800" dirty="0" smtClean="0">
              <a:solidFill>
                <a:srgbClr val="FF0000"/>
              </a:solidFill>
            </a:endParaRPr>
          </a:p>
        </p:txBody>
      </p:sp>
      <p:pic>
        <p:nvPicPr>
          <p:cNvPr id="207874" name="Picture 2" descr="F:\indir.png"/>
          <p:cNvPicPr>
            <a:picLocks noChangeAspect="1" noChangeArrowheads="1"/>
          </p:cNvPicPr>
          <p:nvPr/>
        </p:nvPicPr>
        <p:blipFill>
          <a:blip r:embed="rId4"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Dikdörtgen 1"/>
          <p:cNvSpPr>
            <a:spLocks noChangeArrowheads="1"/>
          </p:cNvSpPr>
          <p:nvPr/>
        </p:nvSpPr>
        <p:spPr bwMode="auto">
          <a:xfrm>
            <a:off x="1547813" y="620688"/>
            <a:ext cx="5905500" cy="564385"/>
          </a:xfrm>
          <a:prstGeom prst="rect">
            <a:avLst/>
          </a:prstGeom>
          <a:noFill/>
          <a:ln w="9525">
            <a:noFill/>
            <a:miter lim="800000"/>
            <a:headEnd/>
            <a:tailEnd/>
          </a:ln>
        </p:spPr>
        <p:txBody>
          <a:bodyPr>
            <a:spAutoFit/>
          </a:bodyPr>
          <a:lstStyle/>
          <a:p>
            <a:pP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Ölçme Türleri</a:t>
            </a:r>
            <a:endParaRPr lang="tr-TR" altLang="tr-TR" sz="3000" dirty="0">
              <a:solidFill>
                <a:srgbClr val="FF0000"/>
              </a:solidFill>
              <a:latin typeface="Calibri" pitchFamily="34" charset="0"/>
              <a:ea typeface="Calibri" pitchFamily="34" charset="0"/>
              <a:cs typeface="Times New Roman" pitchFamily="18" charset="0"/>
            </a:endParaRPr>
          </a:p>
        </p:txBody>
      </p:sp>
      <p:pic>
        <p:nvPicPr>
          <p:cNvPr id="18" name="Picture 4" descr="derece ile ilgili görsel sonucu"/>
          <p:cNvPicPr>
            <a:picLocks noChangeAspect="1" noChangeArrowheads="1"/>
          </p:cNvPicPr>
          <p:nvPr/>
        </p:nvPicPr>
        <p:blipFill>
          <a:blip r:embed="rId5" cstate="print"/>
          <a:srcRect/>
          <a:stretch>
            <a:fillRect/>
          </a:stretch>
        </p:blipFill>
        <p:spPr bwMode="auto">
          <a:xfrm>
            <a:off x="1979712" y="4221088"/>
            <a:ext cx="3523974" cy="195133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Dikdörtgen 1"/>
          <p:cNvSpPr>
            <a:spLocks noChangeArrowheads="1"/>
          </p:cNvSpPr>
          <p:nvPr/>
        </p:nvSpPr>
        <p:spPr bwMode="auto">
          <a:xfrm>
            <a:off x="1547813" y="620688"/>
            <a:ext cx="5905500" cy="564385"/>
          </a:xfrm>
          <a:prstGeom prst="rect">
            <a:avLst/>
          </a:prstGeom>
          <a:noFill/>
          <a:ln w="9525">
            <a:noFill/>
            <a:miter lim="800000"/>
            <a:headEnd/>
            <a:tailEnd/>
          </a:ln>
        </p:spPr>
        <p:txBody>
          <a:bodyPr>
            <a:spAutoFit/>
          </a:bodyPr>
          <a:lstStyle/>
          <a:p>
            <a:pP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Ölçme Türleri</a:t>
            </a:r>
            <a:endParaRPr lang="tr-TR" altLang="tr-TR" sz="3000" dirty="0">
              <a:solidFill>
                <a:srgbClr val="FF0000"/>
              </a:solidFill>
              <a:latin typeface="Calibri" pitchFamily="34" charset="0"/>
              <a:ea typeface="Calibri" pitchFamily="34" charset="0"/>
              <a:cs typeface="Times New Roman" pitchFamily="18" charset="0"/>
            </a:endParaRPr>
          </a:p>
        </p:txBody>
      </p:sp>
      <p:sp>
        <p:nvSpPr>
          <p:cNvPr id="19" name="2 İçerik Yer Tutucusu"/>
          <p:cNvSpPr>
            <a:spLocks noGrp="1"/>
          </p:cNvSpPr>
          <p:nvPr>
            <p:ph idx="1"/>
          </p:nvPr>
        </p:nvSpPr>
        <p:spPr>
          <a:xfrm>
            <a:off x="323528" y="1700808"/>
            <a:ext cx="8640960" cy="2448272"/>
          </a:xfrm>
        </p:spPr>
        <p:txBody>
          <a:bodyPr>
            <a:normAutofit/>
          </a:bodyPr>
          <a:lstStyle/>
          <a:p>
            <a:pPr>
              <a:buNone/>
            </a:pPr>
            <a:r>
              <a:rPr lang="tr-TR" sz="2800" b="1" dirty="0" smtClean="0">
                <a:solidFill>
                  <a:schemeClr val="accent6">
                    <a:lumMod val="75000"/>
                  </a:schemeClr>
                </a:solidFill>
              </a:rPr>
              <a:t>	</a:t>
            </a:r>
            <a:r>
              <a:rPr lang="tr-TR" sz="2800" b="1" dirty="0" smtClean="0">
                <a:solidFill>
                  <a:schemeClr val="accent1">
                    <a:lumMod val="50000"/>
                  </a:schemeClr>
                </a:solidFill>
              </a:rPr>
              <a:t>Türetilmiş ölçme:</a:t>
            </a:r>
            <a:r>
              <a:rPr lang="tr-TR" sz="2800" dirty="0" smtClean="0">
                <a:solidFill>
                  <a:schemeClr val="accent1">
                    <a:lumMod val="50000"/>
                  </a:schemeClr>
                </a:solidFill>
              </a:rPr>
              <a:t> Ölçülmek istenen özellik, bir araç yardımıyla ölçülemez, başka ölçme işlemlerine ihtiyaç duyulur. </a:t>
            </a:r>
            <a:endParaRPr lang="en-US" sz="2800" dirty="0">
              <a:solidFill>
                <a:schemeClr val="accent1">
                  <a:lumMod val="50000"/>
                </a:schemeClr>
              </a:solidFill>
            </a:endParaRPr>
          </a:p>
        </p:txBody>
      </p:sp>
      <p:sp>
        <p:nvSpPr>
          <p:cNvPr id="20" name="19 Oval"/>
          <p:cNvSpPr/>
          <p:nvPr/>
        </p:nvSpPr>
        <p:spPr>
          <a:xfrm>
            <a:off x="1115616" y="3822644"/>
            <a:ext cx="1656184" cy="176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20 Oval"/>
          <p:cNvSpPr/>
          <p:nvPr/>
        </p:nvSpPr>
        <p:spPr>
          <a:xfrm>
            <a:off x="6372200" y="3822644"/>
            <a:ext cx="1656184" cy="176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21 Oval"/>
          <p:cNvSpPr/>
          <p:nvPr/>
        </p:nvSpPr>
        <p:spPr>
          <a:xfrm>
            <a:off x="3779912" y="3822644"/>
            <a:ext cx="1656184" cy="1766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22 Bölme"/>
          <p:cNvSpPr/>
          <p:nvPr/>
        </p:nvSpPr>
        <p:spPr>
          <a:xfrm>
            <a:off x="2987824" y="4509120"/>
            <a:ext cx="576064" cy="576064"/>
          </a:xfrm>
          <a:prstGeom prst="mathDivid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23 Metin kutusu"/>
          <p:cNvSpPr txBox="1"/>
          <p:nvPr/>
        </p:nvSpPr>
        <p:spPr>
          <a:xfrm>
            <a:off x="1475656" y="4437112"/>
            <a:ext cx="1080120" cy="523220"/>
          </a:xfrm>
          <a:prstGeom prst="rect">
            <a:avLst/>
          </a:prstGeom>
          <a:noFill/>
        </p:spPr>
        <p:txBody>
          <a:bodyPr wrap="square" rtlCol="0">
            <a:spAutoFit/>
          </a:bodyPr>
          <a:lstStyle/>
          <a:p>
            <a:r>
              <a:rPr lang="tr-TR" sz="2800" b="1" dirty="0" smtClean="0">
                <a:solidFill>
                  <a:schemeClr val="bg1"/>
                </a:solidFill>
              </a:rPr>
              <a:t>YOL</a:t>
            </a:r>
            <a:endParaRPr lang="en-US" sz="2800" b="1" dirty="0">
              <a:solidFill>
                <a:schemeClr val="bg1"/>
              </a:solidFill>
            </a:endParaRPr>
          </a:p>
        </p:txBody>
      </p:sp>
      <p:sp>
        <p:nvSpPr>
          <p:cNvPr id="25" name="24 Metin kutusu"/>
          <p:cNvSpPr txBox="1"/>
          <p:nvPr/>
        </p:nvSpPr>
        <p:spPr>
          <a:xfrm>
            <a:off x="3851920" y="4437112"/>
            <a:ext cx="1656184" cy="523220"/>
          </a:xfrm>
          <a:prstGeom prst="rect">
            <a:avLst/>
          </a:prstGeom>
          <a:noFill/>
        </p:spPr>
        <p:txBody>
          <a:bodyPr wrap="square" rtlCol="0">
            <a:spAutoFit/>
          </a:bodyPr>
          <a:lstStyle/>
          <a:p>
            <a:r>
              <a:rPr lang="tr-TR" sz="2800" b="1" dirty="0" smtClean="0">
                <a:solidFill>
                  <a:schemeClr val="bg1"/>
                </a:solidFill>
              </a:rPr>
              <a:t>ZAMAN</a:t>
            </a:r>
            <a:endParaRPr lang="en-US" sz="2800" b="1" dirty="0">
              <a:solidFill>
                <a:schemeClr val="bg1"/>
              </a:solidFill>
            </a:endParaRPr>
          </a:p>
        </p:txBody>
      </p:sp>
      <p:sp>
        <p:nvSpPr>
          <p:cNvPr id="26" name="25 Metin kutusu"/>
          <p:cNvSpPr txBox="1"/>
          <p:nvPr/>
        </p:nvSpPr>
        <p:spPr>
          <a:xfrm>
            <a:off x="6660232" y="4437112"/>
            <a:ext cx="1080120" cy="523220"/>
          </a:xfrm>
          <a:prstGeom prst="rect">
            <a:avLst/>
          </a:prstGeom>
          <a:noFill/>
        </p:spPr>
        <p:txBody>
          <a:bodyPr wrap="square" rtlCol="0">
            <a:spAutoFit/>
          </a:bodyPr>
          <a:lstStyle/>
          <a:p>
            <a:r>
              <a:rPr lang="tr-TR" sz="2800" b="1" dirty="0" smtClean="0">
                <a:solidFill>
                  <a:schemeClr val="bg1"/>
                </a:solidFill>
              </a:rPr>
              <a:t>HIZ</a:t>
            </a:r>
            <a:endParaRPr lang="en-US" sz="2800" b="1" dirty="0">
              <a:solidFill>
                <a:schemeClr val="bg1"/>
              </a:solidFill>
            </a:endParaRPr>
          </a:p>
        </p:txBody>
      </p:sp>
      <p:sp>
        <p:nvSpPr>
          <p:cNvPr id="27" name="26 Eşittir"/>
          <p:cNvSpPr/>
          <p:nvPr/>
        </p:nvSpPr>
        <p:spPr>
          <a:xfrm>
            <a:off x="5580112" y="4437112"/>
            <a:ext cx="626368" cy="69837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ransition advClick="0"/>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Dikdörtgen 1"/>
          <p:cNvSpPr>
            <a:spLocks noChangeArrowheads="1"/>
          </p:cNvSpPr>
          <p:nvPr/>
        </p:nvSpPr>
        <p:spPr bwMode="auto">
          <a:xfrm>
            <a:off x="1402804" y="709246"/>
            <a:ext cx="6481564" cy="520463"/>
          </a:xfrm>
          <a:prstGeom prst="rect">
            <a:avLst/>
          </a:prstGeom>
          <a:noFill/>
          <a:ln w="9525">
            <a:noFill/>
            <a:miter lim="800000"/>
            <a:headEnd/>
            <a:tailEnd/>
          </a:ln>
        </p:spPr>
        <p:txBody>
          <a:bodyPr wrap="square">
            <a:spAutoFit/>
          </a:bodyPr>
          <a:lstStyle/>
          <a:p>
            <a:pPr>
              <a:lnSpc>
                <a:spcPct val="107000"/>
              </a:lnSpc>
              <a:spcAft>
                <a:spcPts val="800"/>
              </a:spcAft>
            </a:pPr>
            <a:r>
              <a:rPr lang="tr-TR" altLang="tr-TR" sz="2600" b="1" dirty="0" smtClean="0">
                <a:solidFill>
                  <a:srgbClr val="FF0000"/>
                </a:solidFill>
                <a:latin typeface="Calibri" pitchFamily="34" charset="0"/>
                <a:ea typeface="Calibri" pitchFamily="34" charset="0"/>
                <a:cs typeface="Times New Roman" pitchFamily="18" charset="0"/>
              </a:rPr>
              <a:t>Yetişkin Eğitiminde Ölçme ve Değerlendirme</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18" name="2 İçerik Yer Tutucusu"/>
          <p:cNvSpPr>
            <a:spLocks noGrp="1"/>
          </p:cNvSpPr>
          <p:nvPr>
            <p:ph idx="1"/>
          </p:nvPr>
        </p:nvSpPr>
        <p:spPr>
          <a:xfrm>
            <a:off x="0" y="1772816"/>
            <a:ext cx="9144000" cy="1368152"/>
          </a:xfrm>
        </p:spPr>
        <p:txBody>
          <a:bodyPr>
            <a:noAutofit/>
          </a:bodyPr>
          <a:lstStyle/>
          <a:p>
            <a:pPr>
              <a:buNone/>
            </a:pPr>
            <a:r>
              <a:rPr lang="tr-TR" sz="2400" b="1" dirty="0" smtClean="0">
                <a:solidFill>
                  <a:srgbClr val="FF0000"/>
                </a:solidFill>
              </a:rPr>
              <a:t>	</a:t>
            </a:r>
            <a:r>
              <a:rPr lang="tr-TR" sz="2600" b="1" dirty="0" smtClean="0">
                <a:solidFill>
                  <a:srgbClr val="FF0000"/>
                </a:solidFill>
              </a:rPr>
              <a:t>Değerlendirme :</a:t>
            </a:r>
            <a:r>
              <a:rPr lang="tr-TR" sz="2600" dirty="0" smtClean="0">
                <a:solidFill>
                  <a:schemeClr val="accent6">
                    <a:lumMod val="75000"/>
                  </a:schemeClr>
                </a:solidFill>
              </a:rPr>
              <a:t> </a:t>
            </a:r>
            <a:r>
              <a:rPr lang="tr-TR" sz="2600" dirty="0" smtClean="0">
                <a:solidFill>
                  <a:schemeClr val="accent1">
                    <a:lumMod val="50000"/>
                  </a:schemeClr>
                </a:solidFill>
              </a:rPr>
              <a:t>Ölçme sonuçlarını bir ölçütle karşılaştırıp, ölçülecek nitelik hakkında karar verme sürecidir.</a:t>
            </a:r>
          </a:p>
          <a:p>
            <a:pPr>
              <a:buNone/>
            </a:pPr>
            <a:r>
              <a:rPr lang="tr-TR" sz="2600" dirty="0" smtClean="0">
                <a:solidFill>
                  <a:schemeClr val="accent1">
                    <a:lumMod val="50000"/>
                  </a:schemeClr>
                </a:solidFill>
              </a:rPr>
              <a:t>		Öğretme ve öğrenmenin etkililiğini belirlemek amacı ile yapılan, eğitimle ilgili verilerin toplanmasını ve yorumlanmasını içeren çok adımlı, sistematik bir süreçtir.</a:t>
            </a:r>
          </a:p>
          <a:p>
            <a:pPr>
              <a:buNone/>
            </a:pPr>
            <a:endParaRPr lang="tr-TR" sz="2400" dirty="0" smtClean="0">
              <a:solidFill>
                <a:schemeClr val="accent1">
                  <a:lumMod val="75000"/>
                </a:schemeClr>
              </a:solidFill>
            </a:endParaRPr>
          </a:p>
        </p:txBody>
      </p:sp>
      <p:pic>
        <p:nvPicPr>
          <p:cNvPr id="327682" name="Picture 2" descr="değerlendirme ile ilgili görsel sonucu"/>
          <p:cNvPicPr>
            <a:picLocks noChangeAspect="1" noChangeArrowheads="1"/>
          </p:cNvPicPr>
          <p:nvPr/>
        </p:nvPicPr>
        <p:blipFill>
          <a:blip r:embed="rId4" cstate="print"/>
          <a:srcRect/>
          <a:stretch>
            <a:fillRect/>
          </a:stretch>
        </p:blipFill>
        <p:spPr bwMode="auto">
          <a:xfrm>
            <a:off x="2627784" y="4249890"/>
            <a:ext cx="5544616" cy="2059430"/>
          </a:xfrm>
          <a:prstGeom prst="rect">
            <a:avLst/>
          </a:prstGeom>
          <a:noFill/>
        </p:spPr>
      </p:pic>
    </p:spTree>
  </p:cSld>
  <p:clrMapOvr>
    <a:masterClrMapping/>
  </p:clrMapOvr>
  <p:transition advClick="0"/>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9" name="2 İçerik Yer Tutucusu"/>
          <p:cNvSpPr>
            <a:spLocks noGrp="1"/>
          </p:cNvSpPr>
          <p:nvPr>
            <p:ph idx="1"/>
          </p:nvPr>
        </p:nvSpPr>
        <p:spPr>
          <a:xfrm>
            <a:off x="323528" y="702698"/>
            <a:ext cx="8568952" cy="5462606"/>
          </a:xfrm>
        </p:spPr>
        <p:txBody>
          <a:bodyPr>
            <a:normAutofit/>
          </a:bodyPr>
          <a:lstStyle/>
          <a:p>
            <a:pPr algn="ctr">
              <a:buNone/>
            </a:pPr>
            <a:r>
              <a:rPr lang="tr-TR" sz="2800" b="1" dirty="0" smtClean="0">
                <a:solidFill>
                  <a:srgbClr val="FF0000"/>
                </a:solidFill>
              </a:rPr>
              <a:t>Değerlendirmenin Basamakları</a:t>
            </a:r>
          </a:p>
          <a:p>
            <a:endParaRPr lang="tr-TR" dirty="0" smtClean="0">
              <a:solidFill>
                <a:schemeClr val="accent6">
                  <a:lumMod val="75000"/>
                </a:schemeClr>
              </a:solidFill>
            </a:endParaRPr>
          </a:p>
          <a:p>
            <a:pPr>
              <a:buNone/>
            </a:pPr>
            <a:r>
              <a:rPr lang="tr-TR" sz="2800" dirty="0" smtClean="0">
                <a:solidFill>
                  <a:schemeClr val="accent1">
                    <a:lumMod val="75000"/>
                  </a:schemeClr>
                </a:solidFill>
              </a:rPr>
              <a:t>	</a:t>
            </a:r>
            <a:r>
              <a:rPr lang="tr-TR" sz="2600" dirty="0" smtClean="0">
                <a:solidFill>
                  <a:schemeClr val="accent1">
                    <a:lumMod val="50000"/>
                  </a:schemeClr>
                </a:solidFill>
              </a:rPr>
              <a:t>	Ölçme işlemi ya da sonucu olmadan değerlendirmeden söz etmek mümkün değildir.</a:t>
            </a:r>
          </a:p>
          <a:p>
            <a:pPr>
              <a:buNone/>
            </a:pPr>
            <a:r>
              <a:rPr lang="tr-TR" sz="2600" dirty="0" smtClean="0">
                <a:solidFill>
                  <a:schemeClr val="accent1">
                    <a:lumMod val="50000"/>
                  </a:schemeClr>
                </a:solidFill>
              </a:rPr>
              <a:t>		Ölçme sonucunu değerlendirebilmek için, uygun bir ölçüt gerekmektedir.</a:t>
            </a:r>
          </a:p>
          <a:p>
            <a:pPr>
              <a:buNone/>
            </a:pPr>
            <a:r>
              <a:rPr lang="tr-TR" sz="2600" dirty="0" smtClean="0">
                <a:solidFill>
                  <a:schemeClr val="accent1">
                    <a:lumMod val="50000"/>
                  </a:schemeClr>
                </a:solidFill>
              </a:rPr>
              <a:t>		Ölçme sonucu ölçüt ile karşılaştırılarak karara ulaşılır. </a:t>
            </a:r>
          </a:p>
          <a:p>
            <a:pPr>
              <a:buNone/>
            </a:pPr>
            <a:endParaRPr lang="tr-TR" dirty="0"/>
          </a:p>
        </p:txBody>
      </p:sp>
      <p:pic>
        <p:nvPicPr>
          <p:cNvPr id="20" name="Picture 2" descr="değerlendirme karikatür ile ilgili görsel sonucu"/>
          <p:cNvPicPr>
            <a:picLocks noChangeAspect="1" noChangeArrowheads="1"/>
          </p:cNvPicPr>
          <p:nvPr/>
        </p:nvPicPr>
        <p:blipFill>
          <a:blip r:embed="rId4" cstate="print"/>
          <a:srcRect/>
          <a:stretch>
            <a:fillRect/>
          </a:stretch>
        </p:blipFill>
        <p:spPr bwMode="auto">
          <a:xfrm>
            <a:off x="5148064" y="4089565"/>
            <a:ext cx="3055685" cy="2291763"/>
          </a:xfrm>
          <a:prstGeom prst="rect">
            <a:avLst/>
          </a:prstGeom>
          <a:noFill/>
        </p:spPr>
      </p:pic>
    </p:spTree>
  </p:cSld>
  <p:clrMapOvr>
    <a:masterClrMapping/>
  </p:clrMapOvr>
  <p:transition advClick="0"/>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Dikdörtgen 1"/>
          <p:cNvSpPr>
            <a:spLocks noChangeArrowheads="1"/>
          </p:cNvSpPr>
          <p:nvPr/>
        </p:nvSpPr>
        <p:spPr bwMode="auto">
          <a:xfrm>
            <a:off x="1547813" y="709246"/>
            <a:ext cx="5905500" cy="564385"/>
          </a:xfrm>
          <a:prstGeom prst="rect">
            <a:avLst/>
          </a:prstGeom>
          <a:noFill/>
          <a:ln w="9525">
            <a:noFill/>
            <a:miter lim="800000"/>
            <a:headEnd/>
            <a:tailEnd/>
          </a:ln>
        </p:spPr>
        <p:txBody>
          <a:bodyPr>
            <a:spAutoFit/>
          </a:bodyPr>
          <a:lstStyle/>
          <a:p>
            <a:pP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Niçin Değerlendirme Yapıyoruz?</a:t>
            </a:r>
            <a:endParaRPr lang="tr-TR" altLang="tr-TR" sz="3000" dirty="0">
              <a:solidFill>
                <a:srgbClr val="FF0000"/>
              </a:solidFill>
              <a:latin typeface="Calibri" pitchFamily="34" charset="0"/>
              <a:ea typeface="Calibri" pitchFamily="34" charset="0"/>
              <a:cs typeface="Times New Roman" pitchFamily="18" charset="0"/>
            </a:endParaRPr>
          </a:p>
        </p:txBody>
      </p:sp>
      <p:sp>
        <p:nvSpPr>
          <p:cNvPr id="17" name="16 Dikdörtgen"/>
          <p:cNvSpPr/>
          <p:nvPr/>
        </p:nvSpPr>
        <p:spPr>
          <a:xfrm>
            <a:off x="395536" y="1700808"/>
            <a:ext cx="8496944" cy="3022366"/>
          </a:xfrm>
          <a:prstGeom prst="rect">
            <a:avLst/>
          </a:prstGeom>
        </p:spPr>
        <p:txBody>
          <a:bodyPr wrap="square">
            <a:spAutoFit/>
          </a:bodyPr>
          <a:lstStyle/>
          <a:p>
            <a:pPr>
              <a:lnSpc>
                <a:spcPct val="80000"/>
              </a:lnSpc>
              <a:defRPr/>
            </a:pPr>
            <a:r>
              <a:rPr lang="tr-TR" altLang="tr-TR" sz="2800" dirty="0" smtClean="0">
                <a:solidFill>
                  <a:schemeClr val="accent1">
                    <a:lumMod val="50000"/>
                  </a:schemeClr>
                </a:solidFill>
                <a:ea typeface="Arial Unicode MS" panose="020B0604020202020204" pitchFamily="34" charset="-128"/>
                <a:cs typeface="Arial Unicode MS" panose="020B0604020202020204" pitchFamily="34" charset="-128"/>
              </a:rPr>
              <a:t>Öğrenme eksikliklerinin saptanması,</a:t>
            </a:r>
          </a:p>
          <a:p>
            <a:pPr>
              <a:lnSpc>
                <a:spcPct val="150000"/>
              </a:lnSpc>
              <a:defRPr/>
            </a:pPr>
            <a:r>
              <a:rPr lang="tr-TR" altLang="tr-TR" sz="2800" dirty="0" smtClean="0">
                <a:solidFill>
                  <a:schemeClr val="accent1">
                    <a:lumMod val="50000"/>
                  </a:schemeClr>
                </a:solidFill>
                <a:ea typeface="Arial Unicode MS" panose="020B0604020202020204" pitchFamily="34" charset="-128"/>
                <a:cs typeface="Arial Unicode MS" panose="020B0604020202020204" pitchFamily="34" charset="-128"/>
              </a:rPr>
              <a:t>Kursiyerlerin ilgi ve yeteneklerinin saptanması, </a:t>
            </a:r>
          </a:p>
          <a:p>
            <a:pPr>
              <a:lnSpc>
                <a:spcPct val="150000"/>
              </a:lnSpc>
              <a:defRPr/>
            </a:pPr>
            <a:r>
              <a:rPr lang="tr-TR" altLang="tr-TR" sz="2800" dirty="0" smtClean="0">
                <a:solidFill>
                  <a:schemeClr val="accent1">
                    <a:lumMod val="50000"/>
                  </a:schemeClr>
                </a:solidFill>
                <a:ea typeface="Arial Unicode MS" panose="020B0604020202020204" pitchFamily="34" charset="-128"/>
                <a:cs typeface="Arial Unicode MS" panose="020B0604020202020204" pitchFamily="34" charset="-128"/>
              </a:rPr>
              <a:t>Kursiyerlerin başarısının değerlendirilmesi,</a:t>
            </a:r>
          </a:p>
          <a:p>
            <a:pPr>
              <a:lnSpc>
                <a:spcPct val="150000"/>
              </a:lnSpc>
              <a:defRPr/>
            </a:pPr>
            <a:r>
              <a:rPr lang="tr-TR" altLang="tr-TR" sz="2800" dirty="0" smtClean="0">
                <a:solidFill>
                  <a:schemeClr val="accent1">
                    <a:lumMod val="50000"/>
                  </a:schemeClr>
                </a:solidFill>
                <a:ea typeface="Arial Unicode MS" panose="020B0604020202020204" pitchFamily="34" charset="-128"/>
                <a:cs typeface="Arial Unicode MS" panose="020B0604020202020204" pitchFamily="34" charset="-128"/>
              </a:rPr>
              <a:t>Öğretim etkinliğinin değerlendirilmesi,</a:t>
            </a:r>
          </a:p>
          <a:p>
            <a:pPr>
              <a:lnSpc>
                <a:spcPct val="150000"/>
              </a:lnSpc>
              <a:defRPr/>
            </a:pPr>
            <a:r>
              <a:rPr lang="tr-TR" altLang="tr-TR" sz="2800" dirty="0" smtClean="0">
                <a:solidFill>
                  <a:schemeClr val="accent1">
                    <a:lumMod val="50000"/>
                  </a:schemeClr>
                </a:solidFill>
                <a:ea typeface="Arial Unicode MS" panose="020B0604020202020204" pitchFamily="34" charset="-128"/>
                <a:cs typeface="Arial Unicode MS" panose="020B0604020202020204" pitchFamily="34" charset="-128"/>
              </a:rPr>
              <a:t>Öğretim programının değerlendirilmesi.</a:t>
            </a:r>
          </a:p>
        </p:txBody>
      </p:sp>
      <p:pic>
        <p:nvPicPr>
          <p:cNvPr id="21" name="Picture 2" descr="İlgili resim"/>
          <p:cNvPicPr>
            <a:picLocks noChangeAspect="1" noChangeArrowheads="1"/>
          </p:cNvPicPr>
          <p:nvPr/>
        </p:nvPicPr>
        <p:blipFill>
          <a:blip r:embed="rId4" cstate="print"/>
          <a:srcRect/>
          <a:stretch>
            <a:fillRect/>
          </a:stretch>
        </p:blipFill>
        <p:spPr bwMode="auto">
          <a:xfrm>
            <a:off x="6228184" y="4077072"/>
            <a:ext cx="2740012" cy="2055009"/>
          </a:xfrm>
          <a:prstGeom prst="rect">
            <a:avLst/>
          </a:prstGeom>
          <a:noFill/>
        </p:spPr>
      </p:pic>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ÖĞRENME ÖĞRETME ÖĞRETİM</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232449" name="Rectangle 1"/>
          <p:cNvSpPr>
            <a:spLocks noChangeArrowheads="1"/>
          </p:cNvSpPr>
          <p:nvPr/>
        </p:nvSpPr>
        <p:spPr bwMode="auto">
          <a:xfrm>
            <a:off x="323528" y="1412776"/>
            <a:ext cx="8496944"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tr-TR" altLang="tr-TR" sz="2800" dirty="0" smtClean="0">
                <a:solidFill>
                  <a:srgbClr val="FF0000"/>
                </a:solidFill>
              </a:rPr>
              <a:t>Öğretme:</a:t>
            </a:r>
            <a:r>
              <a:rPr lang="tr-TR" altLang="tr-TR" sz="2800" dirty="0" smtClean="0">
                <a:solidFill>
                  <a:schemeClr val="tx2">
                    <a:lumMod val="50000"/>
                  </a:schemeClr>
                </a:solidFill>
              </a:rPr>
              <a:t>Öğrenmeyi kılavuzlama ve yönlendirme işidir. Yani öğrenmeyi yapma işidir.</a:t>
            </a:r>
          </a:p>
          <a:p>
            <a:pPr algn="just">
              <a:lnSpc>
                <a:spcPct val="150000"/>
              </a:lnSpc>
            </a:pPr>
            <a:r>
              <a:rPr lang="tr-TR" altLang="tr-TR" sz="2800" dirty="0" smtClean="0">
                <a:solidFill>
                  <a:schemeClr val="tx2">
                    <a:lumMod val="50000"/>
                  </a:schemeClr>
                </a:solidFill>
              </a:rPr>
              <a:t> </a:t>
            </a:r>
            <a:endParaRPr lang="tr-TR" sz="2800" dirty="0" smtClean="0">
              <a:solidFill>
                <a:srgbClr val="FF0000"/>
              </a:solidFill>
            </a:endParaRPr>
          </a:p>
          <a:p>
            <a:pPr algn="just"/>
            <a:r>
              <a:rPr lang="tr-TR" sz="2800" dirty="0" smtClean="0">
                <a:solidFill>
                  <a:schemeClr val="accent1">
                    <a:lumMod val="50000"/>
                  </a:schemeClr>
                </a:solidFill>
              </a:rPr>
              <a:t>Anlatma, açıklama, gösterme, güdüleme, dönüt verme ve düzeltme, öğrenenin çabalarını yönlendirme, öğreneni yüreklendirme </a:t>
            </a:r>
            <a:r>
              <a:rPr lang="tr-TR" sz="2800" dirty="0" smtClean="0">
                <a:solidFill>
                  <a:srgbClr val="FF0000"/>
                </a:solidFill>
              </a:rPr>
              <a:t>öğretme süreçlerinde sıklıkla uygulanan etkileşim biçimleri</a:t>
            </a:r>
            <a:r>
              <a:rPr lang="tr-TR" sz="2800" dirty="0" smtClean="0">
                <a:solidFill>
                  <a:schemeClr val="accent1">
                    <a:lumMod val="50000"/>
                  </a:schemeClr>
                </a:solidFill>
              </a:rPr>
              <a:t>nden</a:t>
            </a:r>
            <a:r>
              <a:rPr lang="tr-TR" sz="2800" dirty="0" smtClean="0">
                <a:solidFill>
                  <a:srgbClr val="FF0000"/>
                </a:solidFill>
              </a:rPr>
              <a:t> </a:t>
            </a:r>
            <a:r>
              <a:rPr lang="tr-TR" sz="2800" dirty="0" smtClean="0">
                <a:solidFill>
                  <a:schemeClr val="accent1">
                    <a:lumMod val="50000"/>
                  </a:schemeClr>
                </a:solidFill>
              </a:rPr>
              <a:t>kimileridir.</a:t>
            </a:r>
            <a:endParaRPr lang="tr-TR" altLang="tr-TR" sz="2800" b="1" dirty="0" smtClean="0">
              <a:solidFill>
                <a:schemeClr val="accent1">
                  <a:lumMod val="50000"/>
                </a:schemeClr>
              </a:solidFill>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Dikdörtgen 1"/>
          <p:cNvSpPr>
            <a:spLocks noChangeArrowheads="1"/>
          </p:cNvSpPr>
          <p:nvPr/>
        </p:nvSpPr>
        <p:spPr bwMode="auto">
          <a:xfrm>
            <a:off x="1403648" y="548680"/>
            <a:ext cx="5905500" cy="564385"/>
          </a:xfrm>
          <a:prstGeom prst="rect">
            <a:avLst/>
          </a:prstGeom>
          <a:noFill/>
          <a:ln w="9525">
            <a:noFill/>
            <a:miter lim="800000"/>
            <a:headEnd/>
            <a:tailEnd/>
          </a:ln>
        </p:spPr>
        <p:txBody>
          <a:bodyPr>
            <a:spAutoFit/>
          </a:bodyPr>
          <a:lstStyle/>
          <a:p>
            <a:pPr algn="ct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Değerlendirme Türleri</a:t>
            </a:r>
            <a:endParaRPr lang="tr-TR" altLang="tr-TR" sz="3000" dirty="0">
              <a:solidFill>
                <a:srgbClr val="FF0000"/>
              </a:solidFill>
              <a:latin typeface="Calibri" pitchFamily="34" charset="0"/>
              <a:ea typeface="Calibri" pitchFamily="34" charset="0"/>
              <a:cs typeface="Times New Roman" pitchFamily="18" charset="0"/>
            </a:endParaRPr>
          </a:p>
        </p:txBody>
      </p:sp>
      <p:pic>
        <p:nvPicPr>
          <p:cNvPr id="1027" name="Picture 3"/>
          <p:cNvPicPr>
            <a:picLocks noChangeAspect="1" noChangeArrowheads="1"/>
          </p:cNvPicPr>
          <p:nvPr/>
        </p:nvPicPr>
        <p:blipFill>
          <a:blip r:embed="rId4" cstate="print"/>
          <a:srcRect/>
          <a:stretch>
            <a:fillRect/>
          </a:stretch>
        </p:blipFill>
        <p:spPr bwMode="auto">
          <a:xfrm>
            <a:off x="395536" y="2060848"/>
            <a:ext cx="8472052" cy="36004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Dikdörtgen 1"/>
          <p:cNvSpPr>
            <a:spLocks noChangeArrowheads="1"/>
          </p:cNvSpPr>
          <p:nvPr/>
        </p:nvSpPr>
        <p:spPr bwMode="auto">
          <a:xfrm>
            <a:off x="1547813" y="332656"/>
            <a:ext cx="5905500" cy="993926"/>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Ölçme ve Değerlendirmede Nelere dikkat Etmeliyiz?</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12" name="11 Dikdörtgen"/>
          <p:cNvSpPr/>
          <p:nvPr/>
        </p:nvSpPr>
        <p:spPr>
          <a:xfrm>
            <a:off x="251520" y="1632565"/>
            <a:ext cx="8568952" cy="6894195"/>
          </a:xfrm>
          <a:prstGeom prst="rect">
            <a:avLst/>
          </a:prstGeom>
        </p:spPr>
        <p:txBody>
          <a:bodyPr wrap="square">
            <a:spAutoFit/>
          </a:bodyPr>
          <a:lstStyle/>
          <a:p>
            <a:pPr>
              <a:lnSpc>
                <a:spcPct val="150000"/>
              </a:lnSpc>
              <a:buClr>
                <a:schemeClr val="tx1"/>
              </a:buClr>
              <a:defRPr/>
            </a:pPr>
            <a:r>
              <a:rPr lang="tr-TR" altLang="tr-TR" sz="2600" b="1" dirty="0" smtClean="0">
                <a:solidFill>
                  <a:schemeClr val="accent1">
                    <a:lumMod val="75000"/>
                  </a:schemeClr>
                </a:solidFill>
              </a:rPr>
              <a:t>	</a:t>
            </a:r>
            <a:r>
              <a:rPr lang="tr-TR" altLang="tr-TR" sz="2600" dirty="0" smtClean="0">
                <a:solidFill>
                  <a:schemeClr val="tx2">
                    <a:lumMod val="50000"/>
                  </a:schemeClr>
                </a:solidFill>
                <a:cs typeface="Times New Roman" panose="02020603050405020304" pitchFamily="18" charset="0"/>
              </a:rPr>
              <a:t>Kursiyerlerin bildiklerini ölçmeye yönelik olmalıdır. </a:t>
            </a:r>
          </a:p>
          <a:p>
            <a:pPr>
              <a:lnSpc>
                <a:spcPct val="150000"/>
              </a:lnSpc>
              <a:defRPr/>
            </a:pPr>
            <a:r>
              <a:rPr lang="tr-TR" altLang="tr-TR" sz="2600" dirty="0" smtClean="0">
                <a:solidFill>
                  <a:schemeClr val="tx2">
                    <a:lumMod val="50000"/>
                  </a:schemeClr>
                </a:solidFill>
                <a:cs typeface="Times New Roman" panose="02020603050405020304" pitchFamily="18" charset="0"/>
              </a:rPr>
              <a:t>	Öğrenme ürünü değil, kursiyerlerin öğrenme süreçleri izlenmelidir. </a:t>
            </a:r>
          </a:p>
          <a:p>
            <a:pPr>
              <a:lnSpc>
                <a:spcPct val="150000"/>
              </a:lnSpc>
              <a:defRPr/>
            </a:pPr>
            <a:r>
              <a:rPr lang="tr-TR" altLang="tr-TR" sz="2600" dirty="0" smtClean="0">
                <a:solidFill>
                  <a:schemeClr val="tx2">
                    <a:lumMod val="50000"/>
                  </a:schemeClr>
                </a:solidFill>
                <a:cs typeface="Times New Roman" panose="02020603050405020304" pitchFamily="18" charset="0"/>
              </a:rPr>
              <a:t>	Ölçme aracı kursun  amaçlarına, kazanımlarına ve yeterliklerine uygun olmalıdır.</a:t>
            </a:r>
          </a:p>
          <a:p>
            <a:pPr>
              <a:lnSpc>
                <a:spcPct val="150000"/>
              </a:lnSpc>
              <a:defRPr/>
            </a:pPr>
            <a:r>
              <a:rPr lang="tr-TR" altLang="tr-TR" sz="2600" dirty="0" smtClean="0">
                <a:solidFill>
                  <a:schemeClr val="tx2">
                    <a:lumMod val="50000"/>
                  </a:schemeClr>
                </a:solidFill>
                <a:cs typeface="Times New Roman" panose="02020603050405020304" pitchFamily="18" charset="0"/>
              </a:rPr>
              <a:t>	Soyut görevlerden çok, performansa dayalı görevlere önem vermelidir.</a:t>
            </a:r>
          </a:p>
          <a:p>
            <a:pPr>
              <a:defRPr/>
            </a:pPr>
            <a:r>
              <a:rPr lang="tr-TR" altLang="tr-TR" sz="2400" dirty="0" smtClean="0">
                <a:solidFill>
                  <a:schemeClr val="accent1">
                    <a:lumMod val="75000"/>
                  </a:schemeClr>
                </a:solidFill>
                <a:cs typeface="Times New Roman" panose="02020603050405020304" pitchFamily="18" charset="0"/>
              </a:rPr>
              <a:t>	</a:t>
            </a:r>
          </a:p>
          <a:p>
            <a:pPr algn="ctr">
              <a:defRPr/>
            </a:pPr>
            <a:endParaRPr lang="tr-TR" altLang="tr-TR" sz="2800" b="1" dirty="0" smtClean="0">
              <a:solidFill>
                <a:schemeClr val="accent1">
                  <a:lumMod val="75000"/>
                </a:schemeClr>
              </a:solidFill>
            </a:endParaRPr>
          </a:p>
          <a:p>
            <a:pPr algn="ctr">
              <a:defRPr/>
            </a:pPr>
            <a:endParaRPr lang="tr-TR" sz="2800" dirty="0" smtClean="0">
              <a:solidFill>
                <a:srgbClr val="FF0000"/>
              </a:solidFill>
            </a:endParaRPr>
          </a:p>
          <a:p>
            <a:pPr algn="ctr">
              <a:defRPr/>
            </a:pPr>
            <a:endParaRPr lang="tr-TR" sz="900" b="1" dirty="0" smtClean="0">
              <a:solidFill>
                <a:schemeClr val="accent1">
                  <a:lumMod val="75000"/>
                </a:schemeClr>
              </a:solidFill>
            </a:endParaRPr>
          </a:p>
          <a:p>
            <a:pPr>
              <a:defRPr/>
            </a:pPr>
            <a:endParaRPr lang="tr-TR" altLang="tr-TR" sz="2800" dirty="0" smtClean="0">
              <a:solidFill>
                <a:schemeClr val="accent1">
                  <a:lumMod val="75000"/>
                </a:schemeClr>
              </a:solidFill>
            </a:endParaRPr>
          </a:p>
          <a:p>
            <a:pPr>
              <a:defRPr/>
            </a:pPr>
            <a:r>
              <a:rPr lang="tr-TR" altLang="tr-TR" sz="2600" b="1" dirty="0" smtClean="0">
                <a:solidFill>
                  <a:schemeClr val="accent1">
                    <a:lumMod val="75000"/>
                  </a:schemeClr>
                </a:solidFill>
              </a:rPr>
              <a:t> </a:t>
            </a:r>
          </a:p>
          <a:p>
            <a:pPr>
              <a:defRPr/>
            </a:pPr>
            <a:endParaRPr lang="tr-TR" altLang="tr-TR" sz="2600" dirty="0" smtClean="0">
              <a:solidFill>
                <a:schemeClr val="accent1">
                  <a:lumMod val="75000"/>
                </a:schemeClr>
              </a:solidFill>
            </a:endParaRPr>
          </a:p>
        </p:txBody>
      </p:sp>
    </p:spTree>
  </p:cSld>
  <p:clrMapOvr>
    <a:masterClrMapping/>
  </p:clrMapOvr>
  <p:transition advClick="0"/>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79512" y="1632565"/>
            <a:ext cx="8568952" cy="6894195"/>
          </a:xfrm>
          <a:prstGeom prst="rect">
            <a:avLst/>
          </a:prstGeom>
        </p:spPr>
        <p:txBody>
          <a:bodyPr wrap="square">
            <a:spAutoFit/>
          </a:bodyPr>
          <a:lstStyle/>
          <a:p>
            <a:pPr>
              <a:lnSpc>
                <a:spcPct val="150000"/>
              </a:lnSpc>
              <a:defRPr/>
            </a:pPr>
            <a:r>
              <a:rPr lang="tr-TR" altLang="tr-TR" sz="2400" b="1" dirty="0" smtClean="0">
                <a:solidFill>
                  <a:schemeClr val="accent1">
                    <a:lumMod val="75000"/>
                  </a:schemeClr>
                </a:solidFill>
              </a:rPr>
              <a:t>	</a:t>
            </a:r>
            <a:r>
              <a:rPr lang="tr-TR" altLang="tr-TR" sz="2600" dirty="0" smtClean="0">
                <a:solidFill>
                  <a:schemeClr val="accent1">
                    <a:lumMod val="50000"/>
                  </a:schemeClr>
                </a:solidFill>
                <a:cs typeface="Times New Roman" panose="02020603050405020304" pitchFamily="18" charset="0"/>
              </a:rPr>
              <a:t>Açık ve belirgin ölçütler kullanılmalıdır.</a:t>
            </a:r>
          </a:p>
          <a:p>
            <a:pPr>
              <a:lnSpc>
                <a:spcPct val="150000"/>
              </a:lnSpc>
              <a:defRPr/>
            </a:pPr>
            <a:r>
              <a:rPr lang="tr-TR" altLang="tr-TR" sz="2600" dirty="0" smtClean="0">
                <a:solidFill>
                  <a:schemeClr val="accent1">
                    <a:lumMod val="50000"/>
                  </a:schemeClr>
                </a:solidFill>
                <a:cs typeface="Times New Roman" panose="02020603050405020304" pitchFamily="18" charset="0"/>
              </a:rPr>
              <a:t>	Öğretimin her aşamasında ölçme ve değerlendirme  yapılmalıdır. </a:t>
            </a:r>
          </a:p>
          <a:p>
            <a:pPr>
              <a:lnSpc>
                <a:spcPct val="150000"/>
              </a:lnSpc>
              <a:defRPr/>
            </a:pPr>
            <a:r>
              <a:rPr lang="tr-TR" altLang="tr-TR" sz="2600" dirty="0" smtClean="0">
                <a:solidFill>
                  <a:schemeClr val="accent1">
                    <a:lumMod val="50000"/>
                  </a:schemeClr>
                </a:solidFill>
                <a:cs typeface="Times New Roman" panose="02020603050405020304" pitchFamily="18" charset="0"/>
              </a:rPr>
              <a:t>	Not vermeye değil, etkili ve zamanında geri bildirime ağırlık verilmelidir.</a:t>
            </a:r>
          </a:p>
          <a:p>
            <a:pPr>
              <a:lnSpc>
                <a:spcPct val="150000"/>
              </a:lnSpc>
              <a:defRPr/>
            </a:pPr>
            <a:r>
              <a:rPr lang="tr-TR" altLang="tr-TR" sz="2600" dirty="0" smtClean="0">
                <a:solidFill>
                  <a:schemeClr val="accent1">
                    <a:lumMod val="50000"/>
                  </a:schemeClr>
                </a:solidFill>
                <a:cs typeface="Times New Roman" panose="02020603050405020304" pitchFamily="18" charset="0"/>
              </a:rPr>
              <a:t>	Ölçmede farklı yöntemler kullanılmalıdır. </a:t>
            </a:r>
          </a:p>
          <a:p>
            <a:pPr>
              <a:lnSpc>
                <a:spcPct val="150000"/>
              </a:lnSpc>
              <a:defRPr/>
            </a:pPr>
            <a:r>
              <a:rPr lang="tr-TR" altLang="tr-TR" sz="2600" dirty="0" smtClean="0">
                <a:solidFill>
                  <a:schemeClr val="accent1">
                    <a:lumMod val="50000"/>
                  </a:schemeClr>
                </a:solidFill>
                <a:cs typeface="Times New Roman" panose="02020603050405020304" pitchFamily="18" charset="0"/>
              </a:rPr>
              <a:t>	Değerlendirme sürecine kursiyer de dahil edilmelidir.</a:t>
            </a:r>
          </a:p>
          <a:p>
            <a:pPr>
              <a:defRPr/>
            </a:pPr>
            <a:r>
              <a:rPr lang="tr-TR" altLang="tr-TR" sz="2400" dirty="0" smtClean="0">
                <a:solidFill>
                  <a:schemeClr val="accent1">
                    <a:lumMod val="75000"/>
                  </a:schemeClr>
                </a:solidFill>
                <a:cs typeface="Times New Roman" panose="02020603050405020304" pitchFamily="18" charset="0"/>
              </a:rPr>
              <a:t>  </a:t>
            </a:r>
          </a:p>
          <a:p>
            <a:pPr algn="ctr">
              <a:defRPr/>
            </a:pPr>
            <a:endParaRPr lang="tr-TR" altLang="tr-TR" sz="2800" b="1" dirty="0" smtClean="0">
              <a:solidFill>
                <a:schemeClr val="accent1">
                  <a:lumMod val="75000"/>
                </a:schemeClr>
              </a:solidFill>
            </a:endParaRPr>
          </a:p>
          <a:p>
            <a:pPr algn="ctr">
              <a:defRPr/>
            </a:pPr>
            <a:endParaRPr lang="tr-TR" sz="2800" dirty="0" smtClean="0">
              <a:solidFill>
                <a:srgbClr val="FF0000"/>
              </a:solidFill>
            </a:endParaRPr>
          </a:p>
          <a:p>
            <a:pPr algn="ctr">
              <a:defRPr/>
            </a:pPr>
            <a:endParaRPr lang="tr-TR" sz="900" b="1" dirty="0" smtClean="0">
              <a:solidFill>
                <a:schemeClr val="accent1">
                  <a:lumMod val="75000"/>
                </a:schemeClr>
              </a:solidFill>
            </a:endParaRPr>
          </a:p>
          <a:p>
            <a:pPr>
              <a:defRPr/>
            </a:pPr>
            <a:endParaRPr lang="tr-TR" altLang="tr-TR" sz="2800" dirty="0" smtClean="0">
              <a:solidFill>
                <a:schemeClr val="accent1">
                  <a:lumMod val="75000"/>
                </a:schemeClr>
              </a:solidFill>
            </a:endParaRPr>
          </a:p>
          <a:p>
            <a:pPr>
              <a:defRPr/>
            </a:pPr>
            <a:r>
              <a:rPr lang="tr-TR" altLang="tr-TR" sz="2600" b="1" dirty="0" smtClean="0">
                <a:solidFill>
                  <a:schemeClr val="accent1">
                    <a:lumMod val="75000"/>
                  </a:schemeClr>
                </a:solidFill>
              </a:rPr>
              <a:t> </a:t>
            </a:r>
          </a:p>
          <a:p>
            <a:pPr>
              <a:defRPr/>
            </a:pPr>
            <a:endParaRPr lang="tr-TR" altLang="tr-TR" sz="2600" dirty="0" smtClean="0">
              <a:solidFill>
                <a:schemeClr val="accent1">
                  <a:lumMod val="75000"/>
                </a:schemeClr>
              </a:solidFill>
            </a:endParaRPr>
          </a:p>
        </p:txBody>
      </p:sp>
      <p:sp>
        <p:nvSpPr>
          <p:cNvPr id="16" name="Dikdörtgen 1"/>
          <p:cNvSpPr>
            <a:spLocks noChangeArrowheads="1"/>
          </p:cNvSpPr>
          <p:nvPr/>
        </p:nvSpPr>
        <p:spPr bwMode="auto">
          <a:xfrm>
            <a:off x="1547813" y="332656"/>
            <a:ext cx="5905500" cy="993926"/>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Ölçme ve Değerlendirmede Nelere dikkat Etmeliyiz?</a:t>
            </a:r>
            <a:endParaRPr lang="tr-TR" altLang="tr-TR" sz="2800" dirty="0">
              <a:solidFill>
                <a:srgbClr val="FF0000"/>
              </a:solidFill>
              <a:latin typeface="Calibri" pitchFamily="34" charset="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79512" y="1632565"/>
            <a:ext cx="8568952" cy="6417141"/>
          </a:xfrm>
          <a:prstGeom prst="rect">
            <a:avLst/>
          </a:prstGeom>
        </p:spPr>
        <p:txBody>
          <a:bodyPr wrap="square">
            <a:spAutoFit/>
          </a:bodyPr>
          <a:lstStyle/>
          <a:p>
            <a:pPr>
              <a:defRPr/>
            </a:pPr>
            <a:r>
              <a:rPr lang="tr-TR" altLang="tr-TR" sz="2400" b="1" dirty="0" smtClean="0">
                <a:solidFill>
                  <a:schemeClr val="accent1">
                    <a:lumMod val="75000"/>
                  </a:schemeClr>
                </a:solidFill>
              </a:rPr>
              <a:t>	</a:t>
            </a:r>
            <a:r>
              <a:rPr lang="tr-TR" altLang="tr-TR" sz="4000" b="1" dirty="0" smtClean="0">
                <a:solidFill>
                  <a:srgbClr val="FF0000"/>
                </a:solidFill>
              </a:rPr>
              <a:t>Eğitimde; </a:t>
            </a:r>
          </a:p>
          <a:p>
            <a:pPr>
              <a:defRPr/>
            </a:pPr>
            <a:r>
              <a:rPr lang="tr-TR" altLang="tr-TR" sz="2800" b="1" dirty="0" smtClean="0">
                <a:solidFill>
                  <a:schemeClr val="tx2">
                    <a:lumMod val="50000"/>
                  </a:schemeClr>
                </a:solidFill>
              </a:rPr>
              <a:t>Ne öğreteceğiz?</a:t>
            </a:r>
          </a:p>
          <a:p>
            <a:pPr>
              <a:defRPr/>
            </a:pPr>
            <a:r>
              <a:rPr lang="tr-TR" altLang="tr-TR" sz="2800" b="1" dirty="0" smtClean="0">
                <a:solidFill>
                  <a:schemeClr val="tx2">
                    <a:lumMod val="50000"/>
                  </a:schemeClr>
                </a:solidFill>
              </a:rPr>
              <a:t>Neyi,</a:t>
            </a:r>
            <a:r>
              <a:rPr lang="tr-TR" altLang="tr-TR" sz="2800" dirty="0" smtClean="0">
                <a:solidFill>
                  <a:schemeClr val="tx2">
                    <a:lumMod val="50000"/>
                  </a:schemeClr>
                </a:solidFill>
              </a:rPr>
              <a:t> </a:t>
            </a:r>
            <a:r>
              <a:rPr lang="tr-TR" altLang="tr-TR" sz="2800" b="1" dirty="0" smtClean="0">
                <a:solidFill>
                  <a:schemeClr val="tx2">
                    <a:lumMod val="50000"/>
                  </a:schemeClr>
                </a:solidFill>
              </a:rPr>
              <a:t>ne  kadar öğreteceğiz?</a:t>
            </a:r>
          </a:p>
          <a:p>
            <a:pPr>
              <a:defRPr/>
            </a:pPr>
            <a:r>
              <a:rPr lang="tr-TR" altLang="tr-TR" sz="2800" b="1" dirty="0" smtClean="0">
                <a:solidFill>
                  <a:schemeClr val="tx2">
                    <a:lumMod val="50000"/>
                  </a:schemeClr>
                </a:solidFill>
              </a:rPr>
              <a:t>Nasıl öğreteceğiz?</a:t>
            </a:r>
          </a:p>
          <a:p>
            <a:pPr>
              <a:defRPr/>
            </a:pPr>
            <a:r>
              <a:rPr lang="tr-TR" altLang="tr-TR" sz="2800" dirty="0" smtClean="0">
                <a:solidFill>
                  <a:schemeClr val="tx2">
                    <a:lumMod val="50000"/>
                  </a:schemeClr>
                </a:solidFill>
              </a:rPr>
              <a:t>	</a:t>
            </a:r>
          </a:p>
          <a:p>
            <a:pPr>
              <a:defRPr/>
            </a:pPr>
            <a:r>
              <a:rPr lang="tr-TR" altLang="tr-TR" sz="2800" dirty="0" smtClean="0">
                <a:solidFill>
                  <a:schemeClr val="tx2">
                    <a:lumMod val="50000"/>
                  </a:schemeClr>
                </a:solidFill>
              </a:rPr>
              <a:t>	</a:t>
            </a:r>
            <a:r>
              <a:rPr lang="tr-TR" altLang="tr-TR" sz="3000" dirty="0" smtClean="0">
                <a:solidFill>
                  <a:schemeClr val="tx2">
                    <a:lumMod val="50000"/>
                  </a:schemeClr>
                </a:solidFill>
              </a:rPr>
              <a:t>Bu sorulara cevap bulabilmek için, amacımıza hizmet edecek </a:t>
            </a:r>
            <a:r>
              <a:rPr lang="tr-TR" altLang="tr-TR" sz="3000" b="1" dirty="0" smtClean="0">
                <a:solidFill>
                  <a:schemeClr val="tx2">
                    <a:lumMod val="50000"/>
                  </a:schemeClr>
                </a:solidFill>
              </a:rPr>
              <a:t>nitelikli ölçme araçlarını kullanmamız</a:t>
            </a:r>
            <a:r>
              <a:rPr lang="tr-TR" altLang="tr-TR" sz="3000" dirty="0" smtClean="0">
                <a:solidFill>
                  <a:schemeClr val="tx2">
                    <a:lumMod val="50000"/>
                  </a:schemeClr>
                </a:solidFill>
              </a:rPr>
              <a:t> gerekiyor.</a:t>
            </a:r>
            <a:endParaRPr lang="tr-TR" altLang="tr-TR" sz="3000" b="1" dirty="0" smtClean="0">
              <a:solidFill>
                <a:schemeClr val="tx2">
                  <a:lumMod val="50000"/>
                </a:schemeClr>
              </a:solidFill>
            </a:endParaRPr>
          </a:p>
          <a:p>
            <a:pPr>
              <a:defRPr/>
            </a:pPr>
            <a:r>
              <a:rPr lang="tr-TR" altLang="tr-TR" sz="2400" dirty="0" smtClean="0">
                <a:solidFill>
                  <a:schemeClr val="accent1">
                    <a:lumMod val="75000"/>
                  </a:schemeClr>
                </a:solidFill>
                <a:cs typeface="Times New Roman" panose="02020603050405020304" pitchFamily="18" charset="0"/>
              </a:rPr>
              <a:t>  </a:t>
            </a:r>
          </a:p>
          <a:p>
            <a:pPr algn="ctr">
              <a:defRPr/>
            </a:pPr>
            <a:endParaRPr lang="tr-TR" altLang="tr-TR" sz="2800" b="1" dirty="0" smtClean="0">
              <a:solidFill>
                <a:schemeClr val="accent1">
                  <a:lumMod val="75000"/>
                </a:schemeClr>
              </a:solidFill>
            </a:endParaRPr>
          </a:p>
          <a:p>
            <a:pPr algn="ctr">
              <a:defRPr/>
            </a:pPr>
            <a:endParaRPr lang="tr-TR" sz="2800" dirty="0" smtClean="0">
              <a:solidFill>
                <a:srgbClr val="FF0000"/>
              </a:solidFill>
            </a:endParaRPr>
          </a:p>
          <a:p>
            <a:pPr algn="ctr">
              <a:defRPr/>
            </a:pPr>
            <a:endParaRPr lang="tr-TR" sz="900" b="1" dirty="0" smtClean="0">
              <a:solidFill>
                <a:schemeClr val="accent1">
                  <a:lumMod val="75000"/>
                </a:schemeClr>
              </a:solidFill>
            </a:endParaRPr>
          </a:p>
          <a:p>
            <a:pPr>
              <a:defRPr/>
            </a:pPr>
            <a:endParaRPr lang="tr-TR" altLang="tr-TR" sz="2800" dirty="0" smtClean="0">
              <a:solidFill>
                <a:schemeClr val="accent1">
                  <a:lumMod val="75000"/>
                </a:schemeClr>
              </a:solidFill>
            </a:endParaRPr>
          </a:p>
          <a:p>
            <a:pPr>
              <a:defRPr/>
            </a:pPr>
            <a:r>
              <a:rPr lang="tr-TR" altLang="tr-TR" sz="2600" b="1" dirty="0" smtClean="0">
                <a:solidFill>
                  <a:schemeClr val="accent1">
                    <a:lumMod val="75000"/>
                  </a:schemeClr>
                </a:solidFill>
              </a:rPr>
              <a:t> </a:t>
            </a:r>
          </a:p>
          <a:p>
            <a:pPr>
              <a:defRPr/>
            </a:pPr>
            <a:endParaRPr lang="tr-TR" altLang="tr-TR" sz="2600" dirty="0" smtClean="0">
              <a:solidFill>
                <a:schemeClr val="accent1">
                  <a:lumMod val="75000"/>
                </a:schemeClr>
              </a:solidFill>
            </a:endParaRPr>
          </a:p>
        </p:txBody>
      </p:sp>
      <p:sp>
        <p:nvSpPr>
          <p:cNvPr id="16" name="Dikdörtgen 1"/>
          <p:cNvSpPr>
            <a:spLocks noChangeArrowheads="1"/>
          </p:cNvSpPr>
          <p:nvPr/>
        </p:nvSpPr>
        <p:spPr bwMode="auto">
          <a:xfrm>
            <a:off x="1547813" y="332656"/>
            <a:ext cx="5905500" cy="993926"/>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Ölçme ve Değerlendirmede Nelere dikkat Etmeliyiz?</a:t>
            </a:r>
            <a:endParaRPr lang="tr-TR" altLang="tr-TR" sz="2800" dirty="0">
              <a:solidFill>
                <a:srgbClr val="FF0000"/>
              </a:solidFill>
              <a:latin typeface="Calibri" pitchFamily="34" charset="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Dikdörtgen 1"/>
          <p:cNvSpPr>
            <a:spLocks noChangeArrowheads="1"/>
          </p:cNvSpPr>
          <p:nvPr/>
        </p:nvSpPr>
        <p:spPr bwMode="auto">
          <a:xfrm>
            <a:off x="395536" y="1659572"/>
            <a:ext cx="8496944" cy="1785104"/>
          </a:xfrm>
          <a:prstGeom prst="rect">
            <a:avLst/>
          </a:prstGeom>
          <a:noFill/>
          <a:ln w="9525">
            <a:noFill/>
            <a:miter lim="800000"/>
            <a:headEnd/>
            <a:tailEnd/>
          </a:ln>
        </p:spPr>
        <p:txBody>
          <a:bodyPr wrap="square">
            <a:spAutoFit/>
          </a:bodyPr>
          <a:lstStyle/>
          <a:p>
            <a:r>
              <a:rPr lang="tr-TR" sz="2800" b="1" dirty="0" smtClean="0">
                <a:solidFill>
                  <a:schemeClr val="accent1">
                    <a:lumMod val="50000"/>
                  </a:schemeClr>
                </a:solidFill>
              </a:rPr>
              <a:t>Yazılı sınavlar:  </a:t>
            </a:r>
            <a:r>
              <a:rPr lang="tr-TR" sz="2800" dirty="0" smtClean="0">
                <a:solidFill>
                  <a:schemeClr val="accent1">
                    <a:lumMod val="50000"/>
                  </a:schemeClr>
                </a:solidFill>
              </a:rPr>
              <a:t>Yazılı olarak verilen birkaç sorunun yine yazılı olarak cevaplandırılması istenilen sınavlara yazılı yoklamalar adı verilmektedir. </a:t>
            </a:r>
          </a:p>
          <a:p>
            <a:endParaRPr lang="tr-TR" sz="2600" dirty="0" smtClean="0">
              <a:solidFill>
                <a:schemeClr val="accent1">
                  <a:lumMod val="50000"/>
                </a:schemeClr>
              </a:solidFill>
            </a:endParaRPr>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pic>
        <p:nvPicPr>
          <p:cNvPr id="352258" name="Picture 2" descr="sınav ile ilgili görsel sonucu"/>
          <p:cNvPicPr>
            <a:picLocks noChangeAspect="1" noChangeArrowheads="1"/>
          </p:cNvPicPr>
          <p:nvPr/>
        </p:nvPicPr>
        <p:blipFill>
          <a:blip r:embed="rId4" cstate="print"/>
          <a:srcRect/>
          <a:stretch>
            <a:fillRect/>
          </a:stretch>
        </p:blipFill>
        <p:spPr bwMode="auto">
          <a:xfrm>
            <a:off x="4139952" y="3164371"/>
            <a:ext cx="4620964" cy="307294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Dikdörtgen 1"/>
          <p:cNvSpPr>
            <a:spLocks noChangeArrowheads="1"/>
          </p:cNvSpPr>
          <p:nvPr/>
        </p:nvSpPr>
        <p:spPr bwMode="auto">
          <a:xfrm>
            <a:off x="395536" y="1659572"/>
            <a:ext cx="8496944" cy="2677656"/>
          </a:xfrm>
          <a:prstGeom prst="rect">
            <a:avLst/>
          </a:prstGeom>
          <a:noFill/>
          <a:ln w="9525">
            <a:noFill/>
            <a:miter lim="800000"/>
            <a:headEnd/>
            <a:tailEnd/>
          </a:ln>
        </p:spPr>
        <p:txBody>
          <a:bodyPr wrap="square">
            <a:spAutoFit/>
          </a:bodyPr>
          <a:lstStyle/>
          <a:p>
            <a:r>
              <a:rPr lang="tr-TR" sz="2800" b="1" dirty="0" smtClean="0">
                <a:solidFill>
                  <a:schemeClr val="accent1">
                    <a:lumMod val="50000"/>
                  </a:schemeClr>
                </a:solidFill>
              </a:rPr>
              <a:t>Sözlü sınavlar: </a:t>
            </a:r>
            <a:r>
              <a:rPr lang="tr-TR" sz="2800" dirty="0" smtClean="0">
                <a:solidFill>
                  <a:schemeClr val="accent1">
                    <a:lumMod val="50000"/>
                  </a:schemeClr>
                </a:solidFill>
              </a:rPr>
              <a:t>Soruların ve cevapların sözlü olarak verildiği sınavlar olarak tanımlanmaktadır. Sözel iletişim becerilerinin ölçülmesinde kullanılabilen tek ölçme yöntemidir. </a:t>
            </a:r>
          </a:p>
          <a:p>
            <a:endParaRPr lang="tr-TR" sz="2800" dirty="0" smtClean="0">
              <a:solidFill>
                <a:schemeClr val="accent1">
                  <a:lumMod val="75000"/>
                </a:schemeClr>
              </a:solidFill>
            </a:endParaRPr>
          </a:p>
          <a:p>
            <a:endParaRPr lang="tr-TR" sz="2800" dirty="0" smtClean="0">
              <a:solidFill>
                <a:schemeClr val="accent1">
                  <a:lumMod val="75000"/>
                </a:schemeClr>
              </a:solidFill>
            </a:endParaRPr>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pic>
        <p:nvPicPr>
          <p:cNvPr id="370690" name="Picture 2" descr="sözlü sınav ile ilgili görsel sonucu"/>
          <p:cNvPicPr>
            <a:picLocks noChangeAspect="1" noChangeArrowheads="1"/>
          </p:cNvPicPr>
          <p:nvPr/>
        </p:nvPicPr>
        <p:blipFill>
          <a:blip r:embed="rId4" cstate="print"/>
          <a:srcRect/>
          <a:stretch>
            <a:fillRect/>
          </a:stretch>
        </p:blipFill>
        <p:spPr bwMode="auto">
          <a:xfrm>
            <a:off x="3143240" y="3214686"/>
            <a:ext cx="4400087" cy="2736304"/>
          </a:xfrm>
          <a:prstGeom prst="rect">
            <a:avLst/>
          </a:prstGeom>
          <a:blipFill>
            <a:blip r:embed="rId5" cstate="print"/>
            <a:tile tx="0" ty="0" sx="100000" sy="100000" flip="none" algn="tl"/>
          </a:blipFill>
          <a:ln>
            <a:noFill/>
          </a:ln>
          <a:effectLst>
            <a:outerShdw blurRad="292100" dist="139700" dir="2700000" algn="tl" rotWithShape="0">
              <a:srgbClr val="333333">
                <a:alpha val="65000"/>
              </a:srgbClr>
            </a:outerShdw>
          </a:effectLst>
        </p:spPr>
      </p:pic>
      <p:sp>
        <p:nvSpPr>
          <p:cNvPr id="17" name="16 Sol Sağ Ok"/>
          <p:cNvSpPr/>
          <p:nvPr/>
        </p:nvSpPr>
        <p:spPr>
          <a:xfrm>
            <a:off x="3929058" y="4143380"/>
            <a:ext cx="2428892" cy="500066"/>
          </a:xfrm>
          <a:prstGeom prst="leftRightArrow">
            <a:avLst>
              <a:gd name="adj1" fmla="val 9571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advClick="0"/>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17" name="2 İçerik Yer Tutucusu"/>
          <p:cNvSpPr>
            <a:spLocks noGrp="1"/>
          </p:cNvSpPr>
          <p:nvPr>
            <p:ph idx="1"/>
          </p:nvPr>
        </p:nvSpPr>
        <p:spPr>
          <a:xfrm>
            <a:off x="0" y="1628800"/>
            <a:ext cx="8892480" cy="1656184"/>
          </a:xfrm>
        </p:spPr>
        <p:txBody>
          <a:bodyPr>
            <a:normAutofit/>
          </a:bodyPr>
          <a:lstStyle/>
          <a:p>
            <a:pPr>
              <a:buNone/>
            </a:pPr>
            <a:r>
              <a:rPr lang="tr-TR" sz="2600" dirty="0" smtClean="0">
                <a:solidFill>
                  <a:schemeClr val="accent1">
                    <a:lumMod val="50000"/>
                  </a:schemeClr>
                </a:solidFill>
              </a:rPr>
              <a:t>	</a:t>
            </a:r>
            <a:r>
              <a:rPr lang="tr-TR" sz="2800" b="1" dirty="0" smtClean="0">
                <a:solidFill>
                  <a:schemeClr val="accent1">
                    <a:lumMod val="50000"/>
                  </a:schemeClr>
                </a:solidFill>
              </a:rPr>
              <a:t>Kısa cevaplı testler: </a:t>
            </a:r>
            <a:r>
              <a:rPr lang="tr-TR" sz="2800" dirty="0" smtClean="0">
                <a:solidFill>
                  <a:schemeClr val="accent1">
                    <a:lumMod val="50000"/>
                  </a:schemeClr>
                </a:solidFill>
              </a:rPr>
              <a:t>Adayın bir rakam, bir kelime ya da en çok bir cümle ile cevaplandırdığı sorulardan oluşan sınavlara kısa cevaplı testler adı verilmektedir. </a:t>
            </a:r>
          </a:p>
          <a:p>
            <a:endParaRPr lang="tr-TR" sz="2600" dirty="0" smtClean="0">
              <a:solidFill>
                <a:schemeClr val="accent1">
                  <a:lumMod val="50000"/>
                </a:schemeClr>
              </a:solidFill>
            </a:endParaRPr>
          </a:p>
          <a:p>
            <a:endParaRPr lang="tr-TR" sz="2600" b="1" dirty="0" smtClean="0">
              <a:solidFill>
                <a:schemeClr val="accent1">
                  <a:lumMod val="50000"/>
                </a:schemeClr>
              </a:solidFill>
            </a:endParaRPr>
          </a:p>
        </p:txBody>
      </p:sp>
      <p:pic>
        <p:nvPicPr>
          <p:cNvPr id="18" name="Picture 7"/>
          <p:cNvPicPr>
            <a:picLocks noChangeAspect="1" noChangeArrowheads="1"/>
          </p:cNvPicPr>
          <p:nvPr/>
        </p:nvPicPr>
        <p:blipFill>
          <a:blip r:embed="rId4" cstate="print"/>
          <a:srcRect/>
          <a:stretch>
            <a:fillRect/>
          </a:stretch>
        </p:blipFill>
        <p:spPr bwMode="auto">
          <a:xfrm>
            <a:off x="1368152" y="3429000"/>
            <a:ext cx="6300192" cy="258121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19" name="2 İçerik Yer Tutucusu"/>
          <p:cNvSpPr>
            <a:spLocks noGrp="1"/>
          </p:cNvSpPr>
          <p:nvPr>
            <p:ph idx="1"/>
          </p:nvPr>
        </p:nvSpPr>
        <p:spPr>
          <a:xfrm>
            <a:off x="0" y="1628800"/>
            <a:ext cx="8964488" cy="5328592"/>
          </a:xfrm>
        </p:spPr>
        <p:txBody>
          <a:bodyPr>
            <a:normAutofit/>
          </a:bodyPr>
          <a:lstStyle/>
          <a:p>
            <a:pPr>
              <a:buNone/>
            </a:pPr>
            <a:r>
              <a:rPr lang="tr-TR" sz="2800" b="1" dirty="0" smtClean="0">
                <a:solidFill>
                  <a:schemeClr val="accent1">
                    <a:lumMod val="75000"/>
                  </a:schemeClr>
                </a:solidFill>
              </a:rPr>
              <a:t>	Çoktan seçmeli testler: </a:t>
            </a:r>
            <a:r>
              <a:rPr lang="tr-TR" sz="2800" dirty="0" smtClean="0">
                <a:solidFill>
                  <a:schemeClr val="accent1">
                    <a:lumMod val="75000"/>
                  </a:schemeClr>
                </a:solidFill>
              </a:rPr>
              <a:t>Sorunun cevabını, verilen cevaplar arasından seçme gerektiren, maddelerden oluşan testlere çoktan seçmeli ya da seçme gerektiren testler denilmektedir. </a:t>
            </a:r>
          </a:p>
          <a:p>
            <a:endParaRPr lang="tr-TR" sz="2800" b="1" dirty="0" smtClean="0">
              <a:solidFill>
                <a:schemeClr val="accent6">
                  <a:lumMod val="75000"/>
                </a:schemeClr>
              </a:solidFill>
            </a:endParaRPr>
          </a:p>
        </p:txBody>
      </p:sp>
      <p:pic>
        <p:nvPicPr>
          <p:cNvPr id="21" name="Picture 2" descr="çoktan seçmeli test ile ilgili görsel sonucu"/>
          <p:cNvPicPr>
            <a:picLocks noChangeAspect="1" noChangeArrowheads="1"/>
          </p:cNvPicPr>
          <p:nvPr/>
        </p:nvPicPr>
        <p:blipFill>
          <a:blip r:embed="rId4" cstate="print"/>
          <a:srcRect/>
          <a:stretch>
            <a:fillRect/>
          </a:stretch>
        </p:blipFill>
        <p:spPr bwMode="auto">
          <a:xfrm>
            <a:off x="827584" y="3933056"/>
            <a:ext cx="6737512" cy="2232248"/>
          </a:xfrm>
          <a:prstGeom prst="rect">
            <a:avLst/>
          </a:prstGeom>
          <a:ln>
            <a:noFill/>
          </a:ln>
          <a:effectLst>
            <a:outerShdw blurRad="292100" dist="139700" dir="2700000" algn="tl" rotWithShape="0">
              <a:srgbClr val="333333">
                <a:alpha val="65000"/>
              </a:srgbClr>
            </a:outerShdw>
          </a:effectLst>
        </p:spPr>
      </p:pic>
      <p:pic>
        <p:nvPicPr>
          <p:cNvPr id="20" name="Picture 6" descr="çoktan seçmeli test ile ilgili görsel sonucu"/>
          <p:cNvPicPr>
            <a:picLocks noChangeAspect="1" noChangeArrowheads="1"/>
          </p:cNvPicPr>
          <p:nvPr/>
        </p:nvPicPr>
        <p:blipFill>
          <a:blip r:embed="rId5" cstate="print"/>
          <a:srcRect/>
          <a:stretch>
            <a:fillRect/>
          </a:stretch>
        </p:blipFill>
        <p:spPr bwMode="auto">
          <a:xfrm>
            <a:off x="6539036" y="3068960"/>
            <a:ext cx="2425452" cy="161696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19" name="2 İçerik Yer Tutucusu"/>
          <p:cNvSpPr>
            <a:spLocks noGrp="1"/>
          </p:cNvSpPr>
          <p:nvPr>
            <p:ph idx="1"/>
          </p:nvPr>
        </p:nvSpPr>
        <p:spPr>
          <a:xfrm>
            <a:off x="0" y="1628800"/>
            <a:ext cx="8964488" cy="1512168"/>
          </a:xfrm>
        </p:spPr>
        <p:txBody>
          <a:bodyPr>
            <a:normAutofit/>
          </a:bodyPr>
          <a:lstStyle/>
          <a:p>
            <a:pPr>
              <a:buNone/>
            </a:pPr>
            <a:r>
              <a:rPr lang="tr-TR" sz="2600" b="1" dirty="0" smtClean="0">
                <a:solidFill>
                  <a:schemeClr val="accent1">
                    <a:lumMod val="50000"/>
                  </a:schemeClr>
                </a:solidFill>
              </a:rPr>
              <a:t>	</a:t>
            </a:r>
            <a:r>
              <a:rPr lang="tr-TR" sz="2800" b="1" dirty="0" smtClean="0">
                <a:solidFill>
                  <a:schemeClr val="accent1">
                    <a:lumMod val="50000"/>
                  </a:schemeClr>
                </a:solidFill>
              </a:rPr>
              <a:t>Doğru-yanlış testler:  </a:t>
            </a:r>
            <a:r>
              <a:rPr lang="tr-TR" sz="2800" dirty="0" smtClean="0">
                <a:solidFill>
                  <a:schemeClr val="accent1">
                    <a:lumMod val="50000"/>
                  </a:schemeClr>
                </a:solidFill>
              </a:rPr>
              <a:t>Verilen bir cümlenin, mevcut olan bilgilere bağlı olarak doğru mu yanlış mı olduğunun belirlenmesini gerektiren sorulardır.</a:t>
            </a:r>
          </a:p>
        </p:txBody>
      </p:sp>
      <p:pic>
        <p:nvPicPr>
          <p:cNvPr id="15" name="Picture 4" descr="http://www.erguven.net/medya/www.erguven.net-boSaltim_sistemi_test_(18).JPG"/>
          <p:cNvPicPr>
            <a:picLocks noChangeAspect="1" noChangeArrowheads="1"/>
          </p:cNvPicPr>
          <p:nvPr/>
        </p:nvPicPr>
        <p:blipFill>
          <a:blip r:embed="rId4" cstate="print"/>
          <a:srcRect/>
          <a:stretch>
            <a:fillRect/>
          </a:stretch>
        </p:blipFill>
        <p:spPr bwMode="auto">
          <a:xfrm>
            <a:off x="2411760" y="3150349"/>
            <a:ext cx="4019939" cy="301495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19" name="2 İçerik Yer Tutucusu"/>
          <p:cNvSpPr>
            <a:spLocks noGrp="1"/>
          </p:cNvSpPr>
          <p:nvPr>
            <p:ph idx="1"/>
          </p:nvPr>
        </p:nvSpPr>
        <p:spPr>
          <a:xfrm>
            <a:off x="0" y="1628800"/>
            <a:ext cx="8964488" cy="1512168"/>
          </a:xfrm>
        </p:spPr>
        <p:txBody>
          <a:bodyPr>
            <a:normAutofit/>
          </a:bodyPr>
          <a:lstStyle/>
          <a:p>
            <a:pPr>
              <a:buNone/>
            </a:pPr>
            <a:r>
              <a:rPr lang="tr-TR" sz="2800" b="1" dirty="0" smtClean="0">
                <a:solidFill>
                  <a:schemeClr val="accent1">
                    <a:lumMod val="50000"/>
                  </a:schemeClr>
                </a:solidFill>
              </a:rPr>
              <a:t>	Eşleştirmeli maddelerden oluşan testler: </a:t>
            </a:r>
            <a:r>
              <a:rPr lang="tr-TR" sz="2800" dirty="0" smtClean="0">
                <a:solidFill>
                  <a:schemeClr val="accent1">
                    <a:lumMod val="50000"/>
                  </a:schemeClr>
                </a:solidFill>
              </a:rPr>
              <a:t>iki grup halinde verilen ve birbiriyle ilgili olan bilgi öğelerinin, belli bir açıklamaya göre eşleştirilmesini gerektirir. </a:t>
            </a:r>
            <a:endParaRPr lang="tr-TR" sz="2800" b="1" dirty="0" smtClean="0">
              <a:solidFill>
                <a:schemeClr val="accent1">
                  <a:lumMod val="50000"/>
                </a:schemeClr>
              </a:solidFill>
            </a:endParaRPr>
          </a:p>
          <a:p>
            <a:pPr>
              <a:buNone/>
            </a:pPr>
            <a:endParaRPr lang="tr-TR" sz="2800" dirty="0" smtClean="0">
              <a:solidFill>
                <a:schemeClr val="accent1">
                  <a:lumMod val="75000"/>
                </a:schemeClr>
              </a:solidFill>
            </a:endParaRPr>
          </a:p>
        </p:txBody>
      </p:sp>
      <p:pic>
        <p:nvPicPr>
          <p:cNvPr id="17" name="Picture 1"/>
          <p:cNvPicPr>
            <a:picLocks noChangeAspect="1" noChangeArrowheads="1"/>
          </p:cNvPicPr>
          <p:nvPr/>
        </p:nvPicPr>
        <p:blipFill>
          <a:blip r:embed="rId4" cstate="print"/>
          <a:srcRect/>
          <a:stretch>
            <a:fillRect/>
          </a:stretch>
        </p:blipFill>
        <p:spPr bwMode="auto">
          <a:xfrm>
            <a:off x="2587696" y="3133471"/>
            <a:ext cx="4464496" cy="310384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ÖĞRENME ÖĞRETME ÖĞRETİM</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232449" name="Rectangle 1"/>
          <p:cNvSpPr>
            <a:spLocks noChangeArrowheads="1"/>
          </p:cNvSpPr>
          <p:nvPr/>
        </p:nvSpPr>
        <p:spPr bwMode="auto">
          <a:xfrm>
            <a:off x="323528" y="1543939"/>
            <a:ext cx="8496944"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tr-TR" sz="2800" dirty="0" smtClean="0">
                <a:solidFill>
                  <a:schemeClr val="accent1">
                    <a:lumMod val="50000"/>
                  </a:schemeClr>
                </a:solidFill>
              </a:rPr>
              <a:t>Öğretimin amacı, bireylere belirlenen bilgi, beceri, davranış ve değerleri kazandırabilmektir. </a:t>
            </a:r>
            <a:endParaRPr lang="tr-TR" altLang="tr-TR" sz="2800" dirty="0" smtClean="0">
              <a:solidFill>
                <a:schemeClr val="accent1">
                  <a:lumMod val="50000"/>
                </a:schemeClr>
              </a:solidFill>
            </a:endParaRPr>
          </a:p>
          <a:p>
            <a:pPr algn="just"/>
            <a:endParaRPr lang="tr-TR" altLang="tr-TR" sz="2800" dirty="0" smtClean="0">
              <a:solidFill>
                <a:schemeClr val="accent1">
                  <a:lumMod val="50000"/>
                </a:schemeClr>
              </a:solidFill>
              <a:latin typeface="Times New Roman" pitchFamily="18" charset="0"/>
            </a:endParaRPr>
          </a:p>
        </p:txBody>
      </p:sp>
      <p:pic>
        <p:nvPicPr>
          <p:cNvPr id="235524" name="Picture 4" descr="öğretme nedir ile ilgili görsel sonucu"/>
          <p:cNvPicPr>
            <a:picLocks noChangeAspect="1" noChangeArrowheads="1"/>
          </p:cNvPicPr>
          <p:nvPr/>
        </p:nvPicPr>
        <p:blipFill>
          <a:blip r:embed="rId3" cstate="print"/>
          <a:srcRect/>
          <a:stretch>
            <a:fillRect/>
          </a:stretch>
        </p:blipFill>
        <p:spPr bwMode="auto">
          <a:xfrm>
            <a:off x="4429124" y="2714620"/>
            <a:ext cx="4208952" cy="30809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19" name="2 İçerik Yer Tutucusu"/>
          <p:cNvSpPr>
            <a:spLocks noGrp="1"/>
          </p:cNvSpPr>
          <p:nvPr>
            <p:ph idx="1"/>
          </p:nvPr>
        </p:nvSpPr>
        <p:spPr>
          <a:xfrm>
            <a:off x="0" y="1628800"/>
            <a:ext cx="8964488" cy="4514844"/>
          </a:xfrm>
        </p:spPr>
        <p:txBody>
          <a:bodyPr>
            <a:noAutofit/>
          </a:bodyPr>
          <a:lstStyle/>
          <a:p>
            <a:pPr>
              <a:buNone/>
            </a:pPr>
            <a:r>
              <a:rPr lang="tr-TR" sz="3000" b="1" dirty="0" smtClean="0">
                <a:solidFill>
                  <a:schemeClr val="accent1">
                    <a:lumMod val="50000"/>
                  </a:schemeClr>
                </a:solidFill>
              </a:rPr>
              <a:t>	</a:t>
            </a:r>
            <a:r>
              <a:rPr lang="tr-TR" sz="3000" b="1" dirty="0" smtClean="0">
                <a:solidFill>
                  <a:schemeClr val="tx2">
                    <a:lumMod val="50000"/>
                  </a:schemeClr>
                </a:solidFill>
              </a:rPr>
              <a:t>Eşleştirmeli maddelerde, eşleştirilmesi beklenen bilgiler arasında şunlar yer alabilir: </a:t>
            </a:r>
          </a:p>
          <a:p>
            <a:pPr>
              <a:buNone/>
            </a:pPr>
            <a:r>
              <a:rPr lang="tr-TR" sz="3000" dirty="0" smtClean="0">
                <a:solidFill>
                  <a:schemeClr val="tx2">
                    <a:lumMod val="50000"/>
                  </a:schemeClr>
                </a:solidFill>
              </a:rPr>
              <a:t>	Terimlerle tanımları, </a:t>
            </a:r>
          </a:p>
          <a:p>
            <a:pPr>
              <a:buNone/>
            </a:pPr>
            <a:r>
              <a:rPr lang="tr-TR" sz="3000" dirty="0" smtClean="0">
                <a:solidFill>
                  <a:schemeClr val="tx2">
                    <a:lumMod val="50000"/>
                  </a:schemeClr>
                </a:solidFill>
              </a:rPr>
              <a:t>	sembollerle adları, </a:t>
            </a:r>
          </a:p>
          <a:p>
            <a:pPr>
              <a:buNone/>
            </a:pPr>
            <a:r>
              <a:rPr lang="tr-TR" sz="3000" dirty="0" smtClean="0">
                <a:solidFill>
                  <a:schemeClr val="tx2">
                    <a:lumMod val="50000"/>
                  </a:schemeClr>
                </a:solidFill>
              </a:rPr>
              <a:t>	olaylarla tarihleri, </a:t>
            </a:r>
          </a:p>
          <a:p>
            <a:pPr>
              <a:buNone/>
            </a:pPr>
            <a:r>
              <a:rPr lang="tr-TR" sz="3000" dirty="0" smtClean="0">
                <a:solidFill>
                  <a:schemeClr val="tx2">
                    <a:lumMod val="50000"/>
                  </a:schemeClr>
                </a:solidFill>
              </a:rPr>
              <a:t>	yazarlarla eserleri,</a:t>
            </a:r>
          </a:p>
          <a:p>
            <a:pPr>
              <a:buNone/>
            </a:pPr>
            <a:r>
              <a:rPr lang="tr-TR" sz="3000" dirty="0" smtClean="0">
                <a:solidFill>
                  <a:schemeClr val="tx2">
                    <a:lumMod val="50000"/>
                  </a:schemeClr>
                </a:solidFill>
              </a:rPr>
              <a:t>	ülkelerle başkentleri vb. eşleştirilebilir.</a:t>
            </a:r>
            <a:endParaRPr lang="tr-TR" sz="3000" b="1" dirty="0" smtClean="0">
              <a:solidFill>
                <a:schemeClr val="tx2">
                  <a:lumMod val="50000"/>
                </a:schemeClr>
              </a:solidFill>
            </a:endParaRPr>
          </a:p>
          <a:p>
            <a:pPr>
              <a:buNone/>
            </a:pPr>
            <a:endParaRPr lang="tr-TR" sz="3000" dirty="0" smtClean="0">
              <a:solidFill>
                <a:schemeClr val="accent1">
                  <a:lumMod val="75000"/>
                </a:schemeClr>
              </a:solidFill>
            </a:endParaRPr>
          </a:p>
        </p:txBody>
      </p:sp>
    </p:spTree>
  </p:cSld>
  <p:clrMapOvr>
    <a:masterClrMapping/>
  </p:clrMapOvr>
  <p:transition advClick="0"/>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19" name="2 İçerik Yer Tutucusu"/>
          <p:cNvSpPr>
            <a:spLocks noGrp="1"/>
          </p:cNvSpPr>
          <p:nvPr>
            <p:ph idx="1"/>
          </p:nvPr>
        </p:nvSpPr>
        <p:spPr>
          <a:xfrm>
            <a:off x="-142908" y="1628800"/>
            <a:ext cx="8964488" cy="4586282"/>
          </a:xfrm>
        </p:spPr>
        <p:txBody>
          <a:bodyPr>
            <a:normAutofit/>
          </a:bodyPr>
          <a:lstStyle/>
          <a:p>
            <a:pPr lvl="0">
              <a:buNone/>
            </a:pPr>
            <a:r>
              <a:rPr lang="tr-TR" sz="2600" b="1" dirty="0" smtClean="0">
                <a:solidFill>
                  <a:schemeClr val="accent1">
                    <a:lumMod val="75000"/>
                  </a:schemeClr>
                </a:solidFill>
              </a:rPr>
              <a:t>	</a:t>
            </a:r>
            <a:r>
              <a:rPr lang="tr-TR" b="1" dirty="0" smtClean="0">
                <a:solidFill>
                  <a:schemeClr val="accent1">
                    <a:lumMod val="50000"/>
                  </a:schemeClr>
                </a:solidFill>
              </a:rPr>
              <a:t>Performans Değerlendirme: </a:t>
            </a:r>
            <a:r>
              <a:rPr lang="tr-TR" dirty="0" smtClean="0">
                <a:solidFill>
                  <a:schemeClr val="accent1">
                    <a:lumMod val="50000"/>
                  </a:schemeClr>
                </a:solidFill>
              </a:rPr>
              <a:t>Kursiyerlerin öğrenmelerini pekiştirmek ve öğrenme düzeylerini belirlemek amacıyla</a:t>
            </a:r>
          </a:p>
          <a:p>
            <a:pPr lvl="0">
              <a:buNone/>
            </a:pPr>
            <a:r>
              <a:rPr lang="tr-TR" dirty="0" smtClean="0">
                <a:solidFill>
                  <a:schemeClr val="accent1">
                    <a:lumMod val="50000"/>
                  </a:schemeClr>
                </a:solidFill>
              </a:rPr>
              <a:t>	yapılan çalışmalardır.</a:t>
            </a:r>
          </a:p>
          <a:p>
            <a:pPr lvl="0">
              <a:buNone/>
            </a:pPr>
            <a:endParaRPr lang="tr-TR" dirty="0" smtClean="0">
              <a:solidFill>
                <a:schemeClr val="accent1">
                  <a:lumMod val="50000"/>
                </a:schemeClr>
              </a:solidFill>
            </a:endParaRPr>
          </a:p>
          <a:p>
            <a:pPr lvl="0">
              <a:buNone/>
            </a:pPr>
            <a:r>
              <a:rPr lang="tr-TR" altLang="en-US" b="1" dirty="0" smtClean="0">
                <a:solidFill>
                  <a:srgbClr val="FFFF00"/>
                </a:solidFill>
              </a:rPr>
              <a:t>	</a:t>
            </a:r>
            <a:r>
              <a:rPr lang="tr-TR" altLang="en-US" sz="3000" b="1" dirty="0" smtClean="0">
                <a:solidFill>
                  <a:srgbClr val="FF0000"/>
                </a:solidFill>
              </a:rPr>
              <a:t>Kursiyerlerin bireysel</a:t>
            </a:r>
          </a:p>
          <a:p>
            <a:pPr lvl="0">
              <a:buNone/>
            </a:pPr>
            <a:r>
              <a:rPr lang="tr-TR" altLang="en-US" sz="3000" b="1" dirty="0" smtClean="0">
                <a:solidFill>
                  <a:srgbClr val="FF0000"/>
                </a:solidFill>
              </a:rPr>
              <a:t>	farklılıkları göz</a:t>
            </a:r>
          </a:p>
          <a:p>
            <a:pPr lvl="0">
              <a:buNone/>
            </a:pPr>
            <a:r>
              <a:rPr lang="tr-TR" altLang="en-US" sz="3000" b="1" dirty="0" smtClean="0">
                <a:solidFill>
                  <a:srgbClr val="FF0000"/>
                </a:solidFill>
              </a:rPr>
              <a:t>	önünde bulundurulmalıdır.</a:t>
            </a:r>
            <a:r>
              <a:rPr lang="tr-TR" sz="3000" dirty="0" smtClean="0">
                <a:solidFill>
                  <a:schemeClr val="accent1">
                    <a:lumMod val="50000"/>
                  </a:schemeClr>
                </a:solidFill>
              </a:rPr>
              <a:t> </a:t>
            </a:r>
            <a:endParaRPr lang="tr-TR" sz="3000" dirty="0" smtClean="0">
              <a:solidFill>
                <a:schemeClr val="accent1">
                  <a:lumMod val="75000"/>
                </a:schemeClr>
              </a:solidFill>
            </a:endParaRPr>
          </a:p>
        </p:txBody>
      </p:sp>
      <p:pic>
        <p:nvPicPr>
          <p:cNvPr id="356354" name="Picture 2" descr="performans_degerlendirme"/>
          <p:cNvPicPr>
            <a:picLocks noChangeAspect="1" noChangeArrowheads="1"/>
          </p:cNvPicPr>
          <p:nvPr/>
        </p:nvPicPr>
        <p:blipFill>
          <a:blip r:embed="rId4" cstate="print"/>
          <a:srcRect/>
          <a:stretch>
            <a:fillRect/>
          </a:stretch>
        </p:blipFill>
        <p:spPr bwMode="auto">
          <a:xfrm>
            <a:off x="4643438" y="3214686"/>
            <a:ext cx="4201220" cy="28318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19" name="2 İçerik Yer Tutucusu"/>
          <p:cNvSpPr>
            <a:spLocks noGrp="1"/>
          </p:cNvSpPr>
          <p:nvPr>
            <p:ph idx="1"/>
          </p:nvPr>
        </p:nvSpPr>
        <p:spPr>
          <a:xfrm>
            <a:off x="-142908" y="1628800"/>
            <a:ext cx="9286908" cy="4657720"/>
          </a:xfrm>
        </p:spPr>
        <p:txBody>
          <a:bodyPr>
            <a:noAutofit/>
          </a:bodyPr>
          <a:lstStyle/>
          <a:p>
            <a:pPr lvl="0">
              <a:buNone/>
            </a:pPr>
            <a:r>
              <a:rPr lang="tr-TR" sz="3000" b="1" dirty="0" smtClean="0">
                <a:solidFill>
                  <a:schemeClr val="tx2">
                    <a:lumMod val="50000"/>
                  </a:schemeClr>
                </a:solidFill>
              </a:rPr>
              <a:t>	Performans Değerlendirme: </a:t>
            </a:r>
            <a:endParaRPr lang="tr-TR" sz="3000" dirty="0" smtClean="0">
              <a:solidFill>
                <a:schemeClr val="tx2">
                  <a:lumMod val="50000"/>
                </a:schemeClr>
              </a:solidFill>
            </a:endParaRPr>
          </a:p>
          <a:p>
            <a:pPr>
              <a:buNone/>
              <a:defRPr/>
            </a:pPr>
            <a:r>
              <a:rPr lang="tr-TR" altLang="tr-TR" sz="3000" dirty="0" smtClean="0">
                <a:solidFill>
                  <a:schemeClr val="tx2">
                    <a:lumMod val="50000"/>
                  </a:schemeClr>
                </a:solidFill>
                <a:cs typeface="Times New Roman" panose="02020603050405020304" pitchFamily="18" charset="0"/>
              </a:rPr>
              <a:t>	Kursiyerlerin hem bilişsel hem de akademik alanlardaki tutumları ile sosyal becerilerini gözlemlemede kullanılabilir.</a:t>
            </a:r>
          </a:p>
          <a:p>
            <a:pPr>
              <a:buNone/>
              <a:defRPr/>
            </a:pPr>
            <a:endParaRPr lang="tr-TR" altLang="tr-TR" sz="1100" dirty="0" smtClean="0">
              <a:solidFill>
                <a:schemeClr val="tx2">
                  <a:lumMod val="50000"/>
                </a:schemeClr>
              </a:solidFill>
              <a:cs typeface="Times New Roman" panose="02020603050405020304" pitchFamily="18" charset="0"/>
            </a:endParaRPr>
          </a:p>
          <a:p>
            <a:pPr>
              <a:buNone/>
              <a:defRPr/>
            </a:pPr>
            <a:r>
              <a:rPr lang="tr-TR" altLang="tr-TR" sz="3000" dirty="0" smtClean="0">
                <a:solidFill>
                  <a:schemeClr val="tx2">
                    <a:lumMod val="50000"/>
                  </a:schemeClr>
                </a:solidFill>
                <a:cs typeface="Times New Roman" panose="02020603050405020304" pitchFamily="18" charset="0"/>
              </a:rPr>
              <a:t>	Performans değerlendirme, gözlenebilen bir performans veya somut bir ürünle sonuçlanmaktadır. </a:t>
            </a:r>
          </a:p>
          <a:p>
            <a:pPr>
              <a:buNone/>
              <a:defRPr/>
            </a:pPr>
            <a:endParaRPr lang="tr-TR" altLang="tr-TR" sz="1100" dirty="0" smtClean="0">
              <a:solidFill>
                <a:schemeClr val="tx2">
                  <a:lumMod val="50000"/>
                </a:schemeClr>
              </a:solidFill>
              <a:cs typeface="Times New Roman" panose="02020603050405020304" pitchFamily="18" charset="0"/>
            </a:endParaRPr>
          </a:p>
          <a:p>
            <a:pPr>
              <a:buNone/>
              <a:defRPr/>
            </a:pPr>
            <a:r>
              <a:rPr lang="tr-TR" altLang="tr-TR" sz="3000" dirty="0" smtClean="0">
                <a:cs typeface="Times New Roman" panose="02020603050405020304" pitchFamily="18" charset="0"/>
              </a:rPr>
              <a:t>	</a:t>
            </a:r>
            <a:r>
              <a:rPr lang="tr-TR" altLang="tr-TR" sz="3000" dirty="0" smtClean="0">
                <a:solidFill>
                  <a:schemeClr val="tx2">
                    <a:lumMod val="50000"/>
                  </a:schemeClr>
                </a:solidFill>
                <a:cs typeface="Times New Roman" panose="02020603050405020304" pitchFamily="18" charset="0"/>
              </a:rPr>
              <a:t>Kursiyerlerin özgün ürünler ortaya koyabilecekleri çalışmalardır.</a:t>
            </a:r>
          </a:p>
          <a:p>
            <a:pPr>
              <a:buNone/>
              <a:defRPr/>
            </a:pPr>
            <a:endParaRPr lang="tr-TR" altLang="tr-TR" sz="3000" dirty="0" smtClean="0">
              <a:solidFill>
                <a:schemeClr val="tx2">
                  <a:lumMod val="50000"/>
                </a:schemeClr>
              </a:solidFill>
              <a:cs typeface="Times New Roman" panose="02020603050405020304" pitchFamily="18" charset="0"/>
            </a:endParaRPr>
          </a:p>
          <a:p>
            <a:pPr lvl="0">
              <a:buNone/>
            </a:pPr>
            <a:endParaRPr lang="tr-TR" sz="3000" dirty="0" smtClean="0">
              <a:solidFill>
                <a:schemeClr val="tx2">
                  <a:lumMod val="50000"/>
                </a:schemeClr>
              </a:solidFill>
            </a:endParaRPr>
          </a:p>
          <a:p>
            <a:pPr>
              <a:buNone/>
            </a:pPr>
            <a:endParaRPr lang="tr-TR" sz="3000" b="1" dirty="0" smtClean="0">
              <a:solidFill>
                <a:schemeClr val="tx2">
                  <a:lumMod val="50000"/>
                </a:schemeClr>
              </a:solidFill>
            </a:endParaRPr>
          </a:p>
          <a:p>
            <a:pPr>
              <a:buNone/>
            </a:pPr>
            <a:endParaRPr lang="tr-TR" sz="3000" dirty="0" smtClean="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19" name="2 İçerik Yer Tutucusu"/>
          <p:cNvSpPr>
            <a:spLocks noGrp="1"/>
          </p:cNvSpPr>
          <p:nvPr>
            <p:ph idx="1"/>
          </p:nvPr>
        </p:nvSpPr>
        <p:spPr>
          <a:xfrm>
            <a:off x="0" y="1628800"/>
            <a:ext cx="8964488" cy="3384376"/>
          </a:xfrm>
        </p:spPr>
        <p:txBody>
          <a:bodyPr>
            <a:normAutofit fontScale="25000" lnSpcReduction="20000"/>
          </a:bodyPr>
          <a:lstStyle/>
          <a:p>
            <a:pPr>
              <a:buNone/>
            </a:pPr>
            <a:r>
              <a:rPr lang="tr-TR" sz="11200" b="1" dirty="0" smtClean="0">
                <a:solidFill>
                  <a:schemeClr val="accent1">
                    <a:lumMod val="50000"/>
                  </a:schemeClr>
                </a:solidFill>
              </a:rPr>
              <a:t>	Ödev ve Projeler: </a:t>
            </a:r>
            <a:r>
              <a:rPr lang="tr-TR" sz="11200" dirty="0" smtClean="0">
                <a:solidFill>
                  <a:schemeClr val="accent1">
                    <a:lumMod val="50000"/>
                  </a:schemeClr>
                </a:solidFill>
              </a:rPr>
              <a:t>Kursiyerlerin belirli bir konu hakkında araştırma yaparak derinlemesine incelenmesi ve raporlaştırılması ile yapılan sınavlardır.</a:t>
            </a:r>
          </a:p>
          <a:p>
            <a:pPr>
              <a:buNone/>
              <a:defRPr/>
            </a:pPr>
            <a:r>
              <a:rPr lang="tr-TR" sz="10400" dirty="0" smtClean="0">
                <a:solidFill>
                  <a:schemeClr val="accent1">
                    <a:lumMod val="75000"/>
                  </a:schemeClr>
                </a:solidFill>
              </a:rPr>
              <a:t>	</a:t>
            </a:r>
          </a:p>
          <a:p>
            <a:pPr>
              <a:buNone/>
              <a:defRPr/>
            </a:pPr>
            <a:r>
              <a:rPr lang="tr-TR" sz="10400" dirty="0" smtClean="0">
                <a:solidFill>
                  <a:schemeClr val="accent1">
                    <a:lumMod val="75000"/>
                  </a:schemeClr>
                </a:solidFill>
              </a:rPr>
              <a:t>	</a:t>
            </a:r>
          </a:p>
          <a:p>
            <a:pPr>
              <a:buNone/>
              <a:defRPr/>
            </a:pPr>
            <a:endParaRPr lang="tr-TR" sz="10400" dirty="0" smtClean="0">
              <a:solidFill>
                <a:schemeClr val="accent1">
                  <a:lumMod val="75000"/>
                </a:schemeClr>
              </a:solidFill>
            </a:endParaRPr>
          </a:p>
          <a:p>
            <a:pPr>
              <a:buNone/>
              <a:defRPr/>
            </a:pPr>
            <a:endParaRPr lang="tr-TR" sz="10400" dirty="0" smtClean="0">
              <a:solidFill>
                <a:schemeClr val="accent1">
                  <a:lumMod val="75000"/>
                </a:schemeClr>
              </a:solidFill>
            </a:endParaRPr>
          </a:p>
          <a:p>
            <a:pPr>
              <a:buNone/>
              <a:defRPr/>
            </a:pPr>
            <a:r>
              <a:rPr lang="tr-TR" sz="10400" dirty="0" smtClean="0">
                <a:solidFill>
                  <a:schemeClr val="accent1">
                    <a:lumMod val="75000"/>
                  </a:schemeClr>
                </a:solidFill>
              </a:rPr>
              <a:t>	</a:t>
            </a:r>
            <a:r>
              <a:rPr lang="tr-TR" sz="10400" dirty="0" smtClean="0">
                <a:solidFill>
                  <a:srgbClr val="FF0000"/>
                </a:solidFill>
              </a:rPr>
              <a:t>Alıştırmalar </a:t>
            </a:r>
          </a:p>
          <a:p>
            <a:pPr>
              <a:buNone/>
              <a:defRPr/>
            </a:pPr>
            <a:r>
              <a:rPr lang="tr-TR" sz="10400" dirty="0" smtClean="0">
                <a:solidFill>
                  <a:srgbClr val="FF0000"/>
                </a:solidFill>
              </a:rPr>
              <a:t>	Hazırlık Ödevleri</a:t>
            </a:r>
          </a:p>
          <a:p>
            <a:pPr>
              <a:buNone/>
              <a:defRPr/>
            </a:pPr>
            <a:r>
              <a:rPr lang="tr-TR" sz="10400" dirty="0" smtClean="0">
                <a:solidFill>
                  <a:srgbClr val="FF0000"/>
                </a:solidFill>
              </a:rPr>
              <a:t>	Geliştirici Ödevler</a:t>
            </a:r>
          </a:p>
          <a:p>
            <a:pPr>
              <a:buNone/>
              <a:defRPr/>
            </a:pPr>
            <a:r>
              <a:rPr lang="tr-TR" sz="10400" dirty="0" smtClean="0">
                <a:solidFill>
                  <a:srgbClr val="FF0000"/>
                </a:solidFill>
              </a:rPr>
              <a:t>	Ürün Ortaya Koyucu Ödevler</a:t>
            </a:r>
          </a:p>
          <a:p>
            <a:pPr>
              <a:buNone/>
            </a:pPr>
            <a:endParaRPr lang="tr-TR" sz="2800" dirty="0" smtClean="0"/>
          </a:p>
          <a:p>
            <a:pPr lvl="0">
              <a:buNone/>
            </a:pPr>
            <a:endParaRPr lang="tr-TR" sz="2800" dirty="0" smtClean="0">
              <a:solidFill>
                <a:schemeClr val="accent1">
                  <a:lumMod val="75000"/>
                </a:schemeClr>
              </a:solidFill>
            </a:endParaRPr>
          </a:p>
          <a:p>
            <a:pPr>
              <a:buNone/>
            </a:pPr>
            <a:endParaRPr lang="tr-TR" sz="2600" b="1" dirty="0" smtClean="0">
              <a:solidFill>
                <a:schemeClr val="accent1">
                  <a:lumMod val="75000"/>
                </a:schemeClr>
              </a:solidFill>
            </a:endParaRPr>
          </a:p>
          <a:p>
            <a:pPr>
              <a:buNone/>
            </a:pPr>
            <a:endParaRPr lang="tr-TR" sz="2800" dirty="0" smtClean="0">
              <a:solidFill>
                <a:schemeClr val="accent1">
                  <a:lumMod val="75000"/>
                </a:schemeClr>
              </a:solidFill>
            </a:endParaRPr>
          </a:p>
        </p:txBody>
      </p:sp>
      <p:pic>
        <p:nvPicPr>
          <p:cNvPr id="366594" name="Picture 2" descr="ödev ve projeler ile ilgili görsel sonucu"/>
          <p:cNvPicPr>
            <a:picLocks noChangeAspect="1" noChangeArrowheads="1"/>
          </p:cNvPicPr>
          <p:nvPr/>
        </p:nvPicPr>
        <p:blipFill>
          <a:blip r:embed="rId4" cstate="print"/>
          <a:srcRect/>
          <a:stretch>
            <a:fillRect/>
          </a:stretch>
        </p:blipFill>
        <p:spPr bwMode="auto">
          <a:xfrm>
            <a:off x="4464496" y="3105269"/>
            <a:ext cx="4499992" cy="269999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19" name="2 İçerik Yer Tutucusu"/>
          <p:cNvSpPr>
            <a:spLocks noGrp="1"/>
          </p:cNvSpPr>
          <p:nvPr>
            <p:ph idx="1"/>
          </p:nvPr>
        </p:nvSpPr>
        <p:spPr>
          <a:xfrm>
            <a:off x="323528" y="1628800"/>
            <a:ext cx="8640960" cy="3384376"/>
          </a:xfrm>
        </p:spPr>
        <p:txBody>
          <a:bodyPr>
            <a:noAutofit/>
          </a:bodyPr>
          <a:lstStyle/>
          <a:p>
            <a:pPr marL="0" indent="0">
              <a:buFontTx/>
              <a:buNone/>
              <a:defRPr/>
            </a:pPr>
            <a:r>
              <a:rPr lang="tr-TR" sz="2800" b="1" dirty="0" smtClean="0">
                <a:solidFill>
                  <a:schemeClr val="accent1">
                    <a:lumMod val="50000"/>
                  </a:schemeClr>
                </a:solidFill>
              </a:rPr>
              <a:t>Öz Değerlendirme: </a:t>
            </a:r>
            <a:r>
              <a:rPr lang="tr-TR" altLang="tr-TR" sz="2800" dirty="0" smtClean="0">
                <a:solidFill>
                  <a:schemeClr val="accent1">
                    <a:lumMod val="50000"/>
                  </a:schemeClr>
                </a:solidFill>
              </a:rPr>
              <a:t>Öz  değerlendirme, kursiyerlerin kendi güçlü ve zayıf yönlerini tanımalarına yardım eder. </a:t>
            </a:r>
          </a:p>
          <a:p>
            <a:pPr marL="0" indent="0">
              <a:buFontTx/>
              <a:buNone/>
              <a:defRPr/>
            </a:pPr>
            <a:endParaRPr lang="tr-TR" altLang="tr-TR" sz="2600" dirty="0" smtClean="0">
              <a:solidFill>
                <a:schemeClr val="accent1">
                  <a:lumMod val="75000"/>
                </a:schemeClr>
              </a:solidFill>
            </a:endParaRPr>
          </a:p>
          <a:p>
            <a:pPr>
              <a:buNone/>
            </a:pPr>
            <a:endParaRPr lang="tr-TR" sz="2600" dirty="0" smtClean="0">
              <a:solidFill>
                <a:schemeClr val="accent1">
                  <a:lumMod val="75000"/>
                </a:schemeClr>
              </a:solidFill>
            </a:endParaRPr>
          </a:p>
          <a:p>
            <a:pPr>
              <a:buNone/>
              <a:defRPr/>
            </a:pPr>
            <a:r>
              <a:rPr lang="tr-TR" sz="2600" dirty="0" smtClean="0">
                <a:solidFill>
                  <a:schemeClr val="accent1">
                    <a:lumMod val="75000"/>
                  </a:schemeClr>
                </a:solidFill>
              </a:rPr>
              <a:t>	</a:t>
            </a:r>
          </a:p>
          <a:p>
            <a:pPr>
              <a:buNone/>
              <a:defRPr/>
            </a:pPr>
            <a:r>
              <a:rPr lang="tr-TR" sz="2600" dirty="0" smtClean="0">
                <a:solidFill>
                  <a:schemeClr val="accent1">
                    <a:lumMod val="75000"/>
                  </a:schemeClr>
                </a:solidFill>
              </a:rPr>
              <a:t>	</a:t>
            </a:r>
          </a:p>
          <a:p>
            <a:pPr>
              <a:buNone/>
              <a:defRPr/>
            </a:pPr>
            <a:endParaRPr lang="tr-TR" sz="2600" dirty="0" smtClean="0">
              <a:solidFill>
                <a:schemeClr val="accent1">
                  <a:lumMod val="75000"/>
                </a:schemeClr>
              </a:solidFill>
            </a:endParaRPr>
          </a:p>
          <a:p>
            <a:pPr>
              <a:buNone/>
              <a:defRPr/>
            </a:pPr>
            <a:endParaRPr lang="tr-TR" sz="2600" dirty="0" smtClean="0">
              <a:solidFill>
                <a:schemeClr val="accent1">
                  <a:lumMod val="75000"/>
                </a:schemeClr>
              </a:solidFill>
            </a:endParaRPr>
          </a:p>
          <a:p>
            <a:pPr>
              <a:buNone/>
              <a:defRPr/>
            </a:pPr>
            <a:r>
              <a:rPr lang="tr-TR" sz="2600" dirty="0" smtClean="0">
                <a:solidFill>
                  <a:schemeClr val="accent1">
                    <a:lumMod val="75000"/>
                  </a:schemeClr>
                </a:solidFill>
              </a:rPr>
              <a:t>	</a:t>
            </a:r>
          </a:p>
        </p:txBody>
      </p:sp>
      <p:pic>
        <p:nvPicPr>
          <p:cNvPr id="368642" name="Picture 2" descr="özdeğerlendirme ile ilgili görsel sonucu"/>
          <p:cNvPicPr>
            <a:picLocks noChangeAspect="1" noChangeArrowheads="1"/>
          </p:cNvPicPr>
          <p:nvPr/>
        </p:nvPicPr>
        <p:blipFill>
          <a:blip r:embed="rId4" cstate="print"/>
          <a:srcRect/>
          <a:stretch>
            <a:fillRect/>
          </a:stretch>
        </p:blipFill>
        <p:spPr bwMode="auto">
          <a:xfrm>
            <a:off x="3995936" y="2780928"/>
            <a:ext cx="4032448" cy="324196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17" name="Dikdörtgen 4"/>
          <p:cNvSpPr/>
          <p:nvPr/>
        </p:nvSpPr>
        <p:spPr>
          <a:xfrm>
            <a:off x="2412528" y="1557213"/>
            <a:ext cx="4103688" cy="287337"/>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tr-TR" dirty="0"/>
              <a:t>Öz Değerlendirme Formu</a:t>
            </a:r>
          </a:p>
        </p:txBody>
      </p:sp>
      <p:sp>
        <p:nvSpPr>
          <p:cNvPr id="18" name="İçerik Yer Tutucusu 1"/>
          <p:cNvSpPr>
            <a:spLocks noGrp="1"/>
          </p:cNvSpPr>
          <p:nvPr>
            <p:ph idx="1"/>
          </p:nvPr>
        </p:nvSpPr>
        <p:spPr>
          <a:xfrm>
            <a:off x="323528" y="2060450"/>
            <a:ext cx="8820472" cy="4248870"/>
          </a:xfrm>
        </p:spPr>
        <p:txBody>
          <a:bodyPr>
            <a:normAutofit fontScale="92500" lnSpcReduction="10000"/>
          </a:bodyPr>
          <a:lstStyle/>
          <a:p>
            <a:pPr marL="0" indent="0">
              <a:buFontTx/>
              <a:buNone/>
              <a:defRPr/>
            </a:pPr>
            <a:r>
              <a:rPr lang="tr-TR" sz="2200" dirty="0" smtClean="0">
                <a:solidFill>
                  <a:schemeClr val="accent1">
                    <a:lumMod val="75000"/>
                  </a:schemeClr>
                </a:solidFill>
              </a:rPr>
              <a:t>1.Bu çalışmada öğrendiklerim</a:t>
            </a:r>
            <a:r>
              <a:rPr lang="tr-TR" sz="2200" dirty="0" smtClean="0">
                <a:solidFill>
                  <a:schemeClr val="accent1">
                    <a:lumMod val="40000"/>
                    <a:lumOff val="60000"/>
                  </a:schemeClr>
                </a:solidFill>
              </a:rPr>
              <a:t>…………………………………………………………….…… …………………………………………………………………………………………………………..……</a:t>
            </a:r>
          </a:p>
          <a:p>
            <a:pPr marL="0" indent="0">
              <a:buFontTx/>
              <a:buNone/>
              <a:defRPr/>
            </a:pPr>
            <a:r>
              <a:rPr lang="tr-TR" sz="2200" dirty="0" smtClean="0">
                <a:solidFill>
                  <a:schemeClr val="accent1">
                    <a:lumMod val="40000"/>
                    <a:lumOff val="60000"/>
                  </a:schemeClr>
                </a:solidFill>
              </a:rPr>
              <a:t>…………………………………………………………………………………………………………..……</a:t>
            </a:r>
          </a:p>
          <a:p>
            <a:pPr marL="0" indent="0">
              <a:buFontTx/>
              <a:buNone/>
              <a:defRPr/>
            </a:pPr>
            <a:r>
              <a:rPr lang="tr-TR" sz="2200" dirty="0" smtClean="0">
                <a:solidFill>
                  <a:schemeClr val="accent1">
                    <a:lumMod val="75000"/>
                  </a:schemeClr>
                </a:solidFill>
              </a:rPr>
              <a:t>2.Çalışmayı yaparken zorlandığım konular</a:t>
            </a:r>
            <a:r>
              <a:rPr lang="tr-TR" sz="2200" dirty="0" smtClean="0">
                <a:solidFill>
                  <a:schemeClr val="accent1">
                    <a:lumMod val="40000"/>
                    <a:lumOff val="60000"/>
                  </a:schemeClr>
                </a:solidFill>
              </a:rPr>
              <a:t>………………………..………………………</a:t>
            </a:r>
          </a:p>
          <a:p>
            <a:pPr marL="0" indent="0">
              <a:buFontTx/>
              <a:buNone/>
              <a:defRPr/>
            </a:pPr>
            <a:r>
              <a:rPr lang="tr-TR" sz="2200" dirty="0" smtClean="0">
                <a:solidFill>
                  <a:schemeClr val="accent1">
                    <a:lumMod val="40000"/>
                    <a:lumOff val="60000"/>
                  </a:schemeClr>
                </a:solidFill>
              </a:rPr>
              <a:t>…………………………………………………………………………………………………………………</a:t>
            </a:r>
          </a:p>
          <a:p>
            <a:pPr marL="0" indent="0">
              <a:buFontTx/>
              <a:buNone/>
              <a:defRPr/>
            </a:pPr>
            <a:r>
              <a:rPr lang="tr-TR" sz="2200" dirty="0" smtClean="0">
                <a:solidFill>
                  <a:schemeClr val="accent1">
                    <a:lumMod val="40000"/>
                    <a:lumOff val="60000"/>
                  </a:schemeClr>
                </a:solidFill>
              </a:rPr>
              <a:t>…………………………………………………………………………………………………………..……</a:t>
            </a:r>
          </a:p>
          <a:p>
            <a:pPr marL="0" indent="0">
              <a:buFontTx/>
              <a:buNone/>
              <a:defRPr/>
            </a:pPr>
            <a:r>
              <a:rPr lang="tr-TR" sz="2200" dirty="0" smtClean="0">
                <a:solidFill>
                  <a:schemeClr val="accent1">
                    <a:lumMod val="75000"/>
                  </a:schemeClr>
                </a:solidFill>
              </a:rPr>
              <a:t>3.Çalışmayı yaparken yardıma ihtiyaç duyduğum konular</a:t>
            </a:r>
            <a:r>
              <a:rPr lang="tr-TR" sz="2200" dirty="0" smtClean="0">
                <a:solidFill>
                  <a:schemeClr val="accent1">
                    <a:lumMod val="40000"/>
                    <a:lumOff val="60000"/>
                  </a:schemeClr>
                </a:solidFill>
              </a:rPr>
              <a:t>…………………………</a:t>
            </a:r>
          </a:p>
          <a:p>
            <a:pPr marL="0" indent="0">
              <a:buFontTx/>
              <a:buNone/>
              <a:defRPr/>
            </a:pPr>
            <a:r>
              <a:rPr lang="tr-TR" sz="2200" dirty="0" smtClean="0">
                <a:solidFill>
                  <a:schemeClr val="accent1">
                    <a:lumMod val="40000"/>
                    <a:lumOff val="60000"/>
                  </a:schemeClr>
                </a:solidFill>
              </a:rPr>
              <a:t>…………………………………………………………………………………………………………………</a:t>
            </a:r>
          </a:p>
          <a:p>
            <a:pPr marL="0" indent="0">
              <a:buFontTx/>
              <a:buNone/>
              <a:defRPr/>
            </a:pPr>
            <a:r>
              <a:rPr lang="tr-TR" sz="2200" dirty="0" smtClean="0">
                <a:solidFill>
                  <a:schemeClr val="accent1">
                    <a:lumMod val="40000"/>
                    <a:lumOff val="60000"/>
                  </a:schemeClr>
                </a:solidFill>
              </a:rPr>
              <a:t>………………………………………………………………………………………………………………..</a:t>
            </a:r>
          </a:p>
          <a:p>
            <a:pPr marL="0" indent="0">
              <a:buFontTx/>
              <a:buNone/>
              <a:defRPr/>
            </a:pPr>
            <a:r>
              <a:rPr lang="tr-TR" sz="2200" dirty="0" smtClean="0">
                <a:solidFill>
                  <a:schemeClr val="accent1">
                    <a:lumMod val="75000"/>
                  </a:schemeClr>
                </a:solidFill>
              </a:rPr>
              <a:t>4.Kendimi geliştirmeye ihtiyaç duyduğum konular</a:t>
            </a:r>
            <a:r>
              <a:rPr lang="tr-TR" sz="2200" dirty="0" smtClean="0">
                <a:solidFill>
                  <a:schemeClr val="accent1">
                    <a:lumMod val="40000"/>
                    <a:lumOff val="60000"/>
                  </a:schemeClr>
                </a:solidFill>
              </a:rPr>
              <a:t>……………………………………</a:t>
            </a:r>
          </a:p>
          <a:p>
            <a:pPr marL="0" indent="0">
              <a:buFontTx/>
              <a:buNone/>
              <a:defRPr/>
            </a:pPr>
            <a:r>
              <a:rPr lang="tr-TR" sz="2200" dirty="0" smtClean="0">
                <a:solidFill>
                  <a:schemeClr val="accent1">
                    <a:lumMod val="40000"/>
                    <a:lumOff val="60000"/>
                  </a:schemeClr>
                </a:solidFill>
              </a:rPr>
              <a:t>…………………………………………………………………………………………………………………</a:t>
            </a:r>
          </a:p>
          <a:p>
            <a:pPr marL="0" indent="0">
              <a:buFontTx/>
              <a:buNone/>
              <a:defRPr/>
            </a:pPr>
            <a:r>
              <a:rPr lang="tr-TR" sz="2200" dirty="0" smtClean="0">
                <a:solidFill>
                  <a:schemeClr val="accent1">
                    <a:lumMod val="40000"/>
                    <a:lumOff val="60000"/>
                  </a:schemeClr>
                </a:solidFill>
              </a:rPr>
              <a:t>……………………………………………………………………………………………………………….…</a:t>
            </a:r>
            <a:endParaRPr lang="tr-TR" sz="2200" dirty="0">
              <a:solidFill>
                <a:schemeClr val="accent1">
                  <a:lumMod val="40000"/>
                  <a:lumOff val="60000"/>
                </a:schemeClr>
              </a:solidFill>
            </a:endParaRPr>
          </a:p>
        </p:txBody>
      </p:sp>
    </p:spTree>
  </p:cSld>
  <p:clrMapOvr>
    <a:masterClrMapping/>
  </p:clrMapOvr>
  <p:transition advClick="0"/>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18" name="İçerik Yer Tutucusu 1"/>
          <p:cNvSpPr>
            <a:spLocks noGrp="1"/>
          </p:cNvSpPr>
          <p:nvPr>
            <p:ph idx="1"/>
          </p:nvPr>
        </p:nvSpPr>
        <p:spPr>
          <a:xfrm>
            <a:off x="-108520" y="1556792"/>
            <a:ext cx="8820472" cy="4729728"/>
          </a:xfrm>
        </p:spPr>
        <p:txBody>
          <a:bodyPr>
            <a:normAutofit/>
          </a:bodyPr>
          <a:lstStyle/>
          <a:p>
            <a:pPr>
              <a:buFont typeface="Wingdings" panose="05000000000000000000" pitchFamily="2" charset="2"/>
              <a:buNone/>
              <a:defRPr/>
            </a:pPr>
            <a:r>
              <a:rPr lang="tr-TR" altLang="tr-TR" sz="3000" dirty="0" smtClean="0">
                <a:solidFill>
                  <a:schemeClr val="accent1">
                    <a:lumMod val="50000"/>
                  </a:schemeClr>
                </a:solidFill>
              </a:rPr>
              <a:t>	</a:t>
            </a:r>
            <a:r>
              <a:rPr lang="tr-TR" altLang="tr-TR" sz="3000" b="1" dirty="0" smtClean="0">
                <a:solidFill>
                  <a:schemeClr val="accent1">
                    <a:lumMod val="50000"/>
                  </a:schemeClr>
                </a:solidFill>
              </a:rPr>
              <a:t>Akran değerlendirme: </a:t>
            </a:r>
            <a:r>
              <a:rPr lang="tr-TR" altLang="tr-TR" sz="3000" dirty="0" smtClean="0">
                <a:solidFill>
                  <a:schemeClr val="accent1">
                    <a:lumMod val="50000"/>
                  </a:schemeClr>
                </a:solidFill>
              </a:rPr>
              <a:t>gruptaki kursiyerlerin belli ölçütler  çerçevesinde birbirlerini değerlendirme sürecidir. </a:t>
            </a:r>
          </a:p>
          <a:p>
            <a:pPr>
              <a:lnSpc>
                <a:spcPct val="80000"/>
              </a:lnSpc>
              <a:buFont typeface="Wingdings" panose="05000000000000000000" pitchFamily="2" charset="2"/>
              <a:buNone/>
              <a:defRPr/>
            </a:pPr>
            <a:r>
              <a:rPr lang="tr-TR" altLang="tr-TR" sz="3000" dirty="0" smtClean="0">
                <a:solidFill>
                  <a:schemeClr val="accent1">
                    <a:lumMod val="50000"/>
                  </a:schemeClr>
                </a:solidFill>
              </a:rPr>
              <a:t>	</a:t>
            </a:r>
          </a:p>
          <a:p>
            <a:pPr>
              <a:buFont typeface="Wingdings" panose="05000000000000000000" pitchFamily="2" charset="2"/>
              <a:buNone/>
              <a:defRPr/>
            </a:pPr>
            <a:r>
              <a:rPr lang="tr-TR" altLang="tr-TR" sz="3000" dirty="0" smtClean="0">
                <a:solidFill>
                  <a:schemeClr val="accent1">
                    <a:lumMod val="50000"/>
                  </a:schemeClr>
                </a:solidFill>
              </a:rPr>
              <a:t>	</a:t>
            </a:r>
            <a:endParaRPr lang="tr-TR" altLang="tr-TR" sz="3000" dirty="0">
              <a:solidFill>
                <a:srgbClr val="FF0000"/>
              </a:solidFill>
            </a:endParaRPr>
          </a:p>
        </p:txBody>
      </p:sp>
      <p:sp>
        <p:nvSpPr>
          <p:cNvPr id="372738" name="AutoShape 2" descr="akran değerlendirmesi nedir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90818" name="Picture 2" descr="akran değerlendirme ile ilgili görsel sonucu"/>
          <p:cNvPicPr>
            <a:picLocks noChangeAspect="1" noChangeArrowheads="1"/>
          </p:cNvPicPr>
          <p:nvPr/>
        </p:nvPicPr>
        <p:blipFill>
          <a:blip r:embed="rId4" cstate="print"/>
          <a:srcRect/>
          <a:stretch>
            <a:fillRect/>
          </a:stretch>
        </p:blipFill>
        <p:spPr bwMode="auto">
          <a:xfrm>
            <a:off x="5112724" y="3143248"/>
            <a:ext cx="3842868" cy="2857520"/>
          </a:xfrm>
          <a:prstGeom prst="rect">
            <a:avLst/>
          </a:prstGeom>
          <a:ln>
            <a:noFill/>
          </a:ln>
          <a:effectLst>
            <a:outerShdw blurRad="292100" dist="139700" dir="2700000" algn="tl" rotWithShape="0">
              <a:srgbClr val="333333">
                <a:alpha val="65000"/>
              </a:srgbClr>
            </a:outerShdw>
          </a:effectLst>
        </p:spPr>
      </p:pic>
      <p:sp>
        <p:nvSpPr>
          <p:cNvPr id="15" name="14 Dikdörtgen"/>
          <p:cNvSpPr/>
          <p:nvPr/>
        </p:nvSpPr>
        <p:spPr>
          <a:xfrm>
            <a:off x="357158" y="3742987"/>
            <a:ext cx="4714908" cy="2400657"/>
          </a:xfrm>
          <a:prstGeom prst="rect">
            <a:avLst/>
          </a:prstGeom>
        </p:spPr>
        <p:txBody>
          <a:bodyPr wrap="square">
            <a:spAutoFit/>
          </a:bodyPr>
          <a:lstStyle/>
          <a:p>
            <a:pPr>
              <a:buFont typeface="Wingdings" panose="05000000000000000000" pitchFamily="2" charset="2"/>
              <a:buNone/>
              <a:defRPr/>
            </a:pPr>
            <a:r>
              <a:rPr lang="tr-TR" altLang="tr-TR" sz="3000" dirty="0" smtClean="0">
                <a:solidFill>
                  <a:schemeClr val="tx2">
                    <a:lumMod val="50000"/>
                  </a:schemeClr>
                </a:solidFill>
              </a:rPr>
              <a:t>Kursiyerlerin, arkadaşlarının çalışmalarındaki yeterlik düzeylerini değerlendirirken,</a:t>
            </a:r>
          </a:p>
          <a:p>
            <a:pPr>
              <a:buFont typeface="Wingdings" panose="05000000000000000000" pitchFamily="2" charset="2"/>
              <a:buNone/>
              <a:defRPr/>
            </a:pPr>
            <a:r>
              <a:rPr lang="tr-TR" altLang="tr-TR" sz="3000" dirty="0" smtClean="0">
                <a:solidFill>
                  <a:srgbClr val="FF0000"/>
                </a:solidFill>
              </a:rPr>
              <a:t>kendilerinin eleştirel düşünme becerileri de gelişir. </a:t>
            </a:r>
            <a:endParaRPr lang="tr-TR" altLang="tr-TR" sz="3000" dirty="0">
              <a:solidFill>
                <a:srgbClr val="FF0000"/>
              </a:solidFill>
            </a:endParaRPr>
          </a:p>
        </p:txBody>
      </p:sp>
    </p:spTree>
  </p:cSld>
  <p:clrMapOvr>
    <a:masterClrMapping/>
  </p:clrMapOvr>
  <p:transition advClick="0"/>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372738" name="AutoShape 2" descr="akran değerlendirmesi nedir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9" name="18 Dikdörtgen"/>
          <p:cNvSpPr/>
          <p:nvPr/>
        </p:nvSpPr>
        <p:spPr>
          <a:xfrm>
            <a:off x="323528" y="1714488"/>
            <a:ext cx="8640960" cy="4247317"/>
          </a:xfrm>
          <a:prstGeom prst="rect">
            <a:avLst/>
          </a:prstGeom>
        </p:spPr>
        <p:txBody>
          <a:bodyPr wrap="square">
            <a:spAutoFit/>
          </a:bodyPr>
          <a:lstStyle/>
          <a:p>
            <a:pPr>
              <a:defRPr/>
            </a:pPr>
            <a:r>
              <a:rPr lang="tr-TR" altLang="tr-TR" sz="3000" dirty="0" smtClean="0">
                <a:solidFill>
                  <a:srgbClr val="FF0000"/>
                </a:solidFill>
              </a:rPr>
              <a:t>Kontrol Listesi:</a:t>
            </a:r>
            <a:r>
              <a:rPr lang="tr-TR" altLang="tr-TR" sz="3000" dirty="0" smtClean="0">
                <a:solidFill>
                  <a:schemeClr val="tx2">
                    <a:lumMod val="50000"/>
                  </a:schemeClr>
                </a:solidFill>
              </a:rPr>
              <a:t> </a:t>
            </a:r>
          </a:p>
          <a:p>
            <a:pPr>
              <a:defRPr/>
            </a:pPr>
            <a:r>
              <a:rPr lang="tr-TR" sz="3000" dirty="0" smtClean="0">
                <a:solidFill>
                  <a:schemeClr val="tx2">
                    <a:lumMod val="50000"/>
                  </a:schemeClr>
                </a:solidFill>
              </a:rPr>
              <a:t>Gözlenen performansın ya da ürünün, belirlenen performansın ölçütlerine ne derece uyumlu olduğu kontrol listelerine göre belirlenebilir.</a:t>
            </a:r>
          </a:p>
          <a:p>
            <a:pPr>
              <a:defRPr/>
            </a:pPr>
            <a:r>
              <a:rPr lang="tr-TR" sz="3000" dirty="0" smtClean="0">
                <a:solidFill>
                  <a:schemeClr val="tx2">
                    <a:lumMod val="50000"/>
                  </a:schemeClr>
                </a:solidFill>
              </a:rPr>
              <a:t>Kontrol listeleri, kursiyerden beklenen davranışın özelliklerine ilişkin detaylı bilgileri içerir. </a:t>
            </a:r>
          </a:p>
          <a:p>
            <a:pPr>
              <a:defRPr/>
            </a:pPr>
            <a:endParaRPr lang="tr-TR" sz="3000" dirty="0" smtClean="0">
              <a:solidFill>
                <a:srgbClr val="FF0000"/>
              </a:solidFill>
            </a:endParaRPr>
          </a:p>
          <a:p>
            <a:pPr>
              <a:defRPr/>
            </a:pPr>
            <a:r>
              <a:rPr lang="tr-TR" sz="3000" dirty="0" smtClean="0">
                <a:solidFill>
                  <a:srgbClr val="FF0000"/>
                </a:solidFill>
              </a:rPr>
              <a:t>Kursiyerin performansının eksik noktalarını belirlemek amacıyla kullanılır.</a:t>
            </a:r>
          </a:p>
        </p:txBody>
      </p:sp>
    </p:spTree>
  </p:cSld>
  <p:clrMapOvr>
    <a:masterClrMapping/>
  </p:clrMapOvr>
  <p:transition advClick="0"/>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372738" name="AutoShape 2" descr="akran değerlendirmesi nedir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9" name="18 Dikdörtgen"/>
          <p:cNvSpPr/>
          <p:nvPr/>
        </p:nvSpPr>
        <p:spPr>
          <a:xfrm>
            <a:off x="323528" y="1865724"/>
            <a:ext cx="8640960" cy="4247317"/>
          </a:xfrm>
          <a:prstGeom prst="rect">
            <a:avLst/>
          </a:prstGeom>
        </p:spPr>
        <p:txBody>
          <a:bodyPr wrap="square">
            <a:spAutoFit/>
          </a:bodyPr>
          <a:lstStyle/>
          <a:p>
            <a:pPr>
              <a:defRPr/>
            </a:pPr>
            <a:r>
              <a:rPr lang="tr-TR" altLang="tr-TR" sz="3000" dirty="0" smtClean="0">
                <a:solidFill>
                  <a:srgbClr val="FF0000"/>
                </a:solidFill>
              </a:rPr>
              <a:t>Kontrol Listesi:</a:t>
            </a:r>
            <a:r>
              <a:rPr lang="tr-TR" altLang="tr-TR" sz="3000" dirty="0" smtClean="0">
                <a:solidFill>
                  <a:schemeClr val="tx2">
                    <a:lumMod val="50000"/>
                  </a:schemeClr>
                </a:solidFill>
              </a:rPr>
              <a:t> </a:t>
            </a:r>
          </a:p>
          <a:p>
            <a:pPr>
              <a:defRPr/>
            </a:pPr>
            <a:r>
              <a:rPr lang="tr-TR" sz="3000" dirty="0" smtClean="0">
                <a:solidFill>
                  <a:schemeClr val="tx2">
                    <a:lumMod val="50000"/>
                  </a:schemeClr>
                </a:solidFill>
              </a:rPr>
              <a:t>	 Kontrol listelerinde ‘var’ veya ‘yok’ , ‘evet’ veya ‘hayır’ şeklinde puanlanabilen bir dizi davranış, özellik veya nitelik bulunur. </a:t>
            </a:r>
          </a:p>
          <a:p>
            <a:pPr>
              <a:defRPr/>
            </a:pPr>
            <a:endParaRPr lang="tr-TR" sz="3000" dirty="0" smtClean="0">
              <a:solidFill>
                <a:schemeClr val="tx2">
                  <a:lumMod val="50000"/>
                </a:schemeClr>
              </a:solidFill>
            </a:endParaRPr>
          </a:p>
          <a:p>
            <a:pPr>
              <a:defRPr/>
            </a:pPr>
            <a:r>
              <a:rPr lang="tr-TR" sz="3000" dirty="0" smtClean="0">
                <a:solidFill>
                  <a:srgbClr val="FF0000"/>
                </a:solidFill>
              </a:rPr>
              <a:t>Kontrol listeleri genellikle daha küçük parçalara ayrılabilen ve karmaşık davranışları belirlemek için uygundur. </a:t>
            </a:r>
            <a:endParaRPr lang="tr-TR" altLang="tr-TR" sz="3000" dirty="0" smtClean="0">
              <a:solidFill>
                <a:srgbClr val="FF0000"/>
              </a:solidFill>
            </a:endParaRPr>
          </a:p>
          <a:p>
            <a:pPr>
              <a:defRPr/>
            </a:pPr>
            <a:endParaRPr lang="tr-TR" altLang="tr-TR" sz="3000" dirty="0" smtClean="0">
              <a:solidFill>
                <a:schemeClr val="tx2"/>
              </a:solidFill>
            </a:endParaRPr>
          </a:p>
        </p:txBody>
      </p:sp>
    </p:spTree>
  </p:cSld>
  <p:clrMapOvr>
    <a:masterClrMapping/>
  </p:clrMapOvr>
  <p:transition advClick="0"/>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482259" y="692696"/>
            <a:ext cx="4097853" cy="523220"/>
          </a:xfrm>
          <a:prstGeom prst="rect">
            <a:avLst/>
          </a:prstGeom>
        </p:spPr>
        <p:txBody>
          <a:bodyPr wrap="none">
            <a:spAutoFit/>
          </a:bodyPr>
          <a:lstStyle/>
          <a:p>
            <a:pPr algn="ctr">
              <a:buNone/>
            </a:pPr>
            <a:r>
              <a:rPr lang="tr-TR" sz="2800" b="1" dirty="0" smtClean="0">
                <a:solidFill>
                  <a:srgbClr val="FF0000"/>
                </a:solidFill>
              </a:rPr>
              <a:t>Ölçme Araç ve Yöntemleri </a:t>
            </a:r>
          </a:p>
        </p:txBody>
      </p:sp>
      <p:sp>
        <p:nvSpPr>
          <p:cNvPr id="372738" name="AutoShape 2" descr="akran değerlendirmesi nedir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Rectangle 1"/>
          <p:cNvSpPr>
            <a:spLocks noChangeArrowheads="1"/>
          </p:cNvSpPr>
          <p:nvPr/>
        </p:nvSpPr>
        <p:spPr bwMode="auto">
          <a:xfrm>
            <a:off x="323528" y="1393440"/>
            <a:ext cx="8280400" cy="892552"/>
          </a:xfrm>
          <a:prstGeom prst="rect">
            <a:avLst/>
          </a:prstGeom>
          <a:noFill/>
          <a:ln>
            <a:noFill/>
          </a:ln>
          <a:effectLs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tr-TR" altLang="tr-TR" sz="2600" dirty="0" smtClean="0">
                <a:solidFill>
                  <a:schemeClr val="accent1">
                    <a:lumMod val="75000"/>
                  </a:schemeClr>
                </a:solidFill>
                <a:ea typeface="Calibri" panose="020F0502020204030204" pitchFamily="34" charset="0"/>
                <a:cs typeface="Times New Roman" panose="02020603050405020304" pitchFamily="18" charset="0"/>
              </a:rPr>
              <a:t>Kontrol Listesi</a:t>
            </a:r>
            <a:endParaRPr lang="tr-TR" altLang="tr-TR" sz="2600" dirty="0" smtClean="0">
              <a:solidFill>
                <a:schemeClr val="accent1">
                  <a:lumMod val="75000"/>
                </a:schemeClr>
              </a:solidFill>
            </a:endParaRPr>
          </a:p>
          <a:p>
            <a:pPr>
              <a:defRPr/>
            </a:pPr>
            <a:endParaRPr lang="tr-TR" altLang="tr-TR" sz="2600" dirty="0" smtClean="0">
              <a:solidFill>
                <a:schemeClr val="accent1">
                  <a:lumMod val="75000"/>
                </a:schemeClr>
              </a:solidFill>
            </a:endParaRPr>
          </a:p>
        </p:txBody>
      </p:sp>
      <p:graphicFrame>
        <p:nvGraphicFramePr>
          <p:cNvPr id="18" name="Tablo 3"/>
          <p:cNvGraphicFramePr>
            <a:graphicFrameLocks noGrp="1"/>
          </p:cNvGraphicFramePr>
          <p:nvPr/>
        </p:nvGraphicFramePr>
        <p:xfrm>
          <a:off x="500034" y="1857364"/>
          <a:ext cx="8135937" cy="4908557"/>
        </p:xfrm>
        <a:graphic>
          <a:graphicData uri="http://schemas.openxmlformats.org/drawingml/2006/table">
            <a:tbl>
              <a:tblPr/>
              <a:tblGrid>
                <a:gridCol w="6099175">
                  <a:extLst>
                    <a:ext uri="{9D8B030D-6E8A-4147-A177-3AD203B41FA5}"/>
                  </a:extLst>
                </a:gridCol>
                <a:gridCol w="1023937">
                  <a:extLst>
                    <a:ext uri="{9D8B030D-6E8A-4147-A177-3AD203B41FA5}"/>
                  </a:extLst>
                </a:gridCol>
                <a:gridCol w="1012825">
                  <a:extLst>
                    <a:ext uri="{9D8B030D-6E8A-4147-A177-3AD203B41FA5}"/>
                  </a:extLst>
                </a:gridCol>
              </a:tblGrid>
              <a:tr h="358618">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ÖĞRENME KAZANIMLARI</a:t>
                      </a: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 </a:t>
                      </a:r>
                      <a:endParaRPr kumimoji="0" lang="tr-TR" altLang="en-US" sz="14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en-US" sz="2000" b="1" i="0" u="none" strike="noStrike" cap="none" normalizeH="0" baseline="0" dirty="0">
                          <a:ln>
                            <a:noFill/>
                          </a:ln>
                          <a:solidFill>
                            <a:schemeClr val="bg2"/>
                          </a:solidFill>
                          <a:effectLst/>
                          <a:latin typeface="Garamond" panose="02020404030301010803" pitchFamily="18" charset="0"/>
                        </a:rPr>
                        <a:t>Evet</a:t>
                      </a:r>
                      <a:endParaRPr kumimoji="0" lang="tr-TR" altLang="en-US" sz="20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en-US" sz="2000" b="1" i="0" u="none" strike="noStrike" cap="none" normalizeH="0" baseline="0" dirty="0">
                          <a:ln>
                            <a:noFill/>
                          </a:ln>
                          <a:solidFill>
                            <a:schemeClr val="bg2"/>
                          </a:solidFill>
                          <a:effectLst/>
                          <a:latin typeface="Garamond" panose="02020404030301010803" pitchFamily="18" charset="0"/>
                        </a:rPr>
                        <a:t>Hayır</a:t>
                      </a:r>
                      <a:endParaRPr kumimoji="0" lang="tr-TR" altLang="en-US" sz="20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extLst>
              </a:tr>
              <a:tr h="358618">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Klavye, fare ve güç kablosunun bakımını yapar.  </a:t>
                      </a: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 </a:t>
                      </a:r>
                      <a:endParaRPr kumimoji="0" lang="tr-TR" altLang="en-US" sz="14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extLst>
                  <a:ext uri="{0D108BD9-81ED-4DB2-BD59-A6C34878D82A}"/>
                </a:extLst>
              </a:tr>
              <a:tr h="358618">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Kurallara uygun BIOS yapılandırması yapar. </a:t>
                      </a: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 </a:t>
                      </a:r>
                      <a:endParaRPr kumimoji="0" lang="tr-TR" altLang="en-US" sz="14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extLst>
                  <a:ext uri="{0D108BD9-81ED-4DB2-BD59-A6C34878D82A}"/>
                </a:extLst>
              </a:tr>
              <a:tr h="358618">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İlk açılış sırasında oluşabilecek hataları giderir.</a:t>
                      </a: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 </a:t>
                      </a:r>
                      <a:endParaRPr kumimoji="0" lang="tr-TR" altLang="en-US" sz="14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extLst>
                  <a:ext uri="{0D108BD9-81ED-4DB2-BD59-A6C34878D82A}"/>
                </a:extLst>
              </a:tr>
              <a:tr h="342907">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Dizüstü bilgisayarın klavye bakımını yaparak arızalarını giderir. </a:t>
                      </a: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extLst>
                  <a:ext uri="{0D108BD9-81ED-4DB2-BD59-A6C34878D82A}"/>
                </a:extLst>
              </a:tr>
              <a:tr h="358618">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Dizüstü bilgisayarın RAM arızalarını giderir. </a:t>
                      </a: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 </a:t>
                      </a:r>
                      <a:endParaRPr kumimoji="0" lang="tr-TR" altLang="en-US" sz="14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extLst>
                  <a:ext uri="{0D108BD9-81ED-4DB2-BD59-A6C34878D82A}"/>
                </a:extLst>
              </a:tr>
              <a:tr h="358618">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Dizüstü bilgisayar optik sürücü bakımını yapar. </a:t>
                      </a: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 </a:t>
                      </a:r>
                      <a:endParaRPr kumimoji="0" lang="tr-TR" altLang="en-US" sz="14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extLst>
                  <a:ext uri="{0D108BD9-81ED-4DB2-BD59-A6C34878D82A}"/>
                </a:extLst>
              </a:tr>
              <a:tr h="358618">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Dizüstü bilgisayar fan bakımını yapar. </a:t>
                      </a: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 </a:t>
                      </a:r>
                      <a:endParaRPr kumimoji="0" lang="tr-TR" altLang="en-US" sz="14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extLst>
                  <a:ext uri="{0D108BD9-81ED-4DB2-BD59-A6C34878D82A}"/>
                </a:extLst>
              </a:tr>
              <a:tr h="358618">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Dizüstü bilgisayar batarya bakımını yaparak arızalarını giderir.</a:t>
                      </a: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 </a:t>
                      </a:r>
                      <a:endParaRPr kumimoji="0" lang="tr-TR" altLang="en-US" sz="14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extLst>
                  <a:ext uri="{0D108BD9-81ED-4DB2-BD59-A6C34878D82A}"/>
                </a:extLst>
              </a:tr>
              <a:tr h="358618">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Tablet bilgisayarın temel bakım işlemlerini yapar. </a:t>
                      </a: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 </a:t>
                      </a:r>
                      <a:endParaRPr kumimoji="0" lang="tr-TR" altLang="en-US" sz="14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EC"/>
                    </a:solidFill>
                  </a:tcPr>
                </a:tc>
                <a:extLst>
                  <a:ext uri="{0D108BD9-81ED-4DB2-BD59-A6C34878D82A}"/>
                </a:extLst>
              </a:tr>
              <a:tr h="358618">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Tablet bilgisayarların sorunlarını giderir.</a:t>
                      </a: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400" b="1" i="0" u="none" strike="noStrike" cap="none" normalizeH="0" baseline="0" dirty="0">
                          <a:ln>
                            <a:noFill/>
                          </a:ln>
                          <a:solidFill>
                            <a:schemeClr val="bg2"/>
                          </a:solidFill>
                          <a:effectLst/>
                          <a:latin typeface="Garamond" panose="02020404030301010803" pitchFamily="18" charset="0"/>
                        </a:rPr>
                        <a:t> </a:t>
                      </a:r>
                      <a:endParaRPr kumimoji="0" lang="tr-TR" altLang="en-US" sz="1400" b="1" i="0" u="none" strike="noStrike" cap="none" normalizeH="0" baseline="0" dirty="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tc>
                  <a: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en-US" sz="1100" b="0" i="0" u="none" strike="noStrike" cap="none" normalizeH="0" baseline="0" dirty="0">
                          <a:ln>
                            <a:noFill/>
                          </a:ln>
                          <a:solidFill>
                            <a:srgbClr val="000514"/>
                          </a:solidFill>
                          <a:effectLst/>
                          <a:latin typeface="Garamond" panose="02020404030301010803" pitchFamily="18" charset="0"/>
                        </a:rPr>
                        <a:t> </a:t>
                      </a:r>
                      <a:endParaRPr kumimoji="0" lang="tr-TR" altLang="en-US" sz="1100" b="0" i="0" u="none" strike="noStrike" cap="none" normalizeH="0" baseline="0" dirty="0">
                        <a:ln>
                          <a:noFill/>
                        </a:ln>
                        <a:solidFill>
                          <a:srgbClr val="000514"/>
                        </a:solidFill>
                        <a:effectLst/>
                        <a:latin typeface="Calibri" panose="020F0502020204030204" pitchFamily="34" charset="0"/>
                        <a:ea typeface="Calibri" panose="020F0502020204030204" pitchFamily="34" charset="0"/>
                        <a:cs typeface="Times New Roman" panose="02020603050405020304" pitchFamily="18" charset="0"/>
                      </a:endParaRPr>
                    </a:p>
                  </a:txBody>
                  <a:tcPr marL="65533" marR="6553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F6"/>
                    </a:solidFill>
                  </a:tcPr>
                </a:tc>
                <a:extLst>
                  <a:ext uri="{0D108BD9-81ED-4DB2-BD59-A6C34878D82A}"/>
                </a:extLst>
              </a:tr>
            </a:tbl>
          </a:graphicData>
        </a:graphic>
      </p:graphicFrame>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532903"/>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ÖĞRENME ÖĞRETME ÖĞRETİM</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2449" name="Rectangle 1"/>
          <p:cNvSpPr>
            <a:spLocks noChangeArrowheads="1"/>
          </p:cNvSpPr>
          <p:nvPr/>
        </p:nvSpPr>
        <p:spPr bwMode="auto">
          <a:xfrm>
            <a:off x="323528" y="1468305"/>
            <a:ext cx="8496944" cy="48410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tr-TR" altLang="tr-TR" sz="2500" b="1" dirty="0" smtClean="0">
                <a:solidFill>
                  <a:srgbClr val="FF0000"/>
                </a:solidFill>
              </a:rPr>
              <a:t>Öğretim: </a:t>
            </a:r>
            <a:r>
              <a:rPr lang="tr-TR" altLang="tr-TR" sz="2500" dirty="0" smtClean="0">
                <a:solidFill>
                  <a:schemeClr val="tx2">
                    <a:lumMod val="50000"/>
                  </a:schemeClr>
                </a:solidFill>
              </a:rPr>
              <a:t>Bireye istendik davranış kazandırma amacıyla amaçlı, planlı ve programlı olarak yürütülen eğitim süreçlerin tümüdür. Yani öğretim, öğretme işinin yapıldığı süreci ifade eder. </a:t>
            </a:r>
          </a:p>
          <a:p>
            <a:pPr algn="just">
              <a:lnSpc>
                <a:spcPct val="150000"/>
              </a:lnSpc>
            </a:pPr>
            <a:r>
              <a:rPr lang="tr-TR" altLang="tr-TR" sz="2500" dirty="0" smtClean="0">
                <a:solidFill>
                  <a:schemeClr val="tx2">
                    <a:lumMod val="50000"/>
                  </a:schemeClr>
                </a:solidFill>
              </a:rPr>
              <a:t>	Öğretme genelde eğitim kurumlarında (okul gibi yerlerde) gerçekleştirilir. Okulun üç önemli temel öğesi vardır: </a:t>
            </a:r>
          </a:p>
          <a:p>
            <a:pPr marL="457200" indent="-457200" algn="just">
              <a:lnSpc>
                <a:spcPct val="150000"/>
              </a:lnSpc>
              <a:buAutoNum type="arabicPeriod"/>
            </a:pPr>
            <a:r>
              <a:rPr lang="tr-TR" altLang="tr-TR" sz="2500" dirty="0" smtClean="0">
                <a:solidFill>
                  <a:schemeClr val="tx2">
                    <a:lumMod val="50000"/>
                  </a:schemeClr>
                </a:solidFill>
              </a:rPr>
              <a:t>Öğrenci. </a:t>
            </a:r>
          </a:p>
          <a:p>
            <a:pPr marL="457200" indent="-457200" algn="just">
              <a:lnSpc>
                <a:spcPct val="150000"/>
              </a:lnSpc>
              <a:buAutoNum type="arabicPeriod"/>
            </a:pPr>
            <a:r>
              <a:rPr lang="tr-TR" altLang="tr-TR" sz="2500" dirty="0" smtClean="0">
                <a:solidFill>
                  <a:schemeClr val="tx2">
                    <a:lumMod val="50000"/>
                  </a:schemeClr>
                </a:solidFill>
              </a:rPr>
              <a:t>Öğretmen.</a:t>
            </a:r>
          </a:p>
          <a:p>
            <a:pPr marL="457200" indent="-457200" algn="just">
              <a:lnSpc>
                <a:spcPct val="150000"/>
              </a:lnSpc>
              <a:buAutoNum type="arabicPeriod"/>
            </a:pPr>
            <a:r>
              <a:rPr lang="tr-TR" altLang="tr-TR" sz="2500" dirty="0" smtClean="0">
                <a:solidFill>
                  <a:schemeClr val="tx2">
                    <a:lumMod val="50000"/>
                  </a:schemeClr>
                </a:solidFill>
              </a:rPr>
              <a:t>Programdır. </a:t>
            </a:r>
          </a:p>
          <a:p>
            <a:pPr marL="457200" indent="-457200" algn="just">
              <a:lnSpc>
                <a:spcPct val="150000"/>
              </a:lnSpc>
              <a:buAutoNum type="arabicPeriod"/>
            </a:pPr>
            <a:endParaRPr lang="tr-TR" altLang="tr-TR" sz="1000" dirty="0" smtClean="0">
              <a:solidFill>
                <a:schemeClr val="accent1">
                  <a:lumMod val="75000"/>
                </a:schemeClr>
              </a:solidFill>
            </a:endParaRPr>
          </a:p>
          <a:p>
            <a:pPr marL="457200" indent="-457200" algn="ctr"/>
            <a:r>
              <a:rPr lang="tr-TR" altLang="tr-TR" sz="2800" b="1" dirty="0" smtClean="0">
                <a:solidFill>
                  <a:srgbClr val="FF0000"/>
                </a:solidFill>
              </a:rPr>
              <a:t>Öğretimin en temel unsuru ise öğrencidir. </a:t>
            </a:r>
            <a:endParaRPr lang="tr-TR" altLang="tr-TR" sz="2800" dirty="0">
              <a:solidFill>
                <a:srgbClr val="FF0000"/>
              </a:solidFill>
            </a:endParaRPr>
          </a:p>
        </p:txBody>
      </p:sp>
    </p:spTree>
  </p:cSld>
  <p:clrMapOvr>
    <a:masterClrMapping/>
  </p:clrMapOvr>
  <p:transition advClick="0"/>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467544" y="2967335"/>
            <a:ext cx="8352928" cy="1446550"/>
          </a:xfrm>
          <a:prstGeom prst="rect">
            <a:avLst/>
          </a:prstGeom>
        </p:spPr>
        <p:txBody>
          <a:bodyPr wrap="square">
            <a:spAutoFit/>
          </a:bodyPr>
          <a:lstStyle/>
          <a:p>
            <a:pPr algn="ctr"/>
            <a:r>
              <a:rPr lang="tr-TR" sz="2800" dirty="0" smtClean="0">
                <a:solidFill>
                  <a:srgbClr val="FF0000"/>
                </a:solidFill>
              </a:rPr>
              <a:t/>
            </a:r>
            <a:br>
              <a:rPr lang="tr-TR" sz="2800" dirty="0" smtClean="0">
                <a:solidFill>
                  <a:srgbClr val="FF0000"/>
                </a:solidFill>
              </a:rPr>
            </a:br>
            <a:r>
              <a:rPr lang="tr-TR" sz="3000" b="1" dirty="0" smtClean="0">
                <a:solidFill>
                  <a:srgbClr val="FF0000"/>
                </a:solidFill>
              </a:rPr>
              <a:t>YAYGIN EĞİTİM PROGRAMLARINDA</a:t>
            </a:r>
          </a:p>
          <a:p>
            <a:pPr algn="ctr"/>
            <a:r>
              <a:rPr lang="tr-TR" sz="3000" b="1" dirty="0" smtClean="0">
                <a:solidFill>
                  <a:srgbClr val="FF0000"/>
                </a:solidFill>
              </a:rPr>
              <a:t> ÖLÇME VE DEĞERLENDİRME</a:t>
            </a:r>
            <a:endParaRPr lang="tr-TR" sz="30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 name="Rectangle 1"/>
          <p:cNvSpPr>
            <a:spLocks noChangeArrowheads="1"/>
          </p:cNvSpPr>
          <p:nvPr/>
        </p:nvSpPr>
        <p:spPr bwMode="auto">
          <a:xfrm>
            <a:off x="251520" y="1571612"/>
            <a:ext cx="864096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i="0" u="none" strike="noStrike" cap="none" normalizeH="0" baseline="0" dirty="0" smtClean="0">
                <a:ln>
                  <a:noFill/>
                </a:ln>
                <a:solidFill>
                  <a:schemeClr val="accent1">
                    <a:lumMod val="50000"/>
                  </a:schemeClr>
                </a:solidFill>
                <a:ea typeface="Times New Roman" pitchFamily="18" charset="0"/>
                <a:cs typeface="Arial" pitchFamily="34" charset="0"/>
              </a:rPr>
              <a:t>Yaygın eğitimde başarı, </a:t>
            </a:r>
            <a:r>
              <a:rPr kumimoji="0" lang="tr-TR" sz="2800" i="0" u="none" strike="noStrike" cap="none" normalizeH="0" baseline="0" dirty="0" smtClean="0">
                <a:ln>
                  <a:noFill/>
                </a:ln>
                <a:solidFill>
                  <a:srgbClr val="FF0000"/>
                </a:solidFill>
                <a:ea typeface="Times New Roman" pitchFamily="18" charset="0"/>
                <a:cs typeface="Arial" pitchFamily="34" charset="0"/>
              </a:rPr>
              <a:t>programın özelliğine</a:t>
            </a:r>
            <a:r>
              <a:rPr kumimoji="0" lang="tr-TR" sz="2800" i="0" u="none" strike="noStrike" cap="none" normalizeH="0" baseline="0" dirty="0" smtClean="0">
                <a:ln>
                  <a:noFill/>
                </a:ln>
                <a:solidFill>
                  <a:schemeClr val="accent1">
                    <a:lumMod val="50000"/>
                  </a:schemeClr>
                </a:solidFill>
                <a:ea typeface="Times New Roman" pitchFamily="18" charset="0"/>
                <a:cs typeface="Arial" pitchFamily="34" charset="0"/>
              </a:rPr>
              <a:t> göre değerlendirilir.</a:t>
            </a:r>
          </a:p>
          <a:p>
            <a:pPr marL="0" marR="0" lvl="0" indent="0" algn="l" defTabSz="914400" rtl="0" eaLnBrk="0" fontAlgn="base" latinLnBrk="0" hangingPunct="0">
              <a:lnSpc>
                <a:spcPct val="100000"/>
              </a:lnSpc>
              <a:spcBef>
                <a:spcPct val="0"/>
              </a:spcBef>
              <a:spcAft>
                <a:spcPct val="0"/>
              </a:spcAft>
              <a:buClrTx/>
              <a:buSzTx/>
              <a:buFontTx/>
              <a:buNone/>
              <a:tabLst/>
            </a:pPr>
            <a:endParaRPr lang="tr-TR" sz="2800" dirty="0" smtClean="0">
              <a:solidFill>
                <a:schemeClr val="accent1">
                  <a:lumMod val="50000"/>
                </a:schemeClr>
              </a:solidFill>
              <a:ea typeface="Times New Roman" pitchFamily="18" charset="0"/>
              <a:cs typeface="Arial" pitchFamily="34" charset="0"/>
            </a:endParaRPr>
          </a:p>
          <a:p>
            <a:pPr lvl="0" eaLnBrk="0" fontAlgn="base" hangingPunct="0">
              <a:spcBef>
                <a:spcPct val="0"/>
              </a:spcBef>
              <a:spcAft>
                <a:spcPct val="0"/>
              </a:spcAft>
            </a:pPr>
            <a:r>
              <a:rPr lang="tr-TR" sz="2800" dirty="0" smtClean="0">
                <a:solidFill>
                  <a:schemeClr val="accent1">
                    <a:lumMod val="50000"/>
                  </a:schemeClr>
                </a:solidFill>
              </a:rPr>
              <a:t>Ölçme araçlarının </a:t>
            </a:r>
            <a:r>
              <a:rPr lang="tr-TR" sz="2800" dirty="0" smtClean="0">
                <a:solidFill>
                  <a:srgbClr val="FF0000"/>
                </a:solidFill>
              </a:rPr>
              <a:t>açık ve anlaşılır </a:t>
            </a:r>
            <a:r>
              <a:rPr lang="tr-TR" sz="2800" dirty="0" smtClean="0">
                <a:solidFill>
                  <a:schemeClr val="accent1">
                    <a:lumMod val="50000"/>
                  </a:schemeClr>
                </a:solidFill>
              </a:rPr>
              <a:t>olmalıdır…</a:t>
            </a:r>
            <a:endParaRPr kumimoji="0" lang="tr-TR" sz="2800" i="0" u="none" strike="noStrike" cap="none" normalizeH="0" baseline="0" dirty="0" smtClean="0">
              <a:ln>
                <a:noFill/>
              </a:ln>
              <a:solidFill>
                <a:schemeClr val="accent1">
                  <a:lumMod val="50000"/>
                </a:schemeClr>
              </a:solidFill>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800" i="0" u="none" strike="noStrike" cap="none" normalizeH="0" baseline="0" dirty="0" smtClean="0">
              <a:ln>
                <a:noFill/>
              </a:ln>
              <a:solidFill>
                <a:schemeClr val="accent1">
                  <a:lumMod val="50000"/>
                </a:schemeClr>
              </a:solidFill>
              <a:ea typeface="Times New Roman" pitchFamily="18" charset="0"/>
              <a:cs typeface="Arial" pitchFamily="34" charset="0"/>
            </a:endParaRPr>
          </a:p>
          <a:p>
            <a:pPr lvl="0" eaLnBrk="0" fontAlgn="base" hangingPunct="0">
              <a:spcBef>
                <a:spcPct val="0"/>
              </a:spcBef>
              <a:spcAft>
                <a:spcPct val="0"/>
              </a:spcAft>
            </a:pPr>
            <a:r>
              <a:rPr lang="tr-TR" sz="2800" dirty="0" smtClean="0">
                <a:solidFill>
                  <a:schemeClr val="accent1">
                    <a:lumMod val="50000"/>
                  </a:schemeClr>
                </a:solidFill>
              </a:rPr>
              <a:t>Yaygın eğitim programlarında değerlendirme Teorik ve performansa dayalı olarak </a:t>
            </a:r>
            <a:r>
              <a:rPr lang="tr-TR" sz="2800" dirty="0" smtClean="0">
                <a:solidFill>
                  <a:srgbClr val="FF0000"/>
                </a:solidFill>
              </a:rPr>
              <a:t>100 puan </a:t>
            </a:r>
            <a:r>
              <a:rPr lang="tr-TR" sz="2800" dirty="0" smtClean="0">
                <a:solidFill>
                  <a:schemeClr val="accent1">
                    <a:lumMod val="50000"/>
                  </a:schemeClr>
                </a:solidFill>
              </a:rPr>
              <a:t>üzerinden yapılır. </a:t>
            </a:r>
            <a:r>
              <a:rPr lang="tr-TR" sz="2800" dirty="0" smtClean="0">
                <a:solidFill>
                  <a:srgbClr val="FF0000"/>
                </a:solidFill>
              </a:rPr>
              <a:t>Geçer puan 50 puandır. </a:t>
            </a:r>
          </a:p>
          <a:p>
            <a:pPr lvl="0" eaLnBrk="0" fontAlgn="base" hangingPunct="0">
              <a:spcBef>
                <a:spcPct val="0"/>
              </a:spcBef>
              <a:spcAft>
                <a:spcPct val="0"/>
              </a:spcAft>
            </a:pPr>
            <a:endParaRPr lang="tr-TR" sz="2800" dirty="0" smtClean="0">
              <a:solidFill>
                <a:srgbClr val="FF0000"/>
              </a:solidFill>
            </a:endParaRPr>
          </a:p>
          <a:p>
            <a:pPr lvl="0" eaLnBrk="0" fontAlgn="base" hangingPunct="0">
              <a:spcBef>
                <a:spcPct val="0"/>
              </a:spcBef>
              <a:spcAft>
                <a:spcPct val="0"/>
              </a:spcAft>
            </a:pPr>
            <a:r>
              <a:rPr lang="tr-TR" sz="2800" dirty="0" smtClean="0">
                <a:solidFill>
                  <a:schemeClr val="accent1">
                    <a:lumMod val="50000"/>
                  </a:schemeClr>
                </a:solidFill>
              </a:rPr>
              <a:t>Teorik değerlendirme, kursun </a:t>
            </a:r>
            <a:r>
              <a:rPr lang="tr-TR" sz="2800" dirty="0" smtClean="0">
                <a:solidFill>
                  <a:srgbClr val="FF0000"/>
                </a:solidFill>
              </a:rPr>
              <a:t>tüm amaçlarını kapsayacak </a:t>
            </a:r>
            <a:r>
              <a:rPr lang="tr-TR" sz="2800" dirty="0" smtClean="0">
                <a:solidFill>
                  <a:schemeClr val="accent1">
                    <a:lumMod val="50000"/>
                  </a:schemeClr>
                </a:solidFill>
              </a:rPr>
              <a:t>şekilde yapılır.</a:t>
            </a:r>
          </a:p>
          <a:p>
            <a:pPr lvl="0" eaLnBrk="0" fontAlgn="base" hangingPunct="0">
              <a:spcBef>
                <a:spcPct val="0"/>
              </a:spcBef>
              <a:spcAft>
                <a:spcPct val="0"/>
              </a:spcAft>
            </a:pPr>
            <a:endParaRPr lang="tr-TR" sz="2800" dirty="0" smtClean="0">
              <a:solidFill>
                <a:schemeClr val="accent1">
                  <a:lumMod val="50000"/>
                </a:schemeClr>
              </a:solidFill>
            </a:endParaRPr>
          </a:p>
        </p:txBody>
      </p:sp>
      <p:sp>
        <p:nvSpPr>
          <p:cNvPr id="18" name="17 Dikdörtgen"/>
          <p:cNvSpPr/>
          <p:nvPr/>
        </p:nvSpPr>
        <p:spPr>
          <a:xfrm>
            <a:off x="1475656" y="332656"/>
            <a:ext cx="6120680" cy="1015663"/>
          </a:xfrm>
          <a:prstGeom prst="rect">
            <a:avLst/>
          </a:prstGeom>
        </p:spPr>
        <p:txBody>
          <a:bodyPr wrap="square">
            <a:spAutoFit/>
          </a:bodyPr>
          <a:lstStyle/>
          <a:p>
            <a:r>
              <a:rPr lang="tr-TR" sz="3000" b="1" dirty="0" smtClean="0">
                <a:solidFill>
                  <a:srgbClr val="FF0000"/>
                </a:solidFill>
                <a:latin typeface="+mj-lt"/>
                <a:ea typeface="Arial Unicode MS" panose="020B0604020202020204" pitchFamily="34" charset="-128"/>
                <a:cs typeface="Arial Unicode MS" panose="020B0604020202020204" pitchFamily="34" charset="-128"/>
              </a:rPr>
              <a:t>Yaygın Eğitim Kurumları Yönetmeliği Esaslarına Göre</a:t>
            </a:r>
            <a:endParaRPr lang="en-US" sz="3000" b="1" dirty="0">
              <a:latin typeface="+mj-lt"/>
            </a:endParaRPr>
          </a:p>
        </p:txBody>
      </p:sp>
    </p:spTree>
  </p:cSld>
  <p:clrMapOvr>
    <a:masterClrMapping/>
  </p:clrMapOvr>
  <p:transition advClick="0"/>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 name="Rectangle 1"/>
          <p:cNvSpPr>
            <a:spLocks noChangeArrowheads="1"/>
          </p:cNvSpPr>
          <p:nvPr/>
        </p:nvSpPr>
        <p:spPr bwMode="auto">
          <a:xfrm>
            <a:off x="251520" y="1628800"/>
            <a:ext cx="864096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sz="2800" dirty="0" smtClean="0">
                <a:solidFill>
                  <a:schemeClr val="accent1">
                    <a:lumMod val="50000"/>
                  </a:schemeClr>
                </a:solidFill>
              </a:rPr>
              <a:t>Performansa dayalı değerlendirme, beceriye dönük başarım ölçütlerini içerecek şekilde hazırlanan </a:t>
            </a:r>
            <a:r>
              <a:rPr lang="tr-TR" sz="2800" dirty="0" smtClean="0">
                <a:solidFill>
                  <a:srgbClr val="FF0000"/>
                </a:solidFill>
              </a:rPr>
              <a:t>kontrol listesine</a:t>
            </a:r>
            <a:r>
              <a:rPr lang="tr-TR" sz="2800" dirty="0" smtClean="0">
                <a:solidFill>
                  <a:schemeClr val="accent1">
                    <a:lumMod val="50000"/>
                  </a:schemeClr>
                </a:solidFill>
              </a:rPr>
              <a:t> göre yapılır.</a:t>
            </a:r>
          </a:p>
          <a:p>
            <a:pPr eaLnBrk="0" fontAlgn="base" hangingPunct="0">
              <a:spcBef>
                <a:spcPct val="0"/>
              </a:spcBef>
              <a:spcAft>
                <a:spcPct val="0"/>
              </a:spcAft>
            </a:pPr>
            <a:endParaRPr lang="tr-TR" sz="2800" dirty="0" smtClean="0">
              <a:solidFill>
                <a:schemeClr val="accent1">
                  <a:lumMod val="50000"/>
                </a:schemeClr>
              </a:solidFill>
            </a:endParaRPr>
          </a:p>
          <a:p>
            <a:pPr eaLnBrk="0" fontAlgn="base" hangingPunct="0">
              <a:spcBef>
                <a:spcPct val="0"/>
              </a:spcBef>
              <a:spcAft>
                <a:spcPct val="0"/>
              </a:spcAft>
            </a:pPr>
            <a:r>
              <a:rPr lang="tr-TR" sz="2800" dirty="0" smtClean="0">
                <a:solidFill>
                  <a:schemeClr val="accent1">
                    <a:lumMod val="50000"/>
                  </a:schemeClr>
                </a:solidFill>
              </a:rPr>
              <a:t>Değerlendirmenin </a:t>
            </a:r>
            <a:r>
              <a:rPr lang="tr-TR" sz="2800" u="sng" dirty="0" smtClean="0">
                <a:solidFill>
                  <a:schemeClr val="accent1">
                    <a:lumMod val="50000"/>
                  </a:schemeClr>
                </a:solidFill>
              </a:rPr>
              <a:t>teorik kısmı %40, uygulama %60 </a:t>
            </a:r>
            <a:r>
              <a:rPr lang="tr-TR" sz="2800" dirty="0" smtClean="0">
                <a:solidFill>
                  <a:schemeClr val="accent1">
                    <a:lumMod val="50000"/>
                  </a:schemeClr>
                </a:solidFill>
              </a:rPr>
              <a:t>olarak dağıtılır.</a:t>
            </a:r>
          </a:p>
          <a:p>
            <a:pPr eaLnBrk="0" fontAlgn="base" hangingPunct="0">
              <a:spcBef>
                <a:spcPct val="0"/>
              </a:spcBef>
              <a:spcAft>
                <a:spcPct val="0"/>
              </a:spcAft>
            </a:pPr>
            <a:endParaRPr lang="tr-TR" sz="2800" dirty="0" smtClean="0">
              <a:solidFill>
                <a:schemeClr val="accent1">
                  <a:lumMod val="50000"/>
                </a:schemeClr>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i="0" u="none" strike="noStrike" cap="none" normalizeH="0" baseline="0" dirty="0" smtClean="0">
                <a:ln>
                  <a:noFill/>
                </a:ln>
                <a:solidFill>
                  <a:schemeClr val="accent1">
                    <a:lumMod val="50000"/>
                  </a:schemeClr>
                </a:solidFill>
                <a:ea typeface="Times New Roman" pitchFamily="18" charset="0"/>
                <a:cs typeface="Arial" pitchFamily="34" charset="0"/>
              </a:rPr>
              <a:t>Değerlendirme; ders öğretmeni tarafından </a:t>
            </a:r>
            <a:r>
              <a:rPr kumimoji="0" lang="tr-TR" sz="2800" i="0" u="none" strike="noStrike" cap="none" normalizeH="0" baseline="0" dirty="0" smtClean="0">
                <a:ln>
                  <a:noFill/>
                </a:ln>
                <a:solidFill>
                  <a:srgbClr val="FF0000"/>
                </a:solidFill>
                <a:ea typeface="Times New Roman" pitchFamily="18" charset="0"/>
                <a:cs typeface="Arial" pitchFamily="34" charset="0"/>
              </a:rPr>
              <a:t>yazılı, sözlü, uygulamalı sınavlar, ödev</a:t>
            </a:r>
            <a:r>
              <a:rPr kumimoji="0" lang="tr-TR" sz="2800" i="0" u="none" strike="noStrike" cap="none" normalizeH="0" dirty="0" smtClean="0">
                <a:ln>
                  <a:noFill/>
                </a:ln>
                <a:solidFill>
                  <a:srgbClr val="FF0000"/>
                </a:solidFill>
                <a:ea typeface="Times New Roman" pitchFamily="18" charset="0"/>
                <a:cs typeface="Arial" pitchFamily="34" charset="0"/>
              </a:rPr>
              <a:t> ve</a:t>
            </a:r>
            <a:r>
              <a:rPr kumimoji="0" lang="tr-TR" sz="2800" i="0" u="none" strike="noStrike" cap="none" normalizeH="0" baseline="0" dirty="0" smtClean="0">
                <a:ln>
                  <a:noFill/>
                </a:ln>
                <a:solidFill>
                  <a:srgbClr val="FF0000"/>
                </a:solidFill>
                <a:ea typeface="Times New Roman" pitchFamily="18" charset="0"/>
                <a:cs typeface="Arial" pitchFamily="34" charset="0"/>
              </a:rPr>
              <a:t> projelere </a:t>
            </a:r>
            <a:r>
              <a:rPr kumimoji="0" lang="tr-TR" sz="2800" i="0" u="none" strike="noStrike" cap="none" normalizeH="0" baseline="0" dirty="0" smtClean="0">
                <a:ln>
                  <a:noFill/>
                </a:ln>
                <a:solidFill>
                  <a:schemeClr val="accent1">
                    <a:lumMod val="50000"/>
                  </a:schemeClr>
                </a:solidFill>
                <a:ea typeface="Times New Roman" pitchFamily="18" charset="0"/>
                <a:cs typeface="Arial" pitchFamily="34" charset="0"/>
              </a:rPr>
              <a:t>göre yapılır.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2800" i="0" u="none" strike="noStrike" cap="none" normalizeH="0" baseline="0" dirty="0" smtClean="0">
              <a:ln>
                <a:noFill/>
              </a:ln>
              <a:solidFill>
                <a:schemeClr val="accent1">
                  <a:lumMod val="50000"/>
                </a:schemeClr>
              </a:solidFill>
              <a:ea typeface="Times New Roman" pitchFamily="18" charset="0"/>
              <a:cs typeface="Arial" pitchFamily="34" charset="0"/>
            </a:endParaRPr>
          </a:p>
          <a:p>
            <a:pPr eaLnBrk="0" fontAlgn="base" hangingPunct="0">
              <a:spcBef>
                <a:spcPct val="0"/>
              </a:spcBef>
              <a:spcAft>
                <a:spcPct val="0"/>
              </a:spcAft>
            </a:pPr>
            <a:endParaRPr lang="tr-TR" sz="2800" dirty="0" smtClean="0">
              <a:solidFill>
                <a:schemeClr val="accent1">
                  <a:lumMod val="50000"/>
                </a:schemeClr>
              </a:solidFill>
              <a:cs typeface="Arial" pitchFamily="34" charset="0"/>
            </a:endParaRPr>
          </a:p>
        </p:txBody>
      </p:sp>
      <p:sp>
        <p:nvSpPr>
          <p:cNvPr id="18" name="17 Dikdörtgen"/>
          <p:cNvSpPr/>
          <p:nvPr/>
        </p:nvSpPr>
        <p:spPr>
          <a:xfrm>
            <a:off x="1475656" y="332656"/>
            <a:ext cx="6120680" cy="1015663"/>
          </a:xfrm>
          <a:prstGeom prst="rect">
            <a:avLst/>
          </a:prstGeom>
        </p:spPr>
        <p:txBody>
          <a:bodyPr wrap="square">
            <a:spAutoFit/>
          </a:bodyPr>
          <a:lstStyle/>
          <a:p>
            <a:r>
              <a:rPr lang="tr-TR" sz="3000" b="1" dirty="0" smtClean="0">
                <a:solidFill>
                  <a:srgbClr val="FF0000"/>
                </a:solidFill>
                <a:latin typeface="+mj-lt"/>
                <a:ea typeface="Arial Unicode MS" panose="020B0604020202020204" pitchFamily="34" charset="-128"/>
                <a:cs typeface="Arial Unicode MS" panose="020B0604020202020204" pitchFamily="34" charset="-128"/>
              </a:rPr>
              <a:t>Yaygın Eğitim Kurumları Yönetmeliği Esaslarına Göre</a:t>
            </a:r>
            <a:endParaRPr lang="en-US" sz="3000" b="1" dirty="0">
              <a:latin typeface="+mj-lt"/>
            </a:endParaRPr>
          </a:p>
        </p:txBody>
      </p:sp>
    </p:spTree>
  </p:cSld>
  <p:clrMapOvr>
    <a:masterClrMapping/>
  </p:clrMapOvr>
  <p:transition advClick="0"/>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 name="Rectangle 1"/>
          <p:cNvSpPr>
            <a:spLocks noChangeArrowheads="1"/>
          </p:cNvSpPr>
          <p:nvPr/>
        </p:nvSpPr>
        <p:spPr bwMode="auto">
          <a:xfrm>
            <a:off x="251520" y="1714488"/>
            <a:ext cx="864096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sz="2800" dirty="0" smtClean="0">
                <a:solidFill>
                  <a:schemeClr val="accent1">
                    <a:lumMod val="50000"/>
                  </a:schemeClr>
                </a:solidFill>
                <a:ea typeface="Times New Roman" pitchFamily="18" charset="0"/>
                <a:cs typeface="Arial" pitchFamily="34" charset="0"/>
              </a:rPr>
              <a:t>Programların özelliğine göre sınavlar ve başarı değerlendirmesi   </a:t>
            </a:r>
            <a:r>
              <a:rPr lang="tr-TR" sz="2800" dirty="0" smtClean="0">
                <a:solidFill>
                  <a:srgbClr val="FF0000"/>
                </a:solidFill>
                <a:ea typeface="Times New Roman" pitchFamily="18" charset="0"/>
                <a:cs typeface="Arial" pitchFamily="34" charset="0"/>
              </a:rPr>
              <a:t>bilişim teknolojisi kullanılarak</a:t>
            </a:r>
            <a:r>
              <a:rPr lang="tr-TR" sz="2800" dirty="0" smtClean="0">
                <a:solidFill>
                  <a:schemeClr val="accent1">
                    <a:lumMod val="75000"/>
                  </a:schemeClr>
                </a:solidFill>
                <a:ea typeface="Times New Roman" pitchFamily="18" charset="0"/>
                <a:cs typeface="Arial" pitchFamily="34" charset="0"/>
              </a:rPr>
              <a:t> </a:t>
            </a:r>
            <a:r>
              <a:rPr lang="tr-TR" sz="2800" dirty="0" smtClean="0">
                <a:solidFill>
                  <a:schemeClr val="accent1">
                    <a:lumMod val="50000"/>
                  </a:schemeClr>
                </a:solidFill>
                <a:ea typeface="Times New Roman" pitchFamily="18" charset="0"/>
                <a:cs typeface="Arial" pitchFamily="34" charset="0"/>
              </a:rPr>
              <a:t>da yapılabilir.</a:t>
            </a:r>
          </a:p>
          <a:p>
            <a:pPr eaLnBrk="0" fontAlgn="base" hangingPunct="0">
              <a:spcBef>
                <a:spcPct val="0"/>
              </a:spcBef>
              <a:spcAft>
                <a:spcPct val="0"/>
              </a:spcAft>
            </a:pPr>
            <a:endParaRPr lang="tr-TR" sz="2800" dirty="0" smtClean="0">
              <a:solidFill>
                <a:schemeClr val="accent1">
                  <a:lumMod val="50000"/>
                </a:schemeClr>
              </a:solidFill>
              <a:ea typeface="Times New Roman" pitchFamily="18" charset="0"/>
              <a:cs typeface="Arial" pitchFamily="34" charset="0"/>
            </a:endParaRPr>
          </a:p>
          <a:p>
            <a:pPr eaLnBrk="0" fontAlgn="base" hangingPunct="0">
              <a:spcBef>
                <a:spcPct val="0"/>
              </a:spcBef>
              <a:spcAft>
                <a:spcPct val="0"/>
              </a:spcAft>
            </a:pPr>
            <a:r>
              <a:rPr lang="tr-TR" sz="2800" dirty="0" smtClean="0">
                <a:solidFill>
                  <a:schemeClr val="accent1">
                    <a:lumMod val="50000"/>
                  </a:schemeClr>
                </a:solidFill>
                <a:ea typeface="Times New Roman" pitchFamily="18" charset="0"/>
                <a:cs typeface="Arial" pitchFamily="34" charset="0"/>
              </a:rPr>
              <a:t>Kursiyerlerin sağlık durumları veya bedensel engelleri nedeniyle bazı derslerdeki sınavlar, </a:t>
            </a:r>
            <a:r>
              <a:rPr lang="tr-TR" sz="2800" dirty="0" smtClean="0">
                <a:solidFill>
                  <a:srgbClr val="FF0000"/>
                </a:solidFill>
                <a:ea typeface="Times New Roman" pitchFamily="18" charset="0"/>
                <a:cs typeface="Arial" pitchFamily="34" charset="0"/>
              </a:rPr>
              <a:t>durumlarına uygun sınav yöntemiyle</a:t>
            </a:r>
            <a:r>
              <a:rPr lang="tr-TR" sz="2800" dirty="0" smtClean="0">
                <a:solidFill>
                  <a:schemeClr val="accent1">
                    <a:lumMod val="50000"/>
                  </a:schemeClr>
                </a:solidFill>
                <a:ea typeface="Times New Roman" pitchFamily="18" charset="0"/>
                <a:cs typeface="Arial" pitchFamily="34" charset="0"/>
              </a:rPr>
              <a:t> yapılır.</a:t>
            </a:r>
          </a:p>
          <a:p>
            <a:pPr eaLnBrk="0" fontAlgn="base" hangingPunct="0">
              <a:spcBef>
                <a:spcPct val="0"/>
              </a:spcBef>
              <a:spcAft>
                <a:spcPct val="0"/>
              </a:spcAft>
            </a:pPr>
            <a:endParaRPr lang="tr-TR" sz="2800" dirty="0" smtClean="0">
              <a:solidFill>
                <a:schemeClr val="accent1">
                  <a:lumMod val="50000"/>
                </a:schemeClr>
              </a:solidFill>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800" i="0" u="none" strike="noStrike" cap="none" normalizeH="0" baseline="0" dirty="0" smtClean="0">
                <a:ln>
                  <a:noFill/>
                </a:ln>
                <a:solidFill>
                  <a:schemeClr val="accent1">
                    <a:lumMod val="50000"/>
                  </a:schemeClr>
                </a:solidFill>
                <a:ea typeface="Times New Roman" pitchFamily="18" charset="0"/>
                <a:cs typeface="Arial" pitchFamily="34" charset="0"/>
              </a:rPr>
              <a:t>Modüler eğitim uygulanan programlarda </a:t>
            </a:r>
            <a:r>
              <a:rPr kumimoji="0" lang="tr-TR" sz="2800" i="0" u="none" strike="noStrike" cap="none" normalizeH="0" baseline="0" dirty="0" smtClean="0">
                <a:ln>
                  <a:noFill/>
                </a:ln>
                <a:solidFill>
                  <a:srgbClr val="FF0000"/>
                </a:solidFill>
                <a:ea typeface="Times New Roman" pitchFamily="18" charset="0"/>
                <a:cs typeface="Arial" pitchFamily="34" charset="0"/>
              </a:rPr>
              <a:t>her modülün sonunda </a:t>
            </a:r>
            <a:r>
              <a:rPr kumimoji="0" lang="tr-TR" sz="2800" i="0" u="none" strike="noStrike" cap="none" normalizeH="0" baseline="0" dirty="0" smtClean="0">
                <a:ln>
                  <a:noFill/>
                </a:ln>
                <a:solidFill>
                  <a:schemeClr val="accent1">
                    <a:lumMod val="50000"/>
                  </a:schemeClr>
                </a:solidFill>
                <a:ea typeface="Times New Roman" pitchFamily="18" charset="0"/>
                <a:cs typeface="Arial" pitchFamily="34" charset="0"/>
              </a:rPr>
              <a:t>değerlendirme yapılır.</a:t>
            </a:r>
          </a:p>
          <a:p>
            <a:pPr eaLnBrk="0" fontAlgn="base" hangingPunct="0">
              <a:spcBef>
                <a:spcPct val="0"/>
              </a:spcBef>
              <a:spcAft>
                <a:spcPct val="0"/>
              </a:spcAft>
            </a:pPr>
            <a:endParaRPr lang="tr-TR" sz="2800" dirty="0" smtClean="0">
              <a:solidFill>
                <a:schemeClr val="accent1">
                  <a:lumMod val="50000"/>
                </a:schemeClr>
              </a:solidFill>
            </a:endParaRPr>
          </a:p>
        </p:txBody>
      </p:sp>
      <p:sp>
        <p:nvSpPr>
          <p:cNvPr id="18" name="17 Dikdörtgen"/>
          <p:cNvSpPr/>
          <p:nvPr/>
        </p:nvSpPr>
        <p:spPr>
          <a:xfrm>
            <a:off x="1475656" y="332656"/>
            <a:ext cx="6120680" cy="1015663"/>
          </a:xfrm>
          <a:prstGeom prst="rect">
            <a:avLst/>
          </a:prstGeom>
        </p:spPr>
        <p:txBody>
          <a:bodyPr wrap="square">
            <a:spAutoFit/>
          </a:bodyPr>
          <a:lstStyle/>
          <a:p>
            <a:r>
              <a:rPr lang="tr-TR" sz="3000" b="1" dirty="0" smtClean="0">
                <a:solidFill>
                  <a:srgbClr val="FF0000"/>
                </a:solidFill>
                <a:latin typeface="+mj-lt"/>
                <a:ea typeface="Arial Unicode MS" panose="020B0604020202020204" pitchFamily="34" charset="-128"/>
                <a:cs typeface="Arial Unicode MS" panose="020B0604020202020204" pitchFamily="34" charset="-128"/>
              </a:rPr>
              <a:t>Yaygın Eğitim Kurumları Yönetmeliği Esaslarına Göre</a:t>
            </a:r>
            <a:endParaRPr lang="en-US" sz="3000" b="1" dirty="0">
              <a:latin typeface="+mj-lt"/>
            </a:endParaRPr>
          </a:p>
        </p:txBody>
      </p:sp>
    </p:spTree>
  </p:cSld>
  <p:clrMapOvr>
    <a:masterClrMapping/>
  </p:clrMapOvr>
  <p:transition advClick="0"/>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307975" y="1556792"/>
            <a:ext cx="8512497" cy="4893647"/>
          </a:xfrm>
          <a:prstGeom prst="rect">
            <a:avLst/>
          </a:prstGeom>
        </p:spPr>
        <p:txBody>
          <a:bodyPr wrap="square">
            <a:spAutoFit/>
          </a:bodyPr>
          <a:lstStyle/>
          <a:p>
            <a:pPr algn="ctr"/>
            <a:r>
              <a:rPr lang="tr-TR" sz="2600" b="1" dirty="0" smtClean="0">
                <a:solidFill>
                  <a:srgbClr val="FF0000"/>
                </a:solidFill>
              </a:rPr>
              <a:t>MİLLÎ EĞİTİM BAKANLIĞI</a:t>
            </a:r>
            <a:br>
              <a:rPr lang="tr-TR" sz="2600" b="1" dirty="0" smtClean="0">
                <a:solidFill>
                  <a:srgbClr val="FF0000"/>
                </a:solidFill>
              </a:rPr>
            </a:br>
            <a:r>
              <a:rPr lang="tr-TR" sz="2600" b="1" dirty="0" smtClean="0">
                <a:solidFill>
                  <a:srgbClr val="FF0000"/>
                </a:solidFill>
              </a:rPr>
              <a:t>YAYGIN EĞİTİM KURUMLARI YÖNETMELİĞİ</a:t>
            </a:r>
          </a:p>
          <a:p>
            <a:r>
              <a:rPr lang="tr-TR" sz="2600" b="1" dirty="0" smtClean="0">
                <a:solidFill>
                  <a:schemeClr val="accent1">
                    <a:lumMod val="75000"/>
                  </a:schemeClr>
                </a:solidFill>
              </a:rPr>
              <a:t>Resmî Gazete     : </a:t>
            </a:r>
            <a:r>
              <a:rPr lang="tr-TR" sz="2600" dirty="0" smtClean="0">
                <a:solidFill>
                  <a:schemeClr val="accent1">
                    <a:lumMod val="75000"/>
                  </a:schemeClr>
                </a:solidFill>
              </a:rPr>
              <a:t>21.5.2010/27587</a:t>
            </a:r>
          </a:p>
          <a:p>
            <a:r>
              <a:rPr lang="tr-TR" sz="2600" b="1" dirty="0" smtClean="0">
                <a:solidFill>
                  <a:schemeClr val="accent1">
                    <a:lumMod val="75000"/>
                  </a:schemeClr>
                </a:solidFill>
              </a:rPr>
              <a:t>Tebliğler Dergisi : </a:t>
            </a:r>
            <a:r>
              <a:rPr lang="tr-TR" sz="2600" dirty="0" smtClean="0">
                <a:solidFill>
                  <a:schemeClr val="accent1">
                    <a:lumMod val="75000"/>
                  </a:schemeClr>
                </a:solidFill>
              </a:rPr>
              <a:t>HAZİRAN 2010/2633</a:t>
            </a:r>
          </a:p>
          <a:p>
            <a:r>
              <a:rPr lang="tr-TR" sz="2600" dirty="0">
                <a:solidFill>
                  <a:schemeClr val="accent1">
                    <a:lumMod val="75000"/>
                  </a:schemeClr>
                </a:solidFill>
              </a:rPr>
              <a:t> </a:t>
            </a:r>
            <a:r>
              <a:rPr lang="tr-TR" sz="2600" dirty="0" smtClean="0">
                <a:solidFill>
                  <a:schemeClr val="accent1">
                    <a:lumMod val="75000"/>
                  </a:schemeClr>
                </a:solidFill>
              </a:rPr>
              <a:t>                           </a:t>
            </a:r>
          </a:p>
          <a:p>
            <a:endParaRPr lang="tr-TR" sz="2600" dirty="0">
              <a:solidFill>
                <a:schemeClr val="accent1">
                  <a:lumMod val="75000"/>
                </a:schemeClr>
              </a:solidFill>
            </a:endParaRPr>
          </a:p>
          <a:p>
            <a:r>
              <a:rPr lang="tr-TR" sz="2900" dirty="0" smtClean="0">
                <a:solidFill>
                  <a:schemeClr val="accent1">
                    <a:lumMod val="75000"/>
                  </a:schemeClr>
                </a:solidFill>
              </a:rPr>
              <a:t>                            </a:t>
            </a:r>
            <a:r>
              <a:rPr lang="tr-TR" sz="2900" b="1" u="sng" dirty="0" smtClean="0"/>
              <a:t>YÜRÜRLÜKTEN KALDIRILDI.</a:t>
            </a:r>
            <a:endParaRPr lang="tr-TR" sz="2900" b="1" u="sng" dirty="0"/>
          </a:p>
          <a:p>
            <a:endParaRPr lang="tr-TR" sz="2600" b="1" u="sng" dirty="0" smtClean="0"/>
          </a:p>
          <a:p>
            <a:endParaRPr lang="tr-TR" sz="2600" dirty="0" smtClean="0"/>
          </a:p>
          <a:p>
            <a:pPr algn="ctr"/>
            <a:r>
              <a:rPr lang="tr-TR" sz="2600" b="1" dirty="0" smtClean="0">
                <a:solidFill>
                  <a:srgbClr val="FF0000"/>
                </a:solidFill>
              </a:rPr>
              <a:t>HALK EĞİTİMİ FAALİYETLERİNİN </a:t>
            </a:r>
          </a:p>
          <a:p>
            <a:pPr algn="ctr"/>
            <a:r>
              <a:rPr lang="tr-TR" sz="2600" b="1" dirty="0" smtClean="0">
                <a:solidFill>
                  <a:srgbClr val="FF0000"/>
                </a:solidFill>
              </a:rPr>
              <a:t>UYGULANMASINA DAİR YÖNERGE</a:t>
            </a:r>
          </a:p>
          <a:p>
            <a:r>
              <a:rPr lang="tr-TR" sz="2600" b="1" dirty="0" smtClean="0">
                <a:solidFill>
                  <a:schemeClr val="accent1">
                    <a:lumMod val="75000"/>
                  </a:schemeClr>
                </a:solidFill>
              </a:rPr>
              <a:t>Tebliğler Dergisi: </a:t>
            </a:r>
            <a:r>
              <a:rPr lang="tr-TR" sz="2600" dirty="0" smtClean="0">
                <a:solidFill>
                  <a:schemeClr val="accent1">
                    <a:lumMod val="75000"/>
                  </a:schemeClr>
                </a:solidFill>
              </a:rPr>
              <a:t>HAZİRAN 2011/2645</a:t>
            </a:r>
            <a:endParaRPr lang="tr-TR" sz="2600" dirty="0">
              <a:solidFill>
                <a:schemeClr val="accent1">
                  <a:lumMod val="75000"/>
                </a:schemeClr>
              </a:solidFill>
            </a:endParaRPr>
          </a:p>
        </p:txBody>
      </p:sp>
      <p:sp>
        <p:nvSpPr>
          <p:cNvPr id="12" name="11 Dikdörtgen"/>
          <p:cNvSpPr/>
          <p:nvPr/>
        </p:nvSpPr>
        <p:spPr>
          <a:xfrm>
            <a:off x="1475656" y="620688"/>
            <a:ext cx="5739072" cy="523220"/>
          </a:xfrm>
          <a:prstGeom prst="rect">
            <a:avLst/>
          </a:prstGeom>
        </p:spPr>
        <p:txBody>
          <a:bodyPr wrap="none">
            <a:spAutoFit/>
          </a:bodyPr>
          <a:lstStyle/>
          <a:p>
            <a:pPr lvl="0" fontAlgn="base">
              <a:spcBef>
                <a:spcPct val="0"/>
              </a:spcBef>
              <a:spcAft>
                <a:spcPct val="0"/>
              </a:spcAft>
            </a:pPr>
            <a:r>
              <a:rPr lang="tr-TR" sz="2800" b="1" dirty="0" smtClean="0">
                <a:solidFill>
                  <a:srgbClr val="FF0000"/>
                </a:solidFill>
                <a:latin typeface="Arial" pitchFamily="34" charset="0"/>
                <a:ea typeface="Times New Roman" pitchFamily="18" charset="0"/>
                <a:cs typeface="Arial" pitchFamily="34" charset="0"/>
              </a:rPr>
              <a:t>Mevzuat ve Sistem Uygulamaları</a:t>
            </a:r>
            <a:endParaRPr lang="tr-TR" sz="2800" dirty="0" smtClean="0">
              <a:solidFill>
                <a:srgbClr val="FF0000"/>
              </a:solidFill>
              <a:latin typeface="Arial" pitchFamily="34" charset="0"/>
              <a:cs typeface="Arial" pitchFamily="34" charset="0"/>
            </a:endParaRPr>
          </a:p>
        </p:txBody>
      </p:sp>
    </p:spTree>
  </p:cSld>
  <p:clrMapOvr>
    <a:masterClrMapping/>
  </p:clrMapOvr>
  <p:transition advClick="0"/>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467544" y="2967335"/>
            <a:ext cx="8352928" cy="1477328"/>
          </a:xfrm>
          <a:prstGeom prst="rect">
            <a:avLst/>
          </a:prstGeom>
        </p:spPr>
        <p:txBody>
          <a:bodyPr wrap="square">
            <a:spAutoFit/>
          </a:bodyPr>
          <a:lstStyle/>
          <a:p>
            <a:pPr algn="ctr"/>
            <a:r>
              <a:rPr lang="tr-TR" sz="3000" b="1" dirty="0" smtClean="0">
                <a:solidFill>
                  <a:srgbClr val="FF0000"/>
                </a:solidFill>
              </a:rPr>
              <a:t>USTA ÖĞRETİCİLERİN</a:t>
            </a:r>
          </a:p>
          <a:p>
            <a:pPr algn="ctr"/>
            <a:r>
              <a:rPr lang="tr-TR" sz="3000" b="1" dirty="0" smtClean="0">
                <a:solidFill>
                  <a:srgbClr val="FF0000"/>
                </a:solidFill>
              </a:rPr>
              <a:t>E-YAYGIN ÜZERİNDEN YAPMAKLA </a:t>
            </a:r>
          </a:p>
          <a:p>
            <a:pPr algn="ctr"/>
            <a:r>
              <a:rPr lang="tr-TR" sz="3000" b="1" dirty="0" smtClean="0">
                <a:solidFill>
                  <a:srgbClr val="FF0000"/>
                </a:solidFill>
              </a:rPr>
              <a:t>YÜKÜMLÜ / YETKİLİ  OLDUĞU HUSUSLAR</a:t>
            </a:r>
            <a:endParaRPr lang="tr-TR" sz="30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2" name="Picture 2" descr="C:\Users\ASUS\Desktop\Toplantı\e yaygın ana ekra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544" y="1916832"/>
            <a:ext cx="3888431" cy="3312368"/>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Metin kutusu 1"/>
          <p:cNvSpPr txBox="1"/>
          <p:nvPr/>
        </p:nvSpPr>
        <p:spPr>
          <a:xfrm>
            <a:off x="4572000" y="1711836"/>
            <a:ext cx="4392488" cy="4093428"/>
          </a:xfrm>
          <a:prstGeom prst="rect">
            <a:avLst/>
          </a:prstGeom>
          <a:noFill/>
        </p:spPr>
        <p:txBody>
          <a:bodyPr wrap="square" rtlCol="0">
            <a:spAutoFit/>
          </a:bodyPr>
          <a:lstStyle/>
          <a:p>
            <a:r>
              <a:rPr lang="tr-TR" sz="2600" dirty="0" smtClean="0">
                <a:solidFill>
                  <a:schemeClr val="tx2">
                    <a:lumMod val="50000"/>
                  </a:schemeClr>
                </a:solidFill>
              </a:rPr>
              <a:t>Hayat Boyu Öğrenme / Yaygın Eğitim Kurumları Kurs ve Kursiyer İşlemlerinin yürütüldüğü geniş veri tabanlı bir İnternet sitesi olan E-Yaygın ana ekranı soldaki gibi olup, </a:t>
            </a:r>
          </a:p>
          <a:p>
            <a:r>
              <a:rPr lang="tr-TR" sz="2600" dirty="0" smtClean="0">
                <a:solidFill>
                  <a:srgbClr val="00B0F0"/>
                </a:solidFill>
                <a:hlinkClick r:id="rId5"/>
              </a:rPr>
              <a:t>https://eyaygin.meb.gov.tr</a:t>
            </a:r>
            <a:endParaRPr lang="tr-TR" sz="2600" dirty="0" smtClean="0">
              <a:solidFill>
                <a:srgbClr val="00B0F0"/>
              </a:solidFill>
            </a:endParaRPr>
          </a:p>
          <a:p>
            <a:r>
              <a:rPr lang="tr-TR" sz="2600" dirty="0">
                <a:solidFill>
                  <a:schemeClr val="tx2">
                    <a:lumMod val="50000"/>
                  </a:schemeClr>
                </a:solidFill>
              </a:rPr>
              <a:t>a</a:t>
            </a:r>
            <a:r>
              <a:rPr lang="tr-TR" sz="2600" dirty="0" smtClean="0">
                <a:solidFill>
                  <a:schemeClr val="tx2">
                    <a:lumMod val="50000"/>
                  </a:schemeClr>
                </a:solidFill>
              </a:rPr>
              <a:t>dresinden Kurum yetkilisi tarafından tanımlanan Kullanıcı adı ve şifre ile giriş yapılabilir.</a:t>
            </a:r>
            <a:endParaRPr lang="tr-TR" sz="2600" dirty="0">
              <a:solidFill>
                <a:schemeClr val="tx2">
                  <a:lumMod val="50000"/>
                </a:schemeClr>
              </a:solidFill>
            </a:endParaRPr>
          </a:p>
        </p:txBody>
      </p:sp>
      <p:sp>
        <p:nvSpPr>
          <p:cNvPr id="17" name="Dikdörtgen 1"/>
          <p:cNvSpPr>
            <a:spLocks noChangeArrowheads="1"/>
          </p:cNvSpPr>
          <p:nvPr/>
        </p:nvSpPr>
        <p:spPr bwMode="auto">
          <a:xfrm>
            <a:off x="1475656" y="654744"/>
            <a:ext cx="7056784" cy="564385"/>
          </a:xfrm>
          <a:prstGeom prst="rect">
            <a:avLst/>
          </a:prstGeom>
          <a:noFill/>
          <a:ln w="9525">
            <a:noFill/>
            <a:miter lim="800000"/>
            <a:headEnd/>
            <a:tailEnd/>
          </a:ln>
        </p:spPr>
        <p:txBody>
          <a:bodyPr wrap="square">
            <a:spAutoFit/>
          </a:bodyPr>
          <a:lstStyle/>
          <a:p>
            <a:pPr>
              <a:lnSpc>
                <a:spcPct val="107000"/>
              </a:lnSpc>
              <a:spcAft>
                <a:spcPts val="800"/>
              </a:spcAft>
            </a:pPr>
            <a:r>
              <a:rPr lang="tr-TR" sz="3000" dirty="0" smtClean="0">
                <a:solidFill>
                  <a:srgbClr val="FF0000"/>
                </a:solidFill>
              </a:rPr>
              <a:t>E-yaygın</a:t>
            </a:r>
            <a:endParaRPr lang="tr-TR" altLang="tr-TR" sz="3000" dirty="0">
              <a:solidFill>
                <a:srgbClr val="FF0000"/>
              </a:solidFill>
              <a:latin typeface="Calibri" pitchFamily="34" charset="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E-yaygın</a:t>
            </a:r>
            <a:endParaRPr lang="tr-TR" altLang="tr-TR" sz="2600" dirty="0">
              <a:solidFill>
                <a:srgbClr val="FF0000"/>
              </a:solidFill>
              <a:latin typeface="Calibri" pitchFamily="34" charset="0"/>
              <a:ea typeface="Calibri" pitchFamily="34" charset="0"/>
              <a:cs typeface="Times New Roman" pitchFamily="18" charset="0"/>
            </a:endParaRPr>
          </a:p>
        </p:txBody>
      </p:sp>
      <p:pic>
        <p:nvPicPr>
          <p:cNvPr id="16" name="Picture 3" descr="C:\Users\ASUS\Desktop\Toplantı\e yaygın giriş 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0349" y="1772816"/>
            <a:ext cx="4680520" cy="4368486"/>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Metin kutusu 4"/>
          <p:cNvSpPr txBox="1"/>
          <p:nvPr/>
        </p:nvSpPr>
        <p:spPr>
          <a:xfrm>
            <a:off x="5364088" y="2926593"/>
            <a:ext cx="3384376" cy="1692771"/>
          </a:xfrm>
          <a:prstGeom prst="rect">
            <a:avLst/>
          </a:prstGeom>
          <a:noFill/>
        </p:spPr>
        <p:txBody>
          <a:bodyPr wrap="square" rtlCol="0">
            <a:spAutoFit/>
          </a:bodyPr>
          <a:lstStyle/>
          <a:p>
            <a:r>
              <a:rPr lang="tr-TR" sz="2600" dirty="0" smtClean="0"/>
              <a:t>Giriş; </a:t>
            </a:r>
          </a:p>
          <a:p>
            <a:r>
              <a:rPr lang="tr-TR" sz="2600" dirty="0" smtClean="0"/>
              <a:t>Kullanıcı Adı, Şifre </a:t>
            </a:r>
          </a:p>
          <a:p>
            <a:r>
              <a:rPr lang="tr-TR" sz="2600" dirty="0" smtClean="0"/>
              <a:t>ve Doğrulama Kodu ile sağlanabilir.</a:t>
            </a:r>
            <a:endParaRPr lang="tr-TR" sz="2600" dirty="0"/>
          </a:p>
        </p:txBody>
      </p:sp>
    </p:spTree>
  </p:cSld>
  <p:clrMapOvr>
    <a:masterClrMapping/>
  </p:clrMapOvr>
  <p:transition advClick="0"/>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E-yaygın</a:t>
            </a:r>
            <a:endParaRPr lang="tr-TR" altLang="tr-TR" sz="2600" dirty="0">
              <a:solidFill>
                <a:srgbClr val="FF0000"/>
              </a:solidFill>
              <a:latin typeface="Calibri" pitchFamily="34" charset="0"/>
              <a:ea typeface="Calibri" pitchFamily="34" charset="0"/>
              <a:cs typeface="Times New Roman" pitchFamily="18" charset="0"/>
            </a:endParaRPr>
          </a:p>
        </p:txBody>
      </p:sp>
      <p:pic>
        <p:nvPicPr>
          <p:cNvPr id="1026" name="Picture 2"/>
          <p:cNvPicPr>
            <a:picLocks noChangeAspect="1" noChangeArrowheads="1"/>
          </p:cNvPicPr>
          <p:nvPr/>
        </p:nvPicPr>
        <p:blipFill>
          <a:blip r:embed="rId4" cstate="print"/>
          <a:srcRect/>
          <a:stretch>
            <a:fillRect/>
          </a:stretch>
        </p:blipFill>
        <p:spPr bwMode="auto">
          <a:xfrm>
            <a:off x="683568" y="1628800"/>
            <a:ext cx="7624961" cy="4268561"/>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E-yaygın</a:t>
            </a:r>
            <a:endParaRPr lang="tr-TR" altLang="tr-TR" sz="2600" dirty="0">
              <a:solidFill>
                <a:srgbClr val="FF0000"/>
              </a:solidFill>
              <a:latin typeface="Calibri" pitchFamily="34" charset="0"/>
              <a:ea typeface="Calibri" pitchFamily="34" charset="0"/>
              <a:cs typeface="Times New Roman" pitchFamily="18" charset="0"/>
            </a:endParaRPr>
          </a:p>
        </p:txBody>
      </p:sp>
      <p:pic>
        <p:nvPicPr>
          <p:cNvPr id="2050" name="Picture 2"/>
          <p:cNvPicPr>
            <a:picLocks noChangeAspect="1" noChangeArrowheads="1"/>
          </p:cNvPicPr>
          <p:nvPr/>
        </p:nvPicPr>
        <p:blipFill>
          <a:blip r:embed="rId4" cstate="print"/>
          <a:srcRect/>
          <a:stretch>
            <a:fillRect/>
          </a:stretch>
        </p:blipFill>
        <p:spPr bwMode="auto">
          <a:xfrm>
            <a:off x="251520" y="2204864"/>
            <a:ext cx="6267237" cy="3888432"/>
          </a:xfrm>
          <a:prstGeom prst="rect">
            <a:avLst/>
          </a:prstGeom>
          <a:ln>
            <a:noFill/>
          </a:ln>
          <a:effectLst>
            <a:outerShdw blurRad="292100" dist="139700" dir="2700000" algn="tl" rotWithShape="0">
              <a:srgbClr val="333333">
                <a:alpha val="65000"/>
              </a:srgbClr>
            </a:outerShdw>
          </a:effectLst>
        </p:spPr>
      </p:pic>
      <p:sp>
        <p:nvSpPr>
          <p:cNvPr id="19" name="18 Dikdörtgen"/>
          <p:cNvSpPr/>
          <p:nvPr/>
        </p:nvSpPr>
        <p:spPr>
          <a:xfrm>
            <a:off x="6732240" y="2204864"/>
            <a:ext cx="2411760" cy="3970318"/>
          </a:xfrm>
          <a:prstGeom prst="rect">
            <a:avLst/>
          </a:prstGeom>
        </p:spPr>
        <p:txBody>
          <a:bodyPr wrap="square">
            <a:spAutoFit/>
          </a:bodyPr>
          <a:lstStyle/>
          <a:p>
            <a:r>
              <a:rPr lang="tr-TR" sz="2800" dirty="0" smtClean="0">
                <a:solidFill>
                  <a:schemeClr val="tx2">
                    <a:lumMod val="50000"/>
                  </a:schemeClr>
                </a:solidFill>
              </a:rPr>
              <a:t>Kayıtlı kursiyerlerinizi görmek için 1 nolu sekmeyi, kurslarınızla ilgili işlem yapmak için 2 nolu sekmeyi tıklayınız.</a:t>
            </a:r>
            <a:endParaRPr lang="en-US"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25" name="Rectangle 1"/>
          <p:cNvSpPr>
            <a:spLocks noChangeArrowheads="1"/>
          </p:cNvSpPr>
          <p:nvPr/>
        </p:nvSpPr>
        <p:spPr bwMode="auto">
          <a:xfrm>
            <a:off x="323528" y="1484784"/>
            <a:ext cx="9217024"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
            <a:r>
              <a:rPr lang="tr-TR" sz="2400" b="1" dirty="0" smtClean="0">
                <a:solidFill>
                  <a:srgbClr val="FF0000"/>
                </a:solidFill>
              </a:rPr>
              <a:t>	   EĞİTİM				ÖĞRETİM</a:t>
            </a:r>
          </a:p>
          <a:p>
            <a:pPr fontAlgn="b"/>
            <a:endParaRPr lang="tr-TR" sz="2400" b="1" dirty="0" smtClean="0">
              <a:solidFill>
                <a:srgbClr val="FF0000"/>
              </a:solidFill>
            </a:endParaRPr>
          </a:p>
          <a:p>
            <a:pPr fontAlgn="b"/>
            <a:r>
              <a:rPr lang="tr-TR" sz="2400" dirty="0" smtClean="0">
                <a:solidFill>
                  <a:srgbClr val="FF0000"/>
                </a:solidFill>
              </a:rPr>
              <a:t>Mekan bakımından sınırsızdır. 	Önceden belirlenmiş 							mekanda gerçekleşir.</a:t>
            </a:r>
          </a:p>
          <a:p>
            <a:pPr fontAlgn="b"/>
            <a:endParaRPr lang="tr-TR" sz="2400" dirty="0" smtClean="0">
              <a:solidFill>
                <a:srgbClr val="FF0000"/>
              </a:solidFill>
            </a:endParaRPr>
          </a:p>
          <a:p>
            <a:pPr fontAlgn="b"/>
            <a:r>
              <a:rPr lang="tr-TR" sz="2400" dirty="0" smtClean="0">
                <a:solidFill>
                  <a:schemeClr val="tx2">
                    <a:lumMod val="50000"/>
                  </a:schemeClr>
                </a:solidFill>
              </a:rPr>
              <a:t>Zaman bakımından sınırsızdır.		Belli bir zaman diliminde 						gerçekleşir.</a:t>
            </a:r>
          </a:p>
          <a:p>
            <a:pPr fontAlgn="b"/>
            <a:endParaRPr lang="tr-TR" sz="2400" dirty="0" smtClean="0">
              <a:solidFill>
                <a:schemeClr val="tx2">
                  <a:lumMod val="50000"/>
                </a:schemeClr>
              </a:solidFill>
            </a:endParaRPr>
          </a:p>
          <a:p>
            <a:pPr fontAlgn="b"/>
            <a:r>
              <a:rPr lang="tr-TR" sz="2400" dirty="0" smtClean="0">
                <a:solidFill>
                  <a:srgbClr val="FF0000"/>
                </a:solidFill>
              </a:rPr>
              <a:t>Planlı ve plansız olabilir. 		Planlıdır.</a:t>
            </a:r>
          </a:p>
          <a:p>
            <a:pPr fontAlgn="b"/>
            <a:endParaRPr lang="tr-TR" sz="2400" dirty="0" smtClean="0">
              <a:solidFill>
                <a:srgbClr val="FF0000"/>
              </a:solidFill>
            </a:endParaRPr>
          </a:p>
          <a:p>
            <a:pPr fontAlgn="b"/>
            <a:r>
              <a:rPr lang="tr-TR" sz="2400" dirty="0" smtClean="0">
                <a:solidFill>
                  <a:schemeClr val="tx2">
                    <a:lumMod val="50000"/>
                  </a:schemeClr>
                </a:solidFill>
              </a:rPr>
              <a:t>Her yerde olabilir.			</a:t>
            </a:r>
            <a:r>
              <a:rPr lang="tr-TR" sz="2400" dirty="0" smtClean="0">
                <a:solidFill>
                  <a:schemeClr val="tx2">
                    <a:lumMod val="50000"/>
                  </a:schemeClr>
                </a:solidFill>
                <a:ea typeface="Times New Roman"/>
                <a:cs typeface="Times New Roman"/>
              </a:rPr>
              <a:t>Eğitim kurumlarımda ve 						öğrenci statüsündeki bireylerle 					gerçekleşir.</a:t>
            </a:r>
          </a:p>
        </p:txBody>
      </p:sp>
    </p:spTree>
  </p:cSld>
  <p:clrMapOvr>
    <a:masterClrMapping/>
  </p:clrMapOvr>
  <p:transition advClick="0"/>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E-yaygın</a:t>
            </a:r>
            <a:endParaRPr lang="tr-TR" altLang="tr-TR" sz="2600" dirty="0">
              <a:solidFill>
                <a:srgbClr val="FF0000"/>
              </a:solidFill>
              <a:latin typeface="Calibri" pitchFamily="34" charset="0"/>
              <a:ea typeface="Calibri" pitchFamily="34" charset="0"/>
              <a:cs typeface="Times New Roman" pitchFamily="18" charset="0"/>
            </a:endParaRPr>
          </a:p>
        </p:txBody>
      </p:sp>
      <p:pic>
        <p:nvPicPr>
          <p:cNvPr id="3074" name="Picture 2"/>
          <p:cNvPicPr>
            <a:picLocks noChangeAspect="1" noChangeArrowheads="1"/>
          </p:cNvPicPr>
          <p:nvPr/>
        </p:nvPicPr>
        <p:blipFill>
          <a:blip r:embed="rId4" cstate="print"/>
          <a:srcRect/>
          <a:stretch>
            <a:fillRect/>
          </a:stretch>
        </p:blipFill>
        <p:spPr bwMode="auto">
          <a:xfrm>
            <a:off x="395536" y="1556792"/>
            <a:ext cx="6336704" cy="3992600"/>
          </a:xfrm>
          <a:prstGeom prst="rect">
            <a:avLst/>
          </a:prstGeom>
          <a:ln>
            <a:noFill/>
          </a:ln>
          <a:effectLst>
            <a:outerShdw blurRad="292100" dist="139700" dir="2700000" algn="tl" rotWithShape="0">
              <a:srgbClr val="333333">
                <a:alpha val="65000"/>
              </a:srgbClr>
            </a:outerShdw>
          </a:effectLst>
        </p:spPr>
      </p:pic>
      <p:pic>
        <p:nvPicPr>
          <p:cNvPr id="3076" name="Picture 4"/>
          <p:cNvPicPr>
            <a:picLocks noChangeAspect="1" noChangeArrowheads="1"/>
          </p:cNvPicPr>
          <p:nvPr/>
        </p:nvPicPr>
        <p:blipFill>
          <a:blip r:embed="rId5" cstate="print"/>
          <a:srcRect/>
          <a:stretch>
            <a:fillRect/>
          </a:stretch>
        </p:blipFill>
        <p:spPr bwMode="auto">
          <a:xfrm>
            <a:off x="6084168" y="3140968"/>
            <a:ext cx="493769" cy="432048"/>
          </a:xfrm>
          <a:prstGeom prst="rect">
            <a:avLst/>
          </a:prstGeom>
          <a:noFill/>
          <a:ln w="9525">
            <a:noFill/>
            <a:miter lim="800000"/>
            <a:headEnd/>
            <a:tailEnd/>
          </a:ln>
        </p:spPr>
      </p:pic>
      <p:sp>
        <p:nvSpPr>
          <p:cNvPr id="18" name="17 Dikdörtgen"/>
          <p:cNvSpPr/>
          <p:nvPr/>
        </p:nvSpPr>
        <p:spPr>
          <a:xfrm>
            <a:off x="7020272" y="1988840"/>
            <a:ext cx="1872208" cy="3416320"/>
          </a:xfrm>
          <a:prstGeom prst="rect">
            <a:avLst/>
          </a:prstGeom>
        </p:spPr>
        <p:txBody>
          <a:bodyPr wrap="square">
            <a:spAutoFit/>
          </a:bodyPr>
          <a:lstStyle/>
          <a:p>
            <a:r>
              <a:rPr lang="tr-TR" sz="2400" dirty="0" smtClean="0">
                <a:solidFill>
                  <a:schemeClr val="tx2">
                    <a:lumMod val="50000"/>
                  </a:schemeClr>
                </a:solidFill>
              </a:rPr>
              <a:t>Kursiyerler sekmesine tıkladığınızda açılan pencerede onaylanan kursiyerlerin  listesini görebilirsiniz.</a:t>
            </a:r>
            <a:endParaRPr lang="en-US" sz="2400" dirty="0">
              <a:solidFill>
                <a:schemeClr val="tx2">
                  <a:lumMod val="50000"/>
                </a:schemeClr>
              </a:solidFill>
            </a:endParaRPr>
          </a:p>
        </p:txBody>
      </p:sp>
      <p:sp>
        <p:nvSpPr>
          <p:cNvPr id="20" name="19 Dikdörtgen"/>
          <p:cNvSpPr/>
          <p:nvPr/>
        </p:nvSpPr>
        <p:spPr>
          <a:xfrm>
            <a:off x="251520" y="5816877"/>
            <a:ext cx="8748464" cy="492443"/>
          </a:xfrm>
          <a:prstGeom prst="rect">
            <a:avLst/>
          </a:prstGeom>
        </p:spPr>
        <p:txBody>
          <a:bodyPr wrap="square">
            <a:spAutoFit/>
          </a:bodyPr>
          <a:lstStyle/>
          <a:p>
            <a:r>
              <a:rPr lang="tr-TR" sz="2600" dirty="0" smtClean="0">
                <a:solidFill>
                  <a:srgbClr val="FF0000"/>
                </a:solidFill>
              </a:rPr>
              <a:t>1 nolu alan tıklanarak kursiyer listesi excel ortamına aktarılabilir</a:t>
            </a:r>
            <a:endParaRPr lang="en-US" sz="2600" dirty="0">
              <a:solidFill>
                <a:srgbClr val="FF0000"/>
              </a:solidFill>
            </a:endParaRPr>
          </a:p>
        </p:txBody>
      </p:sp>
    </p:spTree>
  </p:cSld>
  <p:clrMapOvr>
    <a:masterClrMapping/>
  </p:clrMapOvr>
  <p:transition advClick="0"/>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E-yaygın (Kurs Kursiyer İşlemleri)</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18" name="Metin kutusu 1"/>
          <p:cNvSpPr txBox="1"/>
          <p:nvPr/>
        </p:nvSpPr>
        <p:spPr>
          <a:xfrm>
            <a:off x="0" y="5661248"/>
            <a:ext cx="9144000" cy="830997"/>
          </a:xfrm>
          <a:prstGeom prst="rect">
            <a:avLst/>
          </a:prstGeom>
          <a:noFill/>
        </p:spPr>
        <p:txBody>
          <a:bodyPr wrap="square" rtlCol="0">
            <a:spAutoFit/>
          </a:bodyPr>
          <a:lstStyle/>
          <a:p>
            <a:pPr algn="ctr"/>
            <a:r>
              <a:rPr lang="tr-TR" sz="2400" dirty="0" smtClean="0">
                <a:solidFill>
                  <a:srgbClr val="FF0000"/>
                </a:solidFill>
              </a:rPr>
              <a:t>Devam/Devamsızlık girişi ile Her bir Modülün Not girişi bu ekrandan yapabilir.</a:t>
            </a:r>
            <a:endParaRPr lang="tr-TR" sz="2400" dirty="0">
              <a:solidFill>
                <a:srgbClr val="FF0000"/>
              </a:solidFill>
            </a:endParaRPr>
          </a:p>
        </p:txBody>
      </p:sp>
      <p:pic>
        <p:nvPicPr>
          <p:cNvPr id="4099" name="Picture 3"/>
          <p:cNvPicPr>
            <a:picLocks noChangeAspect="1" noChangeArrowheads="1"/>
          </p:cNvPicPr>
          <p:nvPr/>
        </p:nvPicPr>
        <p:blipFill>
          <a:blip r:embed="rId4" cstate="print"/>
          <a:srcRect/>
          <a:stretch>
            <a:fillRect/>
          </a:stretch>
        </p:blipFill>
        <p:spPr bwMode="auto">
          <a:xfrm>
            <a:off x="254000" y="1692498"/>
            <a:ext cx="8636000" cy="39687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E-yaygın (Devamsızlık İşleme)</a:t>
            </a:r>
            <a:endParaRPr lang="tr-TR" altLang="tr-TR" sz="2600" dirty="0">
              <a:solidFill>
                <a:srgbClr val="FF0000"/>
              </a:solidFill>
              <a:latin typeface="Calibri" pitchFamily="34" charset="0"/>
              <a:ea typeface="Calibri" pitchFamily="34" charset="0"/>
              <a:cs typeface="Times New Roman" pitchFamily="18" charset="0"/>
            </a:endParaRPr>
          </a:p>
        </p:txBody>
      </p:sp>
      <p:pic>
        <p:nvPicPr>
          <p:cNvPr id="5123" name="Picture 3"/>
          <p:cNvPicPr>
            <a:picLocks noChangeAspect="1" noChangeArrowheads="1"/>
          </p:cNvPicPr>
          <p:nvPr/>
        </p:nvPicPr>
        <p:blipFill>
          <a:blip r:embed="rId4" cstate="print"/>
          <a:srcRect/>
          <a:stretch>
            <a:fillRect/>
          </a:stretch>
        </p:blipFill>
        <p:spPr bwMode="auto">
          <a:xfrm>
            <a:off x="611560" y="1772816"/>
            <a:ext cx="7896225" cy="40957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E-yaygın (Not Girişi)</a:t>
            </a:r>
            <a:endParaRPr lang="tr-TR" altLang="tr-TR" sz="2600" dirty="0">
              <a:solidFill>
                <a:srgbClr val="FF0000"/>
              </a:solidFill>
              <a:latin typeface="Calibri" pitchFamily="34" charset="0"/>
              <a:ea typeface="Calibri" pitchFamily="34" charset="0"/>
              <a:cs typeface="Times New Roman" pitchFamily="18" charset="0"/>
            </a:endParaRPr>
          </a:p>
        </p:txBody>
      </p:sp>
      <p:pic>
        <p:nvPicPr>
          <p:cNvPr id="6146" name="Picture 2"/>
          <p:cNvPicPr>
            <a:picLocks noChangeAspect="1" noChangeArrowheads="1"/>
          </p:cNvPicPr>
          <p:nvPr/>
        </p:nvPicPr>
        <p:blipFill>
          <a:blip r:embed="rId4" cstate="print"/>
          <a:srcRect/>
          <a:stretch>
            <a:fillRect/>
          </a:stretch>
        </p:blipFill>
        <p:spPr bwMode="auto">
          <a:xfrm>
            <a:off x="611560" y="1872580"/>
            <a:ext cx="7858125" cy="40767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655265" y="1522065"/>
            <a:ext cx="7877175" cy="4067175"/>
          </a:xfrm>
          <a:prstGeom prst="rect">
            <a:avLst/>
          </a:prstGeom>
          <a:noFill/>
          <a:ln w="9525">
            <a:noFill/>
            <a:miter lim="800000"/>
            <a:headEnd/>
            <a:tailEnd/>
          </a:ln>
        </p:spPr>
      </p:pic>
      <p:pic>
        <p:nvPicPr>
          <p:cNvPr id="207874" name="Picture 2" descr="F:\indir.png"/>
          <p:cNvPicPr>
            <a:picLocks noChangeAspect="1" noChangeArrowheads="1"/>
          </p:cNvPicPr>
          <p:nvPr/>
        </p:nvPicPr>
        <p:blipFill>
          <a:blip r:embed="rId4"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E-yaygın</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18" name="Metin kutusu 1"/>
          <p:cNvSpPr txBox="1"/>
          <p:nvPr/>
        </p:nvSpPr>
        <p:spPr>
          <a:xfrm>
            <a:off x="251521" y="5622339"/>
            <a:ext cx="8712968" cy="830997"/>
          </a:xfrm>
          <a:prstGeom prst="rect">
            <a:avLst/>
          </a:prstGeom>
          <a:noFill/>
        </p:spPr>
        <p:txBody>
          <a:bodyPr wrap="square" rtlCol="0">
            <a:spAutoFit/>
          </a:bodyPr>
          <a:lstStyle/>
          <a:p>
            <a:r>
              <a:rPr lang="tr-TR" sz="2400" dirty="0" smtClean="0">
                <a:solidFill>
                  <a:srgbClr val="FF0000"/>
                </a:solidFill>
              </a:rPr>
              <a:t>Devamsızlık ve Not girişleri ardından mutlaka Kurs Sonu İstatistikleri kontrol edilmelidir. </a:t>
            </a:r>
            <a:endParaRPr lang="tr-TR" sz="2400" dirty="0">
              <a:solidFill>
                <a:srgbClr val="FF0000"/>
              </a:solidFill>
            </a:endParaRPr>
          </a:p>
        </p:txBody>
      </p:sp>
    </p:spTree>
  </p:cSld>
  <p:clrMapOvr>
    <a:masterClrMapping/>
  </p:clrMapOvr>
  <p:transition advClick="0"/>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Dikdörtgen 1"/>
          <p:cNvSpPr>
            <a:spLocks noChangeArrowheads="1"/>
          </p:cNvSpPr>
          <p:nvPr/>
        </p:nvSpPr>
        <p:spPr bwMode="auto">
          <a:xfrm>
            <a:off x="1187624" y="2780928"/>
            <a:ext cx="7056784" cy="1122871"/>
          </a:xfrm>
          <a:prstGeom prst="rect">
            <a:avLst/>
          </a:prstGeom>
          <a:noFill/>
          <a:ln w="9525">
            <a:noFill/>
            <a:miter lim="800000"/>
            <a:headEnd/>
            <a:tailEnd/>
          </a:ln>
        </p:spPr>
        <p:txBody>
          <a:bodyPr wrap="square">
            <a:spAutoFit/>
          </a:bodyPr>
          <a:lstStyle/>
          <a:p>
            <a:pPr algn="ctr">
              <a:lnSpc>
                <a:spcPct val="107000"/>
              </a:lnSpc>
              <a:spcAft>
                <a:spcPts val="800"/>
              </a:spcAft>
            </a:pPr>
            <a:r>
              <a:rPr lang="tr-TR" sz="3200" b="1" dirty="0" smtClean="0">
                <a:solidFill>
                  <a:srgbClr val="FF0000"/>
                </a:solidFill>
              </a:rPr>
              <a:t>Kurs Planlarının ve Zümre Toplantılarının Yapılması</a:t>
            </a:r>
            <a:endParaRPr lang="tr-TR" altLang="tr-TR" sz="3200" b="1" dirty="0">
              <a:solidFill>
                <a:srgbClr val="FF0000"/>
              </a:solidFill>
              <a:latin typeface="Calibri" pitchFamily="34" charset="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64385"/>
          </a:xfrm>
          <a:prstGeom prst="rect">
            <a:avLst/>
          </a:prstGeom>
          <a:noFill/>
          <a:ln w="9525">
            <a:noFill/>
            <a:miter lim="800000"/>
            <a:headEnd/>
            <a:tailEnd/>
          </a:ln>
        </p:spPr>
        <p:txBody>
          <a:bodyPr wrap="square">
            <a:spAutoFit/>
          </a:bodyPr>
          <a:lstStyle/>
          <a:p>
            <a:pPr>
              <a:lnSpc>
                <a:spcPct val="107000"/>
              </a:lnSpc>
              <a:spcAft>
                <a:spcPts val="800"/>
              </a:spcAft>
            </a:pPr>
            <a:r>
              <a:rPr lang="tr-TR" sz="3000" dirty="0" smtClean="0">
                <a:solidFill>
                  <a:srgbClr val="FF0000"/>
                </a:solidFill>
              </a:rPr>
              <a:t>Kurs Planlarının Yapılması</a:t>
            </a:r>
            <a:endParaRPr lang="tr-TR" altLang="tr-TR" sz="3000" dirty="0">
              <a:solidFill>
                <a:srgbClr val="FF0000"/>
              </a:solidFill>
              <a:latin typeface="Calibri" pitchFamily="34" charset="0"/>
              <a:ea typeface="Calibri" pitchFamily="34" charset="0"/>
              <a:cs typeface="Times New Roman" pitchFamily="18" charset="0"/>
            </a:endParaRPr>
          </a:p>
        </p:txBody>
      </p:sp>
      <p:sp>
        <p:nvSpPr>
          <p:cNvPr id="18" name="17 Dikdörtgen"/>
          <p:cNvSpPr/>
          <p:nvPr/>
        </p:nvSpPr>
        <p:spPr>
          <a:xfrm>
            <a:off x="467544" y="2529478"/>
            <a:ext cx="8280920" cy="2123658"/>
          </a:xfrm>
          <a:prstGeom prst="rect">
            <a:avLst/>
          </a:prstGeom>
        </p:spPr>
        <p:txBody>
          <a:bodyPr wrap="square">
            <a:spAutoFit/>
          </a:bodyPr>
          <a:lstStyle/>
          <a:p>
            <a:pPr algn="ctr"/>
            <a:r>
              <a:rPr lang="tr-TR" sz="2600" b="1" cap="all" dirty="0" smtClean="0">
                <a:solidFill>
                  <a:srgbClr val="FF0000"/>
                </a:solidFill>
              </a:rPr>
              <a:t>MİLLÎ EĞİTİM BAKANLIĞI </a:t>
            </a:r>
            <a:r>
              <a:rPr lang="tr-TR" sz="2600" dirty="0" smtClean="0">
                <a:solidFill>
                  <a:srgbClr val="FF0000"/>
                </a:solidFill>
              </a:rPr>
              <a:t/>
            </a:r>
            <a:br>
              <a:rPr lang="tr-TR" sz="2600" dirty="0" smtClean="0">
                <a:solidFill>
                  <a:srgbClr val="FF0000"/>
                </a:solidFill>
              </a:rPr>
            </a:br>
            <a:r>
              <a:rPr lang="tr-TR" sz="2600" b="1" cap="all" dirty="0" smtClean="0">
                <a:solidFill>
                  <a:srgbClr val="FF0000"/>
                </a:solidFill>
              </a:rPr>
              <a:t>EĞİTİM VE ÖĞRETİM ÇALIŞMALARININ</a:t>
            </a:r>
          </a:p>
          <a:p>
            <a:pPr algn="ctr"/>
            <a:r>
              <a:rPr lang="tr-TR" sz="2600" b="1" cap="all" dirty="0" smtClean="0">
                <a:solidFill>
                  <a:srgbClr val="FF0000"/>
                </a:solidFill>
              </a:rPr>
              <a:t>PLÂNLI YÜRÜTÜLMESİNE İLİŞKİN YÖNERGE</a:t>
            </a:r>
          </a:p>
          <a:p>
            <a:pPr algn="ctr"/>
            <a:endParaRPr lang="en-US" sz="2600" dirty="0" smtClean="0">
              <a:solidFill>
                <a:srgbClr val="FF0000"/>
              </a:solidFill>
            </a:endParaRPr>
          </a:p>
          <a:p>
            <a:r>
              <a:rPr lang="tr-TR" sz="2600" b="1" dirty="0" smtClean="0">
                <a:solidFill>
                  <a:schemeClr val="accent1">
                    <a:lumMod val="75000"/>
                  </a:schemeClr>
                </a:solidFill>
              </a:rPr>
              <a:t>Tebliğler Dergisi : </a:t>
            </a:r>
            <a:r>
              <a:rPr lang="tr-TR" sz="2800" b="1" dirty="0" smtClean="0"/>
              <a:t> </a:t>
            </a:r>
            <a:r>
              <a:rPr lang="tr-TR" sz="2600" dirty="0" smtClean="0">
                <a:solidFill>
                  <a:schemeClr val="accent1">
                    <a:lumMod val="75000"/>
                  </a:schemeClr>
                </a:solidFill>
              </a:rPr>
              <a:t>AĞUSTOS 2003/2551</a:t>
            </a:r>
          </a:p>
        </p:txBody>
      </p:sp>
    </p:spTree>
  </p:cSld>
  <p:clrMapOvr>
    <a:masterClrMapping/>
  </p:clrMapOvr>
  <p:transition advClick="0"/>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64385"/>
          </a:xfrm>
          <a:prstGeom prst="rect">
            <a:avLst/>
          </a:prstGeom>
          <a:noFill/>
          <a:ln w="9525">
            <a:noFill/>
            <a:miter lim="800000"/>
            <a:headEnd/>
            <a:tailEnd/>
          </a:ln>
        </p:spPr>
        <p:txBody>
          <a:bodyPr wrap="square">
            <a:spAutoFit/>
          </a:bodyPr>
          <a:lstStyle/>
          <a:p>
            <a:pPr>
              <a:lnSpc>
                <a:spcPct val="107000"/>
              </a:lnSpc>
              <a:spcAft>
                <a:spcPts val="800"/>
              </a:spcAft>
            </a:pPr>
            <a:r>
              <a:rPr lang="tr-TR" sz="3000" dirty="0" smtClean="0">
                <a:solidFill>
                  <a:srgbClr val="FF0000"/>
                </a:solidFill>
              </a:rPr>
              <a:t>Kurs Planlarının Yapılması</a:t>
            </a:r>
            <a:endParaRPr lang="tr-TR" altLang="tr-TR" sz="3000" dirty="0">
              <a:solidFill>
                <a:srgbClr val="FF0000"/>
              </a:solidFill>
              <a:latin typeface="Calibri" pitchFamily="34" charset="0"/>
              <a:ea typeface="Calibri" pitchFamily="34" charset="0"/>
              <a:cs typeface="Times New Roman" pitchFamily="18" charset="0"/>
            </a:endParaRPr>
          </a:p>
        </p:txBody>
      </p:sp>
      <p:sp>
        <p:nvSpPr>
          <p:cNvPr id="12" name="Metin kutusu 5"/>
          <p:cNvSpPr txBox="1"/>
          <p:nvPr/>
        </p:nvSpPr>
        <p:spPr>
          <a:xfrm>
            <a:off x="251520" y="1700808"/>
            <a:ext cx="8424936" cy="5755422"/>
          </a:xfrm>
          <a:prstGeom prst="rect">
            <a:avLst/>
          </a:prstGeom>
          <a:noFill/>
        </p:spPr>
        <p:txBody>
          <a:bodyPr wrap="square" rtlCol="0">
            <a:spAutoFit/>
          </a:bodyPr>
          <a:lstStyle/>
          <a:p>
            <a:pPr fontAlgn="base"/>
            <a:r>
              <a:rPr lang="tr-TR" sz="2800" b="1" dirty="0" smtClean="0">
                <a:solidFill>
                  <a:schemeClr val="accent1">
                    <a:lumMod val="50000"/>
                  </a:schemeClr>
                </a:solidFill>
              </a:rPr>
              <a:t>Plan: </a:t>
            </a:r>
            <a:r>
              <a:rPr lang="tr-TR" sz="2800" dirty="0" smtClean="0">
                <a:solidFill>
                  <a:schemeClr val="accent1">
                    <a:lumMod val="50000"/>
                  </a:schemeClr>
                </a:solidFill>
              </a:rPr>
              <a:t>Öğretilecek temel konuları ve her konu için kullanılacak ortalama süreyi içeren bir ana taslaktır.</a:t>
            </a:r>
          </a:p>
          <a:p>
            <a:pPr fontAlgn="base"/>
            <a:endParaRPr lang="tr-TR" sz="2800" dirty="0" smtClean="0">
              <a:solidFill>
                <a:schemeClr val="accent1">
                  <a:lumMod val="50000"/>
                </a:schemeClr>
              </a:solidFill>
            </a:endParaRPr>
          </a:p>
          <a:p>
            <a:pPr fontAlgn="base"/>
            <a:r>
              <a:rPr lang="tr-TR" sz="2800" b="1" dirty="0" smtClean="0">
                <a:solidFill>
                  <a:schemeClr val="accent1">
                    <a:lumMod val="50000"/>
                  </a:schemeClr>
                </a:solidFill>
              </a:rPr>
              <a:t>Yıllık Plan: </a:t>
            </a:r>
            <a:r>
              <a:rPr lang="tr-TR" sz="2800" dirty="0" smtClean="0">
                <a:solidFill>
                  <a:schemeClr val="accent1">
                    <a:lumMod val="50000"/>
                  </a:schemeClr>
                </a:solidFill>
              </a:rPr>
              <a:t>Bir dersin öğrenme ve öğretme etkinliklerinin, bu ders için ayrılan zamana dağıtılarak yapıldığı plan.</a:t>
            </a:r>
          </a:p>
          <a:p>
            <a:pPr fontAlgn="base"/>
            <a:endParaRPr lang="tr-TR" sz="2800" dirty="0" smtClean="0">
              <a:solidFill>
                <a:schemeClr val="accent1">
                  <a:lumMod val="75000"/>
                </a:schemeClr>
              </a:solidFill>
            </a:endParaRPr>
          </a:p>
          <a:p>
            <a:pPr fontAlgn="base"/>
            <a:endParaRPr lang="tr-TR" sz="2800" dirty="0" smtClean="0">
              <a:solidFill>
                <a:schemeClr val="accent1">
                  <a:lumMod val="75000"/>
                </a:schemeClr>
              </a:solidFill>
            </a:endParaRPr>
          </a:p>
          <a:p>
            <a:pPr fontAlgn="base"/>
            <a:r>
              <a:rPr lang="tr-TR" sz="2800" dirty="0" smtClean="0">
                <a:solidFill>
                  <a:srgbClr val="FF0000"/>
                </a:solidFill>
              </a:rPr>
              <a:t>Eğitim-öğretim kurumlarında Eğitim etkinliklerine ve derslere hazırlıklı girmek </a:t>
            </a:r>
            <a:r>
              <a:rPr lang="tr-TR" sz="2800" u="sng" dirty="0" smtClean="0">
                <a:solidFill>
                  <a:srgbClr val="FF0000"/>
                </a:solidFill>
              </a:rPr>
              <a:t>yasal yönden zorunlu</a:t>
            </a:r>
            <a:r>
              <a:rPr lang="tr-TR" sz="2800" dirty="0" smtClean="0">
                <a:solidFill>
                  <a:srgbClr val="FF0000"/>
                </a:solidFill>
              </a:rPr>
              <a:t>, </a:t>
            </a:r>
            <a:r>
              <a:rPr lang="tr-TR" sz="2800" u="sng" dirty="0" smtClean="0">
                <a:solidFill>
                  <a:srgbClr val="FF0000"/>
                </a:solidFill>
              </a:rPr>
              <a:t>eğitsel yönden gereklidir</a:t>
            </a:r>
          </a:p>
          <a:p>
            <a:pPr fontAlgn="base"/>
            <a:endParaRPr lang="tr-TR" sz="2800" dirty="0" smtClean="0">
              <a:solidFill>
                <a:schemeClr val="accent1">
                  <a:lumMod val="75000"/>
                </a:schemeClr>
              </a:solidFill>
            </a:endParaRPr>
          </a:p>
          <a:p>
            <a:pPr fontAlgn="base"/>
            <a:endParaRPr lang="tr-TR" sz="2800" dirty="0" smtClean="0">
              <a:solidFill>
                <a:schemeClr val="accent1">
                  <a:lumMod val="75000"/>
                </a:schemeClr>
              </a:solidFill>
            </a:endParaRPr>
          </a:p>
          <a:p>
            <a:pPr algn="ctr"/>
            <a:endParaRPr lang="tr-TR" sz="32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64385"/>
          </a:xfrm>
          <a:prstGeom prst="rect">
            <a:avLst/>
          </a:prstGeom>
          <a:noFill/>
          <a:ln w="9525">
            <a:noFill/>
            <a:miter lim="800000"/>
            <a:headEnd/>
            <a:tailEnd/>
          </a:ln>
        </p:spPr>
        <p:txBody>
          <a:bodyPr wrap="square">
            <a:spAutoFit/>
          </a:bodyPr>
          <a:lstStyle/>
          <a:p>
            <a:pPr>
              <a:lnSpc>
                <a:spcPct val="107000"/>
              </a:lnSpc>
              <a:spcAft>
                <a:spcPts val="800"/>
              </a:spcAft>
            </a:pPr>
            <a:r>
              <a:rPr lang="tr-TR" sz="3000" dirty="0" smtClean="0">
                <a:solidFill>
                  <a:srgbClr val="FF0000"/>
                </a:solidFill>
              </a:rPr>
              <a:t>Kurs Planlarının Yapılması</a:t>
            </a:r>
            <a:endParaRPr lang="tr-TR" altLang="tr-TR" sz="3000" dirty="0">
              <a:solidFill>
                <a:srgbClr val="FF0000"/>
              </a:solidFill>
              <a:latin typeface="Calibri" pitchFamily="34" charset="0"/>
              <a:ea typeface="Calibri" pitchFamily="34" charset="0"/>
              <a:cs typeface="Times New Roman" pitchFamily="18" charset="0"/>
            </a:endParaRPr>
          </a:p>
        </p:txBody>
      </p:sp>
      <p:pic>
        <p:nvPicPr>
          <p:cNvPr id="193540" name="Picture 4" descr="boş yıllık plan örneği ile ilgili görsel sonucu"/>
          <p:cNvPicPr>
            <a:picLocks noChangeAspect="1" noChangeArrowheads="1"/>
          </p:cNvPicPr>
          <p:nvPr/>
        </p:nvPicPr>
        <p:blipFill>
          <a:blip r:embed="rId4" cstate="print"/>
          <a:srcRect/>
          <a:stretch>
            <a:fillRect/>
          </a:stretch>
        </p:blipFill>
        <p:spPr bwMode="auto">
          <a:xfrm>
            <a:off x="1043608" y="1556792"/>
            <a:ext cx="6768752" cy="4718395"/>
          </a:xfrm>
          <a:prstGeom prst="rect">
            <a:avLst/>
          </a:prstGeom>
          <a:noFill/>
        </p:spPr>
      </p:pic>
    </p:spTree>
  </p:cSld>
  <p:clrMapOvr>
    <a:masterClrMapping/>
  </p:clrMapOvr>
  <p:transition advClick="0"/>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64385"/>
          </a:xfrm>
          <a:prstGeom prst="rect">
            <a:avLst/>
          </a:prstGeom>
          <a:noFill/>
          <a:ln w="9525">
            <a:noFill/>
            <a:miter lim="800000"/>
            <a:headEnd/>
            <a:tailEnd/>
          </a:ln>
        </p:spPr>
        <p:txBody>
          <a:bodyPr wrap="square">
            <a:spAutoFit/>
          </a:bodyPr>
          <a:lstStyle/>
          <a:p>
            <a:pPr>
              <a:lnSpc>
                <a:spcPct val="107000"/>
              </a:lnSpc>
              <a:spcAft>
                <a:spcPts val="800"/>
              </a:spcAft>
            </a:pPr>
            <a:r>
              <a:rPr lang="tr-TR" sz="3000" dirty="0" smtClean="0">
                <a:solidFill>
                  <a:srgbClr val="FF0000"/>
                </a:solidFill>
              </a:rPr>
              <a:t>Kurs Planlarının Yapılması</a:t>
            </a:r>
            <a:endParaRPr lang="tr-TR" altLang="tr-TR" sz="3000" dirty="0">
              <a:solidFill>
                <a:srgbClr val="FF0000"/>
              </a:solidFill>
              <a:latin typeface="Calibri" pitchFamily="34" charset="0"/>
              <a:ea typeface="Calibri" pitchFamily="34" charset="0"/>
              <a:cs typeface="Times New Roman" pitchFamily="18" charset="0"/>
            </a:endParaRPr>
          </a:p>
        </p:txBody>
      </p:sp>
      <p:sp>
        <p:nvSpPr>
          <p:cNvPr id="3073" name="Rectangle 1"/>
          <p:cNvSpPr>
            <a:spLocks noChangeArrowheads="1"/>
          </p:cNvSpPr>
          <p:nvPr/>
        </p:nvSpPr>
        <p:spPr bwMode="auto">
          <a:xfrm>
            <a:off x="324544" y="1670318"/>
            <a:ext cx="8639944"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2600" b="0" i="0" u="none" strike="noStrike" cap="none" normalizeH="0" baseline="0" dirty="0" smtClean="0">
                <a:ln>
                  <a:noFill/>
                </a:ln>
                <a:solidFill>
                  <a:schemeClr val="tx2">
                    <a:lumMod val="50000"/>
                  </a:schemeClr>
                </a:solidFill>
                <a:effectLst/>
                <a:ea typeface="Times New Roman" pitchFamily="18" charset="0"/>
                <a:cs typeface="Arial" pitchFamily="34" charset="0"/>
              </a:rPr>
              <a:t>Plan  kursun başında yapılır.</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600" b="0" i="0" u="none" strike="noStrike" cap="none" normalizeH="0" baseline="0" dirty="0" smtClean="0">
                <a:ln>
                  <a:noFill/>
                </a:ln>
                <a:solidFill>
                  <a:schemeClr val="tx2">
                    <a:lumMod val="50000"/>
                  </a:schemeClr>
                </a:solidFill>
                <a:effectLst/>
                <a:ea typeface="Times New Roman" pitchFamily="18" charset="0"/>
                <a:cs typeface="Arial" pitchFamily="34" charset="0"/>
              </a:rPr>
              <a:t>Her plân kurs süresini  kapsayacak şekilde olmalı</a:t>
            </a:r>
            <a:r>
              <a:rPr lang="tr-TR" sz="2600" dirty="0" smtClean="0">
                <a:solidFill>
                  <a:schemeClr val="tx2">
                    <a:lumMod val="50000"/>
                  </a:schemeClr>
                </a:solidFill>
                <a:ea typeface="Times New Roman" pitchFamily="18" charset="0"/>
                <a:cs typeface="Arial" pitchFamily="34" charset="0"/>
              </a:rPr>
              <a:t>.</a:t>
            </a:r>
            <a:endParaRPr kumimoji="0" lang="tr-TR" sz="2600" b="0" i="0" u="none" strike="noStrike" cap="none" normalizeH="0" baseline="0" dirty="0" smtClean="0">
              <a:ln>
                <a:noFill/>
              </a:ln>
              <a:solidFill>
                <a:schemeClr val="tx2">
                  <a:lumMod val="50000"/>
                </a:schemeClr>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600" b="0" i="0" u="none" strike="noStrike" cap="none" normalizeH="0" baseline="0" dirty="0" smtClean="0">
                <a:ln>
                  <a:noFill/>
                </a:ln>
                <a:solidFill>
                  <a:schemeClr val="tx2">
                    <a:lumMod val="50000"/>
                  </a:schemeClr>
                </a:solidFill>
                <a:effectLst/>
                <a:ea typeface="Times New Roman" pitchFamily="18" charset="0"/>
                <a:cs typeface="Arial" pitchFamily="34" charset="0"/>
              </a:rPr>
              <a:t>Kursun hedeflerine (kazanım) ulaştırıcı olmalıdır.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600" b="0" i="0" u="none" strike="noStrike" cap="none" normalizeH="0" baseline="0" dirty="0" smtClean="0">
                <a:ln>
                  <a:noFill/>
                </a:ln>
                <a:solidFill>
                  <a:schemeClr val="tx2">
                    <a:lumMod val="50000"/>
                  </a:schemeClr>
                </a:solidFill>
                <a:effectLst/>
                <a:ea typeface="Times New Roman" pitchFamily="18" charset="0"/>
                <a:cs typeface="Arial" pitchFamily="34" charset="0"/>
              </a:rPr>
              <a:t>Konulara  uygun öğretim yöntem ve teknikleri seçilmeli. </a:t>
            </a:r>
          </a:p>
          <a:p>
            <a:pPr marL="0" marR="0" lvl="0" indent="0" algn="l" defTabSz="914400" rtl="0" eaLnBrk="0" fontAlgn="base" latinLnBrk="0" hangingPunct="0">
              <a:lnSpc>
                <a:spcPct val="100000"/>
              </a:lnSpc>
              <a:spcBef>
                <a:spcPct val="0"/>
              </a:spcBef>
              <a:spcAft>
                <a:spcPct val="0"/>
              </a:spcAft>
              <a:buClrTx/>
              <a:buSzTx/>
              <a:buFontTx/>
              <a:buNone/>
              <a:tabLst/>
            </a:pPr>
            <a:r>
              <a:rPr lang="tr-TR" sz="2600" dirty="0" smtClean="0">
                <a:solidFill>
                  <a:schemeClr val="tx2">
                    <a:lumMod val="50000"/>
                  </a:schemeClr>
                </a:solidFill>
                <a:ea typeface="Times New Roman" pitchFamily="18" charset="0"/>
                <a:cs typeface="Arial" pitchFamily="34" charset="0"/>
              </a:rPr>
              <a:t>K</a:t>
            </a:r>
            <a:r>
              <a:rPr kumimoji="0" lang="tr-TR" sz="2600" b="0" i="0" u="none" strike="noStrike" cap="none" normalizeH="0" baseline="0" dirty="0" smtClean="0">
                <a:ln>
                  <a:noFill/>
                </a:ln>
                <a:solidFill>
                  <a:schemeClr val="tx2">
                    <a:lumMod val="50000"/>
                  </a:schemeClr>
                </a:solidFill>
                <a:effectLst/>
                <a:ea typeface="Times New Roman" pitchFamily="18" charset="0"/>
                <a:cs typeface="Arial" pitchFamily="34" charset="0"/>
              </a:rPr>
              <a:t>ullanılacak  eğitim materyalleri belirtilmelidir. </a:t>
            </a:r>
            <a:endParaRPr lang="tr-TR" sz="2600" dirty="0" smtClean="0">
              <a:solidFill>
                <a:schemeClr val="tx2">
                  <a:lumMod val="50000"/>
                </a:schemeClr>
              </a:solidFill>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600" b="0" i="0" u="none" strike="noStrike" cap="none" normalizeH="0" baseline="0" dirty="0" smtClean="0">
                <a:ln>
                  <a:noFill/>
                </a:ln>
                <a:solidFill>
                  <a:schemeClr val="tx2">
                    <a:lumMod val="50000"/>
                  </a:schemeClr>
                </a:solidFill>
                <a:effectLst/>
                <a:ea typeface="Times New Roman" pitchFamily="18" charset="0"/>
                <a:cs typeface="Arial" pitchFamily="34" charset="0"/>
              </a:rPr>
              <a:t>Yapılacak  etkinlikler, gezi, gözlem vs. </a:t>
            </a:r>
            <a:r>
              <a:rPr kumimoji="0" lang="tr-TR" sz="2600" i="0" u="sng" strike="noStrike" cap="none" normalizeH="0" baseline="0" dirty="0" smtClean="0">
                <a:ln>
                  <a:noFill/>
                </a:ln>
                <a:solidFill>
                  <a:schemeClr val="tx2">
                    <a:lumMod val="50000"/>
                  </a:schemeClr>
                </a:solidFill>
                <a:effectLst/>
                <a:ea typeface="Times New Roman" pitchFamily="18" charset="0"/>
                <a:cs typeface="Arial" pitchFamily="34" charset="0"/>
              </a:rPr>
              <a:t>zümre kararı ile belirlenip </a:t>
            </a:r>
            <a:r>
              <a:rPr kumimoji="0" lang="tr-TR" sz="2600" b="0" i="0" u="none" strike="noStrike" cap="none" normalizeH="0" baseline="0" dirty="0" smtClean="0">
                <a:ln>
                  <a:noFill/>
                </a:ln>
                <a:solidFill>
                  <a:schemeClr val="tx2">
                    <a:lumMod val="50000"/>
                  </a:schemeClr>
                </a:solidFill>
                <a:effectLst/>
                <a:ea typeface="Times New Roman" pitchFamily="18" charset="0"/>
                <a:cs typeface="Arial" pitchFamily="34" charset="0"/>
              </a:rPr>
              <a:t>plana işlenmelidir. </a:t>
            </a:r>
          </a:p>
          <a:p>
            <a:pPr marL="0" marR="0" lvl="0" indent="0" algn="l" defTabSz="914400" rtl="0" eaLnBrk="0" fontAlgn="base" latinLnBrk="0" hangingPunct="0">
              <a:lnSpc>
                <a:spcPct val="100000"/>
              </a:lnSpc>
              <a:spcBef>
                <a:spcPct val="0"/>
              </a:spcBef>
              <a:spcAft>
                <a:spcPct val="0"/>
              </a:spcAft>
              <a:buClrTx/>
              <a:buSzTx/>
              <a:buFontTx/>
              <a:buNone/>
              <a:tabLst/>
            </a:pPr>
            <a:r>
              <a:rPr lang="tr-TR" sz="2600" dirty="0" smtClean="0">
                <a:solidFill>
                  <a:schemeClr val="tx2">
                    <a:lumMod val="50000"/>
                  </a:schemeClr>
                </a:solidFill>
                <a:ea typeface="Times New Roman" pitchFamily="18" charset="0"/>
                <a:cs typeface="Arial" pitchFamily="34" charset="0"/>
              </a:rPr>
              <a:t>Kutlanacak belirli gün ve haftalara yer verilmelidir. </a:t>
            </a:r>
            <a:endParaRPr kumimoji="0" lang="tr-TR" sz="2600" b="0" i="0" u="none" strike="noStrike" cap="none" normalizeH="0" baseline="0" dirty="0" smtClean="0">
              <a:ln>
                <a:noFill/>
              </a:ln>
              <a:solidFill>
                <a:schemeClr val="tx2">
                  <a:lumMod val="50000"/>
                </a:schemeClr>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2600" b="0" i="0" u="none" strike="noStrike" cap="none" normalizeH="0" baseline="0" dirty="0" smtClean="0">
                <a:ln>
                  <a:noFill/>
                </a:ln>
                <a:solidFill>
                  <a:schemeClr val="tx2">
                    <a:lumMod val="50000"/>
                  </a:schemeClr>
                </a:solidFill>
                <a:effectLst/>
                <a:ea typeface="Times New Roman" pitchFamily="18" charset="0"/>
                <a:cs typeface="Arial" pitchFamily="34" charset="0"/>
              </a:rPr>
              <a:t>Plân, standart değil, gerektiğinde konu, süre ve uygulamada değişiklikler yapılabilecek esneklikte olmalıdır.</a:t>
            </a:r>
            <a:endParaRPr kumimoji="0" lang="tr-TR" sz="2600" b="0" i="0" u="none" strike="noStrike" cap="none" normalizeH="0" baseline="0" dirty="0" smtClean="0">
              <a:ln>
                <a:noFill/>
              </a:ln>
              <a:solidFill>
                <a:schemeClr val="tx2">
                  <a:lumMod val="50000"/>
                </a:schemeClr>
              </a:solidFill>
              <a:effectLst/>
              <a:cs typeface="Arial" pitchFamily="34" charset="0"/>
            </a:endParaRP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25" name="Rectangle 1"/>
          <p:cNvSpPr>
            <a:spLocks noChangeArrowheads="1"/>
          </p:cNvSpPr>
          <p:nvPr/>
        </p:nvSpPr>
        <p:spPr bwMode="auto">
          <a:xfrm>
            <a:off x="323528" y="1615440"/>
            <a:ext cx="864096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
            <a:r>
              <a:rPr lang="tr-TR" sz="2400" b="1" dirty="0" smtClean="0">
                <a:solidFill>
                  <a:srgbClr val="FF0000"/>
                </a:solidFill>
              </a:rPr>
              <a:t>	   EĞİTİM				ÖĞRETİM</a:t>
            </a:r>
          </a:p>
          <a:p>
            <a:pPr fontAlgn="b"/>
            <a:r>
              <a:rPr lang="tr-TR" sz="2400" dirty="0" smtClean="0">
                <a:solidFill>
                  <a:schemeClr val="tx2">
                    <a:lumMod val="50000"/>
                  </a:schemeClr>
                </a:solidFill>
              </a:rPr>
              <a:t>Denetimsizdir.				Denetimlidir.</a:t>
            </a:r>
          </a:p>
          <a:p>
            <a:pPr fontAlgn="b"/>
            <a:endParaRPr lang="tr-TR" sz="2400" dirty="0" smtClean="0">
              <a:solidFill>
                <a:schemeClr val="tx2">
                  <a:lumMod val="50000"/>
                </a:schemeClr>
              </a:solidFill>
            </a:endParaRPr>
          </a:p>
          <a:p>
            <a:pPr fontAlgn="b"/>
            <a:r>
              <a:rPr lang="tr-TR" sz="2400" dirty="0" smtClean="0">
                <a:solidFill>
                  <a:srgbClr val="FF0000"/>
                </a:solidFill>
              </a:rPr>
              <a:t>Olumsuz olabilir. 			Olumluya meyillidir.</a:t>
            </a:r>
          </a:p>
          <a:p>
            <a:pPr fontAlgn="b"/>
            <a:endParaRPr lang="tr-TR" sz="2400" dirty="0" smtClean="0">
              <a:solidFill>
                <a:srgbClr val="FF0000"/>
              </a:solidFill>
            </a:endParaRPr>
          </a:p>
          <a:p>
            <a:pPr fontAlgn="b"/>
            <a:r>
              <a:rPr lang="tr-TR" sz="2400" dirty="0" smtClean="0">
                <a:solidFill>
                  <a:schemeClr val="tx2">
                    <a:lumMod val="50000"/>
                  </a:schemeClr>
                </a:solidFill>
              </a:rPr>
              <a:t>Eğitimci herhangi biri olabilir. 		Eğitimci uzman  ve profesyonel 					kişidir.</a:t>
            </a:r>
          </a:p>
        </p:txBody>
      </p:sp>
      <p:sp>
        <p:nvSpPr>
          <p:cNvPr id="11" name="10 Dikdörtgen"/>
          <p:cNvSpPr/>
          <p:nvPr/>
        </p:nvSpPr>
        <p:spPr>
          <a:xfrm>
            <a:off x="467544" y="4831992"/>
            <a:ext cx="8496944" cy="830997"/>
          </a:xfrm>
          <a:prstGeom prst="rect">
            <a:avLst/>
          </a:prstGeom>
        </p:spPr>
        <p:txBody>
          <a:bodyPr wrap="square">
            <a:spAutoFit/>
          </a:bodyPr>
          <a:lstStyle/>
          <a:p>
            <a:r>
              <a:rPr lang="tr-TR" sz="2400" dirty="0" smtClean="0"/>
              <a:t>Okullarda gerçekleştirilen planlı, denetimli ve örgütlenmiş öğretme etkinliklerine </a:t>
            </a:r>
            <a:r>
              <a:rPr lang="tr-TR" sz="2400" b="1" dirty="0" smtClean="0"/>
              <a:t>öğretim </a:t>
            </a:r>
            <a:r>
              <a:rPr lang="tr-TR" sz="2400" dirty="0" smtClean="0"/>
              <a:t>denir.</a:t>
            </a:r>
            <a:endParaRPr lang="en-US" sz="2400" dirty="0"/>
          </a:p>
        </p:txBody>
      </p:sp>
    </p:spTree>
  </p:cSld>
  <p:clrMapOvr>
    <a:masterClrMapping/>
  </p:clrMapOvr>
  <p:transition advClick="0"/>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86314"/>
          </a:xfrm>
          <a:prstGeom prst="rect">
            <a:avLst/>
          </a:prstGeom>
          <a:noFill/>
          <a:ln w="9525">
            <a:noFill/>
            <a:miter lim="800000"/>
            <a:headEnd/>
            <a:tailEnd/>
          </a:ln>
        </p:spPr>
        <p:txBody>
          <a:bodyPr wrap="square">
            <a:spAutoFit/>
          </a:bodyPr>
          <a:lstStyle/>
          <a:p>
            <a:pPr>
              <a:lnSpc>
                <a:spcPct val="107000"/>
              </a:lnSpc>
              <a:spcAft>
                <a:spcPts val="800"/>
              </a:spcAft>
            </a:pPr>
            <a:r>
              <a:rPr lang="tr-TR" sz="3000" dirty="0" smtClean="0">
                <a:solidFill>
                  <a:srgbClr val="FF0000"/>
                </a:solidFill>
              </a:rPr>
              <a:t>Zümre  Toplantılarının Yapılması</a:t>
            </a:r>
            <a:endParaRPr lang="tr-TR" altLang="tr-TR" sz="3000" dirty="0">
              <a:solidFill>
                <a:srgbClr val="FF0000"/>
              </a:solidFill>
              <a:latin typeface="Calibri" pitchFamily="34" charset="0"/>
              <a:ea typeface="Calibri" pitchFamily="34" charset="0"/>
              <a:cs typeface="Times New Roman" pitchFamily="18" charset="0"/>
            </a:endParaRPr>
          </a:p>
        </p:txBody>
      </p:sp>
      <p:sp>
        <p:nvSpPr>
          <p:cNvPr id="18" name="17 Dikdörtgen"/>
          <p:cNvSpPr/>
          <p:nvPr/>
        </p:nvSpPr>
        <p:spPr>
          <a:xfrm>
            <a:off x="467544" y="2529478"/>
            <a:ext cx="8280920" cy="2154436"/>
          </a:xfrm>
          <a:prstGeom prst="rect">
            <a:avLst/>
          </a:prstGeom>
        </p:spPr>
        <p:txBody>
          <a:bodyPr wrap="square">
            <a:spAutoFit/>
          </a:bodyPr>
          <a:lstStyle/>
          <a:p>
            <a:pPr algn="ctr"/>
            <a:r>
              <a:rPr lang="tr-TR" sz="2600" b="1" cap="all" dirty="0" smtClean="0">
                <a:solidFill>
                  <a:srgbClr val="FF0000"/>
                </a:solidFill>
              </a:rPr>
              <a:t>MİLLÎ EĞİTİM BAKANLIĞI </a:t>
            </a:r>
            <a:r>
              <a:rPr lang="tr-TR" sz="2600" dirty="0" smtClean="0">
                <a:solidFill>
                  <a:srgbClr val="FF0000"/>
                </a:solidFill>
              </a:rPr>
              <a:t/>
            </a:r>
            <a:br>
              <a:rPr lang="tr-TR" sz="2600" dirty="0" smtClean="0">
                <a:solidFill>
                  <a:srgbClr val="FF0000"/>
                </a:solidFill>
              </a:rPr>
            </a:br>
            <a:r>
              <a:rPr lang="tr-TR" sz="2600" b="1" cap="all" dirty="0" smtClean="0">
                <a:solidFill>
                  <a:srgbClr val="FF0000"/>
                </a:solidFill>
              </a:rPr>
              <a:t>EĞİTİM KURULLARI VE ZÜMRELERİ YÖNERGESİ</a:t>
            </a:r>
          </a:p>
          <a:p>
            <a:pPr algn="ctr"/>
            <a:endParaRPr lang="tr-TR" sz="2600" b="1" cap="all" dirty="0" smtClean="0">
              <a:solidFill>
                <a:schemeClr val="tx2">
                  <a:lumMod val="50000"/>
                </a:schemeClr>
              </a:solidFill>
            </a:endParaRPr>
          </a:p>
          <a:p>
            <a:r>
              <a:rPr lang="tr-TR" sz="2600" dirty="0" smtClean="0">
                <a:solidFill>
                  <a:schemeClr val="tx2">
                    <a:lumMod val="50000"/>
                  </a:schemeClr>
                </a:solidFill>
              </a:rPr>
              <a:t>25/08/2017 tarihli ve 83203306/10.04-E.12827610 sayılı Makam Onayı</a:t>
            </a:r>
          </a:p>
        </p:txBody>
      </p:sp>
    </p:spTree>
  </p:cSld>
  <p:clrMapOvr>
    <a:masterClrMapping/>
  </p:clrMapOvr>
  <p:transition advClick="0"/>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64385"/>
          </a:xfrm>
          <a:prstGeom prst="rect">
            <a:avLst/>
          </a:prstGeom>
          <a:noFill/>
          <a:ln w="9525">
            <a:noFill/>
            <a:miter lim="800000"/>
            <a:headEnd/>
            <a:tailEnd/>
          </a:ln>
        </p:spPr>
        <p:txBody>
          <a:bodyPr wrap="square">
            <a:spAutoFit/>
          </a:bodyPr>
          <a:lstStyle/>
          <a:p>
            <a:pPr>
              <a:lnSpc>
                <a:spcPct val="107000"/>
              </a:lnSpc>
              <a:spcAft>
                <a:spcPts val="800"/>
              </a:spcAft>
            </a:pPr>
            <a:r>
              <a:rPr lang="tr-TR" sz="3000" dirty="0" smtClean="0">
                <a:solidFill>
                  <a:srgbClr val="FF0000"/>
                </a:solidFill>
              </a:rPr>
              <a:t>Zümre Toplantılarının Yapılması</a:t>
            </a:r>
            <a:endParaRPr lang="tr-TR" altLang="tr-TR" sz="3000" dirty="0">
              <a:solidFill>
                <a:srgbClr val="FF0000"/>
              </a:solidFill>
              <a:latin typeface="Calibri" pitchFamily="34" charset="0"/>
              <a:ea typeface="Calibri" pitchFamily="34" charset="0"/>
              <a:cs typeface="Times New Roman" pitchFamily="18" charset="0"/>
            </a:endParaRPr>
          </a:p>
        </p:txBody>
      </p:sp>
      <p:sp>
        <p:nvSpPr>
          <p:cNvPr id="16" name="15 Dikdörtgen"/>
          <p:cNvSpPr/>
          <p:nvPr/>
        </p:nvSpPr>
        <p:spPr>
          <a:xfrm>
            <a:off x="251520" y="1700808"/>
            <a:ext cx="8496944" cy="5509200"/>
          </a:xfrm>
          <a:prstGeom prst="rect">
            <a:avLst/>
          </a:prstGeom>
        </p:spPr>
        <p:txBody>
          <a:bodyPr wrap="square">
            <a:spAutoFit/>
          </a:bodyPr>
          <a:lstStyle/>
          <a:p>
            <a:r>
              <a:rPr lang="tr-TR" sz="2800" b="1" dirty="0" smtClean="0">
                <a:solidFill>
                  <a:schemeClr val="tx2">
                    <a:lumMod val="50000"/>
                  </a:schemeClr>
                </a:solidFill>
              </a:rPr>
              <a:t>Zümre kurulları,</a:t>
            </a:r>
          </a:p>
          <a:p>
            <a:r>
              <a:rPr lang="tr-TR" sz="2800" dirty="0" smtClean="0">
                <a:solidFill>
                  <a:schemeClr val="tx2">
                    <a:lumMod val="50000"/>
                  </a:schemeClr>
                </a:solidFill>
              </a:rPr>
              <a:t>Eğitim ve öğretimin bir plan çerçevesinde yürütülmesini, öğretim programının uygulanması aşamasında birliktelik sağlanmasını,</a:t>
            </a:r>
          </a:p>
          <a:p>
            <a:r>
              <a:rPr lang="tr-TR" sz="2800" dirty="0" smtClean="0">
                <a:solidFill>
                  <a:schemeClr val="tx2">
                    <a:lumMod val="50000"/>
                  </a:schemeClr>
                </a:solidFill>
              </a:rPr>
              <a:t>alınan kararların izlenmesini,</a:t>
            </a:r>
          </a:p>
          <a:p>
            <a:r>
              <a:rPr lang="tr-TR" sz="2800" dirty="0" smtClean="0">
                <a:solidFill>
                  <a:schemeClr val="tx2">
                    <a:lumMod val="50000"/>
                  </a:schemeClr>
                </a:solidFill>
              </a:rPr>
              <a:t>değerlendirilmesini,</a:t>
            </a:r>
          </a:p>
          <a:p>
            <a:r>
              <a:rPr lang="tr-TR" sz="2800" dirty="0" smtClean="0">
                <a:solidFill>
                  <a:schemeClr val="tx2">
                    <a:lumMod val="50000"/>
                  </a:schemeClr>
                </a:solidFill>
              </a:rPr>
              <a:t>sonuçlandırılmasını,</a:t>
            </a:r>
          </a:p>
          <a:p>
            <a:r>
              <a:rPr lang="tr-TR" sz="2800" dirty="0" smtClean="0">
                <a:solidFill>
                  <a:schemeClr val="tx2">
                    <a:lumMod val="50000"/>
                  </a:schemeClr>
                </a:solidFill>
              </a:rPr>
              <a:t>bina ve tesisler ile</a:t>
            </a:r>
          </a:p>
          <a:p>
            <a:r>
              <a:rPr lang="tr-TR" sz="2800" dirty="0" smtClean="0">
                <a:solidFill>
                  <a:schemeClr val="tx2">
                    <a:lumMod val="50000"/>
                  </a:schemeClr>
                </a:solidFill>
              </a:rPr>
              <a:t>araç ve gereçlerinin etkili ve </a:t>
            </a:r>
          </a:p>
          <a:p>
            <a:r>
              <a:rPr lang="tr-TR" sz="2800" dirty="0" smtClean="0">
                <a:solidFill>
                  <a:schemeClr val="tx2">
                    <a:lumMod val="50000"/>
                  </a:schemeClr>
                </a:solidFill>
              </a:rPr>
              <a:t>verimli kullanılmasını sağlar. </a:t>
            </a:r>
          </a:p>
          <a:p>
            <a:endParaRPr lang="tr-TR" dirty="0" smtClean="0">
              <a:solidFill>
                <a:schemeClr val="accent1">
                  <a:lumMod val="75000"/>
                </a:schemeClr>
              </a:solidFill>
            </a:endParaRPr>
          </a:p>
          <a:p>
            <a:endParaRPr lang="tr-TR" dirty="0" smtClean="0">
              <a:solidFill>
                <a:schemeClr val="accent1">
                  <a:lumMod val="75000"/>
                </a:schemeClr>
              </a:solidFill>
            </a:endParaRPr>
          </a:p>
          <a:p>
            <a:endParaRPr lang="tr-TR" dirty="0" smtClean="0">
              <a:solidFill>
                <a:schemeClr val="accent1">
                  <a:lumMod val="75000"/>
                </a:schemeClr>
              </a:solidFill>
            </a:endParaRPr>
          </a:p>
          <a:p>
            <a:endParaRPr lang="en-US" dirty="0">
              <a:solidFill>
                <a:schemeClr val="accent1">
                  <a:lumMod val="75000"/>
                </a:schemeClr>
              </a:solidFill>
            </a:endParaRPr>
          </a:p>
        </p:txBody>
      </p:sp>
      <p:pic>
        <p:nvPicPr>
          <p:cNvPr id="410626" name="Picture 2" descr="zümre toplantısı ile ilgili görsel sonucu"/>
          <p:cNvPicPr>
            <a:picLocks noChangeAspect="1" noChangeArrowheads="1"/>
          </p:cNvPicPr>
          <p:nvPr/>
        </p:nvPicPr>
        <p:blipFill>
          <a:blip r:embed="rId4" cstate="print"/>
          <a:srcRect/>
          <a:stretch>
            <a:fillRect/>
          </a:stretch>
        </p:blipFill>
        <p:spPr bwMode="auto">
          <a:xfrm>
            <a:off x="4503704" y="3429000"/>
            <a:ext cx="4394713" cy="266429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Metin kutusu 5"/>
          <p:cNvSpPr txBox="1"/>
          <p:nvPr/>
        </p:nvSpPr>
        <p:spPr>
          <a:xfrm>
            <a:off x="683568" y="2783830"/>
            <a:ext cx="7776864" cy="1077218"/>
          </a:xfrm>
          <a:prstGeom prst="rect">
            <a:avLst/>
          </a:prstGeom>
          <a:noFill/>
        </p:spPr>
        <p:txBody>
          <a:bodyPr wrap="square" rtlCol="0">
            <a:spAutoFit/>
          </a:bodyPr>
          <a:lstStyle/>
          <a:p>
            <a:pPr algn="ctr"/>
            <a:r>
              <a:rPr lang="tr-TR" sz="3200" b="1" dirty="0" smtClean="0">
                <a:solidFill>
                  <a:srgbClr val="FF0000"/>
                </a:solidFill>
              </a:rPr>
              <a:t>DERS DEFTERİ </a:t>
            </a:r>
          </a:p>
          <a:p>
            <a:pPr algn="ctr"/>
            <a:r>
              <a:rPr lang="tr-TR" sz="3200" b="1" dirty="0" smtClean="0">
                <a:solidFill>
                  <a:srgbClr val="FF0000"/>
                </a:solidFill>
              </a:rPr>
              <a:t>ONAYLATILMASI / İŞLENMESİ</a:t>
            </a:r>
            <a:endParaRPr lang="tr-TR" sz="32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20688"/>
            <a:ext cx="7056784" cy="492443"/>
          </a:xfrm>
          <a:prstGeom prst="rect">
            <a:avLst/>
          </a:prstGeom>
          <a:noFill/>
          <a:ln w="9525">
            <a:noFill/>
            <a:miter lim="800000"/>
            <a:headEnd/>
            <a:tailEnd/>
          </a:ln>
        </p:spPr>
        <p:txBody>
          <a:bodyPr wrap="square">
            <a:spAutoFit/>
          </a:bodyPr>
          <a:lstStyle/>
          <a:p>
            <a:r>
              <a:rPr lang="tr-TR" sz="2600" dirty="0" smtClean="0">
                <a:solidFill>
                  <a:srgbClr val="FF0000"/>
                </a:solidFill>
              </a:rPr>
              <a:t>DERS DEFTERİ ONAYLATILMASI / İŞLENMESİ</a:t>
            </a:r>
            <a:endParaRPr lang="tr-TR" sz="2600" dirty="0">
              <a:solidFill>
                <a:srgbClr val="FF0000"/>
              </a:solidFill>
            </a:endParaRPr>
          </a:p>
        </p:txBody>
      </p:sp>
      <p:sp>
        <p:nvSpPr>
          <p:cNvPr id="12" name="11 Dikdörtgen"/>
          <p:cNvSpPr/>
          <p:nvPr/>
        </p:nvSpPr>
        <p:spPr>
          <a:xfrm>
            <a:off x="395536" y="1556792"/>
            <a:ext cx="8676456" cy="646331"/>
          </a:xfrm>
          <a:prstGeom prst="rect">
            <a:avLst/>
          </a:prstGeom>
        </p:spPr>
        <p:txBody>
          <a:bodyPr wrap="square">
            <a:spAutoFit/>
          </a:bodyPr>
          <a:lstStyle/>
          <a:p>
            <a:endParaRPr lang="tr-TR" dirty="0" smtClean="0"/>
          </a:p>
          <a:p>
            <a:endParaRPr lang="tr-TR" dirty="0"/>
          </a:p>
        </p:txBody>
      </p:sp>
      <p:pic>
        <p:nvPicPr>
          <p:cNvPr id="15" name="Picture 2" descr="C:\Users\ASUS\Desktop\DERS DEFTERİ\DERS DEFTERİ 1 SAYFA 001.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9372" y="1700808"/>
            <a:ext cx="3714639" cy="45365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6" name="15 Dikdörtgen"/>
          <p:cNvSpPr/>
          <p:nvPr/>
        </p:nvSpPr>
        <p:spPr>
          <a:xfrm>
            <a:off x="4860032" y="3212976"/>
            <a:ext cx="3960440" cy="2893100"/>
          </a:xfrm>
          <a:prstGeom prst="rect">
            <a:avLst/>
          </a:prstGeom>
        </p:spPr>
        <p:txBody>
          <a:bodyPr wrap="square">
            <a:spAutoFit/>
          </a:bodyPr>
          <a:lstStyle/>
          <a:p>
            <a:r>
              <a:rPr lang="tr-TR" sz="2600" dirty="0" smtClean="0">
                <a:solidFill>
                  <a:schemeClr val="tx2">
                    <a:lumMod val="50000"/>
                  </a:schemeClr>
                </a:solidFill>
              </a:rPr>
              <a:t>1- İlk sayfadan başlanarak tüm sayfaların dış köşeleri numaralandırılıp  mühürlenir.</a:t>
            </a:r>
          </a:p>
          <a:p>
            <a:r>
              <a:rPr lang="tr-TR" sz="2600" dirty="0" smtClean="0">
                <a:solidFill>
                  <a:schemeClr val="tx2">
                    <a:lumMod val="50000"/>
                  </a:schemeClr>
                </a:solidFill>
              </a:rPr>
              <a:t>2-Ders program gün ve saatleri, öğrenci mevcutları işlenir.</a:t>
            </a:r>
            <a:endParaRPr lang="tr-TR" sz="26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4248472" y="3645024"/>
            <a:ext cx="4572000" cy="2492990"/>
          </a:xfrm>
          <a:prstGeom prst="rect">
            <a:avLst/>
          </a:prstGeom>
        </p:spPr>
        <p:txBody>
          <a:bodyPr>
            <a:spAutoFit/>
          </a:bodyPr>
          <a:lstStyle/>
          <a:p>
            <a:r>
              <a:rPr lang="tr-TR" sz="2600" dirty="0" smtClean="0">
                <a:solidFill>
                  <a:schemeClr val="tx2">
                    <a:lumMod val="50000"/>
                  </a:schemeClr>
                </a:solidFill>
              </a:rPr>
              <a:t>3- Ders defterinin son sayfasında; Kaç sayfadan ibaret olduğu, kim tarafından hangi Eğitim döneminde kullanılacağı belirtilerek Kurum Müdürü Onayı alınır.</a:t>
            </a:r>
            <a:endParaRPr lang="tr-TR" sz="2600" dirty="0">
              <a:solidFill>
                <a:schemeClr val="tx2">
                  <a:lumMod val="50000"/>
                </a:schemeClr>
              </a:solidFill>
            </a:endParaRPr>
          </a:p>
        </p:txBody>
      </p:sp>
      <p:pic>
        <p:nvPicPr>
          <p:cNvPr id="16" name="Picture 2" descr="C:\Users\ASUS\Desktop\DERS DEFTERİ\DERS DEFTERİ 4 SAYFA 001.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8" y="1591203"/>
            <a:ext cx="3744416" cy="45020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8" name="Dikdörtgen 1"/>
          <p:cNvSpPr>
            <a:spLocks noChangeArrowheads="1"/>
          </p:cNvSpPr>
          <p:nvPr/>
        </p:nvSpPr>
        <p:spPr bwMode="auto">
          <a:xfrm>
            <a:off x="1475656" y="704309"/>
            <a:ext cx="7056784" cy="492443"/>
          </a:xfrm>
          <a:prstGeom prst="rect">
            <a:avLst/>
          </a:prstGeom>
          <a:noFill/>
          <a:ln w="9525">
            <a:noFill/>
            <a:miter lim="800000"/>
            <a:headEnd/>
            <a:tailEnd/>
          </a:ln>
        </p:spPr>
        <p:txBody>
          <a:bodyPr wrap="square">
            <a:spAutoFit/>
          </a:bodyPr>
          <a:lstStyle/>
          <a:p>
            <a:r>
              <a:rPr lang="tr-TR" sz="2600" dirty="0" smtClean="0">
                <a:solidFill>
                  <a:srgbClr val="FF0000"/>
                </a:solidFill>
              </a:rPr>
              <a:t>DERS DEFTERİ ONAYLATILMASI / İŞLENMESİ</a:t>
            </a:r>
            <a:endParaRPr lang="tr-TR" sz="2600" dirty="0">
              <a:solidFill>
                <a:srgbClr val="FF0000"/>
              </a:solidFill>
            </a:endParaRPr>
          </a:p>
        </p:txBody>
      </p:sp>
    </p:spTree>
  </p:cSld>
  <p:clrMapOvr>
    <a:masterClrMapping/>
  </p:clrMapOvr>
  <p:transition advClick="0"/>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4644008" y="2543993"/>
            <a:ext cx="4139952" cy="3693319"/>
          </a:xfrm>
          <a:prstGeom prst="rect">
            <a:avLst/>
          </a:prstGeom>
        </p:spPr>
        <p:txBody>
          <a:bodyPr wrap="square">
            <a:spAutoFit/>
          </a:bodyPr>
          <a:lstStyle/>
          <a:p>
            <a:r>
              <a:rPr lang="tr-TR" sz="2600" dirty="0" smtClean="0">
                <a:solidFill>
                  <a:schemeClr val="tx2">
                    <a:lumMod val="50000"/>
                  </a:schemeClr>
                </a:solidFill>
              </a:rPr>
              <a:t>4- Devam/Devamsızlık  takibi yapılacak olan  sayfalara öğrenci listesi İşlenir. Hafta sonları ve Resmi tatil günleri </a:t>
            </a:r>
          </a:p>
          <a:p>
            <a:r>
              <a:rPr lang="tr-TR" sz="2600" dirty="0" smtClean="0">
                <a:solidFill>
                  <a:schemeClr val="tx2">
                    <a:lumMod val="50000"/>
                  </a:schemeClr>
                </a:solidFill>
              </a:rPr>
              <a:t>‘ x ‘ ile işaretlenir. </a:t>
            </a:r>
          </a:p>
          <a:p>
            <a:r>
              <a:rPr lang="tr-TR" sz="2600" dirty="0" smtClean="0">
                <a:solidFill>
                  <a:schemeClr val="tx2">
                    <a:lumMod val="50000"/>
                  </a:schemeClr>
                </a:solidFill>
              </a:rPr>
              <a:t>Kursiyerin geldiği günler‘ + ‘ gelmediği günler ‘ – ‘  Raporlu olduğu günler  ‘R’</a:t>
            </a:r>
          </a:p>
          <a:p>
            <a:r>
              <a:rPr lang="tr-TR" sz="2600" dirty="0" smtClean="0">
                <a:solidFill>
                  <a:schemeClr val="tx2">
                    <a:lumMod val="50000"/>
                  </a:schemeClr>
                </a:solidFill>
              </a:rPr>
              <a:t>İzinli olduğu günler ‘ İ ‘yazılır</a:t>
            </a:r>
            <a:endParaRPr lang="tr-TR" sz="2600" dirty="0">
              <a:solidFill>
                <a:schemeClr val="tx2">
                  <a:lumMod val="50000"/>
                </a:schemeClr>
              </a:solidFill>
            </a:endParaRPr>
          </a:p>
        </p:txBody>
      </p:sp>
      <p:pic>
        <p:nvPicPr>
          <p:cNvPr id="15" name="Picture 2" descr="C:\Users\ASUS\Desktop\DERS DEFTERİ\DERS DEFTERİ 2 SAYFA 001.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536" y="1556792"/>
            <a:ext cx="3838052" cy="4608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8" name="Dikdörtgen 1"/>
          <p:cNvSpPr>
            <a:spLocks noChangeArrowheads="1"/>
          </p:cNvSpPr>
          <p:nvPr/>
        </p:nvSpPr>
        <p:spPr bwMode="auto">
          <a:xfrm>
            <a:off x="1475656" y="704309"/>
            <a:ext cx="7056784" cy="492443"/>
          </a:xfrm>
          <a:prstGeom prst="rect">
            <a:avLst/>
          </a:prstGeom>
          <a:noFill/>
          <a:ln w="9525">
            <a:noFill/>
            <a:miter lim="800000"/>
            <a:headEnd/>
            <a:tailEnd/>
          </a:ln>
        </p:spPr>
        <p:txBody>
          <a:bodyPr wrap="square">
            <a:spAutoFit/>
          </a:bodyPr>
          <a:lstStyle/>
          <a:p>
            <a:r>
              <a:rPr lang="tr-TR" sz="2600" dirty="0" smtClean="0">
                <a:solidFill>
                  <a:srgbClr val="FF0000"/>
                </a:solidFill>
              </a:rPr>
              <a:t>DERS DEFTERİ ONAYLATILMASI / İŞLENMESİ</a:t>
            </a:r>
            <a:endParaRPr lang="tr-TR" sz="2600" dirty="0">
              <a:solidFill>
                <a:srgbClr val="FF0000"/>
              </a:solidFill>
            </a:endParaRPr>
          </a:p>
        </p:txBody>
      </p:sp>
    </p:spTree>
  </p:cSld>
  <p:clrMapOvr>
    <a:masterClrMapping/>
  </p:clrMapOvr>
  <p:transition advClick="0"/>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4464496" y="4005064"/>
            <a:ext cx="4572000" cy="2246769"/>
          </a:xfrm>
          <a:prstGeom prst="rect">
            <a:avLst/>
          </a:prstGeom>
        </p:spPr>
        <p:txBody>
          <a:bodyPr>
            <a:spAutoFit/>
          </a:bodyPr>
          <a:lstStyle/>
          <a:p>
            <a:r>
              <a:rPr lang="tr-TR" sz="2800" dirty="0" smtClean="0">
                <a:solidFill>
                  <a:schemeClr val="tx2">
                    <a:lumMod val="50000"/>
                  </a:schemeClr>
                </a:solidFill>
              </a:rPr>
              <a:t>5-Yıllık Planda yer alan konu kazanımları  ilgili saatlere işlenir ve her bir ders tamamlandıktan sonra imzalanır.</a:t>
            </a:r>
          </a:p>
        </p:txBody>
      </p:sp>
      <p:pic>
        <p:nvPicPr>
          <p:cNvPr id="15" name="Picture 2" descr="C:\Users\ASUS\Desktop\DERS DEFTERİ\DERS DEFTERİ 3 SAYFA 001.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536" y="1700808"/>
            <a:ext cx="3850753" cy="45365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6" name="Dikdörtgen 1"/>
          <p:cNvSpPr>
            <a:spLocks noChangeArrowheads="1"/>
          </p:cNvSpPr>
          <p:nvPr/>
        </p:nvSpPr>
        <p:spPr bwMode="auto">
          <a:xfrm>
            <a:off x="1475656" y="776317"/>
            <a:ext cx="7056784" cy="492443"/>
          </a:xfrm>
          <a:prstGeom prst="rect">
            <a:avLst/>
          </a:prstGeom>
          <a:noFill/>
          <a:ln w="9525">
            <a:noFill/>
            <a:miter lim="800000"/>
            <a:headEnd/>
            <a:tailEnd/>
          </a:ln>
        </p:spPr>
        <p:txBody>
          <a:bodyPr wrap="square">
            <a:spAutoFit/>
          </a:bodyPr>
          <a:lstStyle/>
          <a:p>
            <a:r>
              <a:rPr lang="tr-TR" sz="2600" dirty="0" smtClean="0">
                <a:solidFill>
                  <a:srgbClr val="FF0000"/>
                </a:solidFill>
              </a:rPr>
              <a:t>DERS DEFTERİ ONAYLATILMASI / İŞLENMESİ</a:t>
            </a:r>
            <a:endParaRPr lang="tr-TR" sz="2600" dirty="0">
              <a:solidFill>
                <a:srgbClr val="FF0000"/>
              </a:solidFill>
            </a:endParaRPr>
          </a:p>
        </p:txBody>
      </p:sp>
    </p:spTree>
  </p:cSld>
  <p:clrMapOvr>
    <a:masterClrMapping/>
  </p:clrMapOvr>
  <p:transition advClick="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 name="Dikdörtgen 1"/>
          <p:cNvSpPr>
            <a:spLocks noChangeArrowheads="1"/>
          </p:cNvSpPr>
          <p:nvPr/>
        </p:nvSpPr>
        <p:spPr bwMode="auto">
          <a:xfrm>
            <a:off x="1331640" y="448216"/>
            <a:ext cx="7056784" cy="892552"/>
          </a:xfrm>
          <a:prstGeom prst="rect">
            <a:avLst/>
          </a:prstGeom>
          <a:noFill/>
          <a:ln w="9525">
            <a:noFill/>
            <a:miter lim="800000"/>
            <a:headEnd/>
            <a:tailEnd/>
          </a:ln>
        </p:spPr>
        <p:txBody>
          <a:bodyPr wrap="square">
            <a:spAutoFit/>
          </a:bodyPr>
          <a:lstStyle/>
          <a:p>
            <a:r>
              <a:rPr lang="tr-TR" sz="2500" dirty="0" smtClean="0">
                <a:solidFill>
                  <a:srgbClr val="FF0000"/>
                </a:solidFill>
              </a:rPr>
              <a:t>Öğretmen ve Usta Öğreticilerin Dikkat Etmesi Gereken Genel Hususlar</a:t>
            </a:r>
            <a:endParaRPr lang="tr-TR" sz="2500" dirty="0">
              <a:solidFill>
                <a:srgbClr val="FF0000"/>
              </a:solidFill>
            </a:endParaRPr>
          </a:p>
        </p:txBody>
      </p:sp>
      <p:sp>
        <p:nvSpPr>
          <p:cNvPr id="19" name="18 Dikdörtgen"/>
          <p:cNvSpPr/>
          <p:nvPr/>
        </p:nvSpPr>
        <p:spPr>
          <a:xfrm>
            <a:off x="323528" y="1712997"/>
            <a:ext cx="8640960" cy="3970318"/>
          </a:xfrm>
          <a:prstGeom prst="rect">
            <a:avLst/>
          </a:prstGeom>
        </p:spPr>
        <p:txBody>
          <a:bodyPr wrap="square">
            <a:spAutoFit/>
          </a:bodyPr>
          <a:lstStyle/>
          <a:p>
            <a:r>
              <a:rPr lang="tr-TR" sz="2800" dirty="0" smtClean="0">
                <a:solidFill>
                  <a:schemeClr val="tx2">
                    <a:lumMod val="50000"/>
                  </a:schemeClr>
                </a:solidFill>
              </a:rPr>
              <a:t>Kendisine verilen görevi aksatmamak. </a:t>
            </a:r>
          </a:p>
          <a:p>
            <a:r>
              <a:rPr lang="tr-TR" sz="2800" dirty="0" smtClean="0">
                <a:solidFill>
                  <a:schemeClr val="tx2">
                    <a:lumMod val="50000"/>
                  </a:schemeClr>
                </a:solidFill>
              </a:rPr>
              <a:t>Duyuruları takip etmek.</a:t>
            </a:r>
          </a:p>
          <a:p>
            <a:r>
              <a:rPr lang="tr-TR" sz="2800" dirty="0" smtClean="0">
                <a:solidFill>
                  <a:schemeClr val="tx2">
                    <a:lumMod val="50000"/>
                  </a:schemeClr>
                </a:solidFill>
              </a:rPr>
              <a:t>Belirli gün ve haftaları işlemek. </a:t>
            </a:r>
          </a:p>
          <a:p>
            <a:r>
              <a:rPr lang="tr-TR" sz="2800" dirty="0" smtClean="0">
                <a:solidFill>
                  <a:schemeClr val="tx2">
                    <a:lumMod val="50000"/>
                  </a:schemeClr>
                </a:solidFill>
              </a:rPr>
              <a:t>Özlük bilgilerinde ki değişiklikleri bildirmek. </a:t>
            </a:r>
          </a:p>
          <a:p>
            <a:r>
              <a:rPr lang="tr-TR" sz="2800" dirty="0" smtClean="0">
                <a:solidFill>
                  <a:schemeClr val="tx2">
                    <a:lumMod val="50000"/>
                  </a:schemeClr>
                </a:solidFill>
              </a:rPr>
              <a:t>Dersliğini kurum standartlarına göre düzenlemek. </a:t>
            </a:r>
          </a:p>
          <a:p>
            <a:r>
              <a:rPr lang="tr-TR" sz="2800" dirty="0" smtClean="0">
                <a:solidFill>
                  <a:schemeClr val="tx2">
                    <a:lumMod val="50000"/>
                  </a:schemeClr>
                </a:solidFill>
              </a:rPr>
              <a:t>Demirbaşları kullanma ve koruma.</a:t>
            </a:r>
          </a:p>
          <a:p>
            <a:r>
              <a:rPr lang="tr-TR" sz="2800" dirty="0" smtClean="0">
                <a:solidFill>
                  <a:schemeClr val="tx2">
                    <a:lumMod val="50000"/>
                  </a:schemeClr>
                </a:solidFill>
              </a:rPr>
              <a:t>Giyim- Temsil.</a:t>
            </a:r>
          </a:p>
          <a:p>
            <a:r>
              <a:rPr lang="tr-TR" sz="2800" dirty="0" smtClean="0">
                <a:solidFill>
                  <a:schemeClr val="tx2">
                    <a:lumMod val="50000"/>
                  </a:schemeClr>
                </a:solidFill>
              </a:rPr>
              <a:t>Alanıyla ilgili sergi, yarışma, gösteri gibi faaliyetler düzenlemek.</a:t>
            </a:r>
          </a:p>
        </p:txBody>
      </p:sp>
    </p:spTree>
  </p:cSld>
  <p:clrMapOvr>
    <a:masterClrMapping/>
  </p:clrMapOvr>
  <p:transition advClick="0"/>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Metin kutusu 5"/>
          <p:cNvSpPr txBox="1"/>
          <p:nvPr/>
        </p:nvSpPr>
        <p:spPr>
          <a:xfrm>
            <a:off x="683568" y="3924345"/>
            <a:ext cx="7776864" cy="1077218"/>
          </a:xfrm>
          <a:prstGeom prst="rect">
            <a:avLst/>
          </a:prstGeom>
          <a:noFill/>
        </p:spPr>
        <p:txBody>
          <a:bodyPr wrap="square" rtlCol="0">
            <a:spAutoFit/>
          </a:bodyPr>
          <a:lstStyle/>
          <a:p>
            <a:pPr algn="ctr"/>
            <a:r>
              <a:rPr lang="tr-TR" sz="3200" b="1" dirty="0" smtClean="0">
                <a:solidFill>
                  <a:srgbClr val="FF0000"/>
                </a:solidFill>
              </a:rPr>
              <a:t>KURUMSAL İLETİŞİM</a:t>
            </a:r>
          </a:p>
          <a:p>
            <a:pPr algn="ctr"/>
            <a:r>
              <a:rPr lang="tr-TR" sz="3200" b="1" dirty="0" smtClean="0">
                <a:solidFill>
                  <a:srgbClr val="FF0000"/>
                </a:solidFill>
              </a:rPr>
              <a:t>TEMSİL ve PROTOKOL KURALLARI</a:t>
            </a:r>
            <a:endParaRPr lang="tr-TR" sz="32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Metin kutusu 5"/>
          <p:cNvSpPr txBox="1"/>
          <p:nvPr/>
        </p:nvSpPr>
        <p:spPr>
          <a:xfrm>
            <a:off x="1331640" y="673532"/>
            <a:ext cx="7776864" cy="523220"/>
          </a:xfrm>
          <a:prstGeom prst="rect">
            <a:avLst/>
          </a:prstGeom>
          <a:noFill/>
        </p:spPr>
        <p:txBody>
          <a:bodyPr wrap="square" rtlCol="0">
            <a:spAutoFit/>
          </a:bodyPr>
          <a:lstStyle/>
          <a:p>
            <a:r>
              <a:rPr lang="tr-TR" sz="2800" b="1" dirty="0" smtClean="0">
                <a:solidFill>
                  <a:srgbClr val="FF0000"/>
                </a:solidFill>
              </a:rPr>
              <a:t> İLETİŞİM</a:t>
            </a:r>
          </a:p>
        </p:txBody>
      </p:sp>
      <p:sp>
        <p:nvSpPr>
          <p:cNvPr id="15" name="14 Dikdörtgen"/>
          <p:cNvSpPr/>
          <p:nvPr/>
        </p:nvSpPr>
        <p:spPr>
          <a:xfrm>
            <a:off x="323528" y="1484784"/>
            <a:ext cx="8640960" cy="1815882"/>
          </a:xfrm>
          <a:prstGeom prst="rect">
            <a:avLst/>
          </a:prstGeom>
        </p:spPr>
        <p:txBody>
          <a:bodyPr wrap="square">
            <a:spAutoFit/>
          </a:bodyPr>
          <a:lstStyle/>
          <a:p>
            <a:pPr>
              <a:defRPr/>
            </a:pPr>
            <a:r>
              <a:rPr lang="tr-TR" altLang="tr-TR" sz="2800" b="1" dirty="0" smtClean="0">
                <a:solidFill>
                  <a:schemeClr val="tx2">
                    <a:lumMod val="50000"/>
                  </a:schemeClr>
                </a:solidFill>
              </a:rPr>
              <a:t>İLETİŞİM:</a:t>
            </a:r>
            <a:r>
              <a:rPr lang="tr-TR" altLang="tr-TR" sz="2800" dirty="0" smtClean="0">
                <a:solidFill>
                  <a:schemeClr val="tx2">
                    <a:lumMod val="50000"/>
                  </a:schemeClr>
                </a:solidFill>
              </a:rPr>
              <a:t>İnsanların, toplu halde yaşamaya başlamalarından itibaren, toplumsal etkileşimlerde rol oynayan, sembolik mesajların karşılıklı ulaştırılmasıyla bazı anlamları aralarında paylaşmaları sürecidir.</a:t>
            </a:r>
          </a:p>
        </p:txBody>
      </p:sp>
      <p:pic>
        <p:nvPicPr>
          <p:cNvPr id="428034" name="Picture 2" descr="iletişim karikatürleri ile ilgili görsel sonucu"/>
          <p:cNvPicPr>
            <a:picLocks noChangeAspect="1" noChangeArrowheads="1"/>
          </p:cNvPicPr>
          <p:nvPr/>
        </p:nvPicPr>
        <p:blipFill>
          <a:blip r:embed="rId4" cstate="print"/>
          <a:srcRect/>
          <a:stretch>
            <a:fillRect/>
          </a:stretch>
        </p:blipFill>
        <p:spPr bwMode="auto">
          <a:xfrm>
            <a:off x="4291136" y="3429000"/>
            <a:ext cx="3693425" cy="28803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2 İçerik Yer Tutucusu"/>
          <p:cNvSpPr>
            <a:spLocks noGrp="1"/>
          </p:cNvSpPr>
          <p:nvPr>
            <p:ph idx="1"/>
          </p:nvPr>
        </p:nvSpPr>
        <p:spPr>
          <a:xfrm>
            <a:off x="422430" y="1638490"/>
            <a:ext cx="8507288" cy="4310790"/>
          </a:xfrm>
        </p:spPr>
        <p:txBody>
          <a:bodyPr>
            <a:normAutofit fontScale="92500" lnSpcReduction="10000"/>
          </a:bodyPr>
          <a:lstStyle/>
          <a:p>
            <a:pPr algn="ctr" fontAlgn="base">
              <a:buNone/>
            </a:pPr>
            <a:r>
              <a:rPr lang="tr-TR" b="1" dirty="0" smtClean="0">
                <a:solidFill>
                  <a:srgbClr val="FF0000"/>
                </a:solidFill>
              </a:rPr>
              <a:t>İÇERİK</a:t>
            </a:r>
          </a:p>
          <a:p>
            <a:pPr algn="just" fontAlgn="base">
              <a:buNone/>
            </a:pPr>
            <a:endParaRPr lang="tr-TR" sz="1200" dirty="0"/>
          </a:p>
          <a:p>
            <a:r>
              <a:rPr lang="tr-TR" sz="3000" dirty="0" smtClean="0">
                <a:solidFill>
                  <a:schemeClr val="accent1">
                    <a:lumMod val="75000"/>
                  </a:schemeClr>
                </a:solidFill>
              </a:rPr>
              <a:t>Eğitim / öğretimde temel kavramlar</a:t>
            </a:r>
          </a:p>
          <a:p>
            <a:r>
              <a:rPr lang="tr-TR" sz="3000" dirty="0" smtClean="0">
                <a:solidFill>
                  <a:schemeClr val="accent1">
                    <a:lumMod val="75000"/>
                  </a:schemeClr>
                </a:solidFill>
              </a:rPr>
              <a:t>Öğretimde öğretmenin rolü</a:t>
            </a:r>
          </a:p>
          <a:p>
            <a:r>
              <a:rPr lang="tr-TR" sz="3000" dirty="0" smtClean="0">
                <a:solidFill>
                  <a:schemeClr val="accent1">
                    <a:lumMod val="75000"/>
                  </a:schemeClr>
                </a:solidFill>
              </a:rPr>
              <a:t>Yaygın öğretim</a:t>
            </a:r>
          </a:p>
          <a:p>
            <a:r>
              <a:rPr lang="tr-TR" sz="3000" dirty="0" smtClean="0">
                <a:solidFill>
                  <a:schemeClr val="accent1">
                    <a:lumMod val="75000"/>
                  </a:schemeClr>
                </a:solidFill>
              </a:rPr>
              <a:t>Yetişkinin özellikleri ve yetişkin eğitimi</a:t>
            </a:r>
          </a:p>
          <a:p>
            <a:r>
              <a:rPr lang="tr-TR" sz="3000" dirty="0" smtClean="0">
                <a:solidFill>
                  <a:schemeClr val="accent1">
                    <a:lumMod val="75000"/>
                  </a:schemeClr>
                </a:solidFill>
              </a:rPr>
              <a:t>Mevzuat ve sistem uygulamaları</a:t>
            </a:r>
          </a:p>
          <a:p>
            <a:r>
              <a:rPr lang="tr-TR" sz="3000" dirty="0" smtClean="0">
                <a:solidFill>
                  <a:schemeClr val="accent1">
                    <a:lumMod val="75000"/>
                  </a:schemeClr>
                </a:solidFill>
              </a:rPr>
              <a:t>Usta öğreticinin görev ve sorumlulukları</a:t>
            </a:r>
          </a:p>
          <a:p>
            <a:r>
              <a:rPr lang="tr-TR" sz="3000" dirty="0" smtClean="0">
                <a:solidFill>
                  <a:schemeClr val="accent1">
                    <a:lumMod val="75000"/>
                  </a:schemeClr>
                </a:solidFill>
              </a:rPr>
              <a:t>Kurumsal iletişim, temsil ve protokol kuralları</a:t>
            </a:r>
          </a:p>
          <a:p>
            <a:endParaRPr lang="tr-TR" dirty="0" smtClean="0"/>
          </a:p>
          <a:p>
            <a:endParaRPr lang="tr-TR" dirty="0" smtClean="0"/>
          </a:p>
          <a:p>
            <a:endParaRPr lang="tr-TR" dirty="0" smtClean="0"/>
          </a:p>
          <a:p>
            <a:endParaRPr lang="tr-TR" dirty="0"/>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STRATEJİ NEDİR?</a:t>
            </a:r>
            <a:endParaRPr lang="tr-TR" altLang="tr-TR" sz="2400" dirty="0">
              <a:solidFill>
                <a:srgbClr val="FF0000"/>
              </a:solidFill>
              <a:latin typeface="Calibri" pitchFamily="34" charset="0"/>
              <a:ea typeface="Calibri" pitchFamily="34" charset="0"/>
              <a:cs typeface="Times New Roman" pitchFamily="18" charset="0"/>
            </a:endParaRPr>
          </a:p>
        </p:txBody>
      </p:sp>
      <p:pic>
        <p:nvPicPr>
          <p:cNvPr id="16" name="Picture 2" descr="STRATEJİ ile ilgili görsel sonucu"/>
          <p:cNvPicPr>
            <a:picLocks noChangeAspect="1" noChangeArrowheads="1"/>
          </p:cNvPicPr>
          <p:nvPr/>
        </p:nvPicPr>
        <p:blipFill>
          <a:blip r:embed="rId3" cstate="print"/>
          <a:srcRect/>
          <a:stretch>
            <a:fillRect/>
          </a:stretch>
        </p:blipFill>
        <p:spPr bwMode="auto">
          <a:xfrm>
            <a:off x="3996506" y="3093492"/>
            <a:ext cx="4679950" cy="3071812"/>
          </a:xfrm>
          <a:prstGeom prst="rect">
            <a:avLst/>
          </a:prstGeom>
          <a:ln>
            <a:noFill/>
          </a:ln>
          <a:effectLst>
            <a:outerShdw blurRad="292100" dist="139700" dir="2700000" algn="tl" rotWithShape="0">
              <a:srgbClr val="333333">
                <a:alpha val="65000"/>
              </a:srgbClr>
            </a:outerShdw>
          </a:effectLst>
        </p:spPr>
      </p:pic>
      <p:sp>
        <p:nvSpPr>
          <p:cNvPr id="17" name="Dikdörtgen 5"/>
          <p:cNvSpPr>
            <a:spLocks noChangeArrowheads="1"/>
          </p:cNvSpPr>
          <p:nvPr/>
        </p:nvSpPr>
        <p:spPr bwMode="auto">
          <a:xfrm>
            <a:off x="307975" y="1782763"/>
            <a:ext cx="8593138" cy="954107"/>
          </a:xfrm>
          <a:prstGeom prst="rect">
            <a:avLst/>
          </a:prstGeom>
          <a:noFill/>
          <a:ln w="9525">
            <a:noFill/>
            <a:miter lim="800000"/>
            <a:headEnd/>
            <a:tailEnd/>
          </a:ln>
        </p:spPr>
        <p:txBody>
          <a:bodyPr>
            <a:spAutoFit/>
          </a:bodyPr>
          <a:lstStyle/>
          <a:p>
            <a:pPr algn="just"/>
            <a:r>
              <a:rPr lang="tr-TR" altLang="tr-TR" sz="2800" dirty="0">
                <a:solidFill>
                  <a:schemeClr val="accent1">
                    <a:lumMod val="75000"/>
                  </a:schemeClr>
                </a:solidFill>
              </a:rPr>
              <a:t>Öğrenme – öğretme sürecinin amaçlarına ulaşabilmesi için izlenen genel çerçeveye (yola) strateji denir.</a:t>
            </a:r>
          </a:p>
        </p:txBody>
      </p:sp>
    </p:spTree>
  </p:cSld>
  <p:clrMapOvr>
    <a:masterClrMapping/>
  </p:clrMapOvr>
  <p:transition advClick="0"/>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Metin kutusu 5"/>
          <p:cNvSpPr txBox="1"/>
          <p:nvPr/>
        </p:nvSpPr>
        <p:spPr>
          <a:xfrm>
            <a:off x="1331640" y="673532"/>
            <a:ext cx="7776864" cy="523220"/>
          </a:xfrm>
          <a:prstGeom prst="rect">
            <a:avLst/>
          </a:prstGeom>
          <a:noFill/>
        </p:spPr>
        <p:txBody>
          <a:bodyPr wrap="square" rtlCol="0">
            <a:spAutoFit/>
          </a:bodyPr>
          <a:lstStyle/>
          <a:p>
            <a:r>
              <a:rPr lang="tr-TR" sz="2800" b="1" dirty="0" smtClean="0">
                <a:solidFill>
                  <a:srgbClr val="FF0000"/>
                </a:solidFill>
              </a:rPr>
              <a:t> İLETİŞİMİN ÖZELLİKLERİ</a:t>
            </a:r>
          </a:p>
        </p:txBody>
      </p:sp>
      <p:sp>
        <p:nvSpPr>
          <p:cNvPr id="15" name="14 Dikdörtgen"/>
          <p:cNvSpPr/>
          <p:nvPr/>
        </p:nvSpPr>
        <p:spPr>
          <a:xfrm>
            <a:off x="323528" y="1484784"/>
            <a:ext cx="8640960" cy="3711785"/>
          </a:xfrm>
          <a:prstGeom prst="rect">
            <a:avLst/>
          </a:prstGeom>
        </p:spPr>
        <p:txBody>
          <a:bodyPr wrap="square">
            <a:spAutoFit/>
          </a:bodyPr>
          <a:lstStyle/>
          <a:p>
            <a:pPr marL="609600" indent="-609600">
              <a:lnSpc>
                <a:spcPct val="80000"/>
              </a:lnSpc>
              <a:defRPr/>
            </a:pPr>
            <a:endParaRPr lang="tr-TR" altLang="tr-TR" sz="2400" dirty="0" smtClean="0"/>
          </a:p>
          <a:p>
            <a:pPr marL="609600" indent="-609600" algn="just">
              <a:lnSpc>
                <a:spcPct val="150000"/>
              </a:lnSpc>
              <a:buFont typeface="Wingdings" pitchFamily="2" charset="2"/>
              <a:buAutoNum type="arabicPeriod"/>
              <a:defRPr/>
            </a:pPr>
            <a:r>
              <a:rPr lang="tr-TR" altLang="tr-TR" sz="2400" dirty="0" smtClean="0">
                <a:solidFill>
                  <a:schemeClr val="accent1">
                    <a:lumMod val="50000"/>
                  </a:schemeClr>
                </a:solidFill>
              </a:rPr>
              <a:t>İletişim</a:t>
            </a:r>
            <a:r>
              <a:rPr lang="tr-TR" altLang="tr-TR" sz="2400" dirty="0" smtClean="0">
                <a:solidFill>
                  <a:schemeClr val="accent1">
                    <a:lumMod val="75000"/>
                  </a:schemeClr>
                </a:solidFill>
              </a:rPr>
              <a:t> </a:t>
            </a:r>
            <a:r>
              <a:rPr lang="tr-TR" altLang="tr-TR" sz="2400" dirty="0" smtClean="0">
                <a:solidFill>
                  <a:srgbClr val="FF0000"/>
                </a:solidFill>
              </a:rPr>
              <a:t>aynen tekrar edilmez.</a:t>
            </a:r>
            <a:endParaRPr lang="tr-TR" altLang="tr-TR" sz="2400" dirty="0" smtClean="0">
              <a:solidFill>
                <a:schemeClr val="accent1">
                  <a:lumMod val="75000"/>
                </a:schemeClr>
              </a:solidFill>
            </a:endParaRPr>
          </a:p>
          <a:p>
            <a:pPr marL="609600" indent="-609600" algn="just">
              <a:lnSpc>
                <a:spcPct val="150000"/>
              </a:lnSpc>
              <a:buFont typeface="Wingdings" pitchFamily="2" charset="2"/>
              <a:buAutoNum type="arabicPeriod"/>
              <a:defRPr/>
            </a:pPr>
            <a:r>
              <a:rPr lang="tr-TR" altLang="tr-TR" sz="2400" dirty="0" smtClean="0">
                <a:solidFill>
                  <a:schemeClr val="accent1">
                    <a:lumMod val="50000"/>
                  </a:schemeClr>
                </a:solidFill>
              </a:rPr>
              <a:t>İletişim</a:t>
            </a:r>
            <a:r>
              <a:rPr lang="tr-TR" altLang="tr-TR" sz="2400" dirty="0" smtClean="0"/>
              <a:t> </a:t>
            </a:r>
            <a:r>
              <a:rPr lang="tr-TR" altLang="tr-TR" sz="2400" dirty="0" smtClean="0">
                <a:solidFill>
                  <a:srgbClr val="FF0000"/>
                </a:solidFill>
              </a:rPr>
              <a:t>dinamiktir.</a:t>
            </a:r>
            <a:endParaRPr lang="tr-TR" altLang="tr-TR" sz="2400" dirty="0" smtClean="0"/>
          </a:p>
          <a:p>
            <a:pPr marL="609600" indent="-609600" algn="just">
              <a:lnSpc>
                <a:spcPct val="150000"/>
              </a:lnSpc>
              <a:buFont typeface="Wingdings" pitchFamily="2" charset="2"/>
              <a:buAutoNum type="arabicPeriod"/>
              <a:defRPr/>
            </a:pPr>
            <a:r>
              <a:rPr lang="tr-TR" altLang="tr-TR" sz="2400" dirty="0" smtClean="0">
                <a:solidFill>
                  <a:schemeClr val="accent1">
                    <a:lumMod val="50000"/>
                  </a:schemeClr>
                </a:solidFill>
              </a:rPr>
              <a:t>İletişim </a:t>
            </a:r>
            <a:r>
              <a:rPr lang="tr-TR" altLang="tr-TR" sz="2400" dirty="0" smtClean="0">
                <a:solidFill>
                  <a:srgbClr val="FF0000"/>
                </a:solidFill>
              </a:rPr>
              <a:t>daireseldir.</a:t>
            </a:r>
            <a:endParaRPr lang="tr-TR" altLang="tr-TR" sz="2400" dirty="0" smtClean="0"/>
          </a:p>
          <a:p>
            <a:pPr marL="609600" indent="-609600" algn="just">
              <a:lnSpc>
                <a:spcPct val="150000"/>
              </a:lnSpc>
              <a:buFont typeface="Wingdings" pitchFamily="2" charset="2"/>
              <a:buAutoNum type="arabicPeriod"/>
              <a:defRPr/>
            </a:pPr>
            <a:r>
              <a:rPr lang="tr-TR" altLang="tr-TR" sz="2400" dirty="0" smtClean="0">
                <a:solidFill>
                  <a:schemeClr val="accent1">
                    <a:lumMod val="50000"/>
                  </a:schemeClr>
                </a:solidFill>
              </a:rPr>
              <a:t>İletişim</a:t>
            </a:r>
            <a:r>
              <a:rPr lang="tr-TR" altLang="tr-TR" sz="2400" dirty="0" smtClean="0"/>
              <a:t> </a:t>
            </a:r>
            <a:r>
              <a:rPr lang="tr-TR" altLang="tr-TR" sz="2400" dirty="0" smtClean="0">
                <a:solidFill>
                  <a:srgbClr val="FF0000"/>
                </a:solidFill>
              </a:rPr>
              <a:t>devamlıdır.</a:t>
            </a:r>
            <a:r>
              <a:rPr lang="tr-TR" altLang="tr-TR" sz="2400" dirty="0" smtClean="0"/>
              <a:t> </a:t>
            </a:r>
          </a:p>
          <a:p>
            <a:pPr marL="609600" indent="-609600" algn="just">
              <a:lnSpc>
                <a:spcPct val="150000"/>
              </a:lnSpc>
              <a:buFont typeface="Wingdings" pitchFamily="2" charset="2"/>
              <a:buAutoNum type="arabicPeriod"/>
              <a:defRPr/>
            </a:pPr>
            <a:r>
              <a:rPr lang="tr-TR" altLang="tr-TR" sz="2400" dirty="0" smtClean="0">
                <a:solidFill>
                  <a:schemeClr val="accent1">
                    <a:lumMod val="50000"/>
                  </a:schemeClr>
                </a:solidFill>
              </a:rPr>
              <a:t>İletişim </a:t>
            </a:r>
            <a:r>
              <a:rPr lang="tr-TR" altLang="tr-TR" sz="2400" dirty="0" smtClean="0">
                <a:solidFill>
                  <a:srgbClr val="FF0000"/>
                </a:solidFill>
              </a:rPr>
              <a:t>geri alınamaz.</a:t>
            </a:r>
            <a:endParaRPr lang="tr-TR" altLang="tr-TR" sz="2400" dirty="0" smtClean="0"/>
          </a:p>
          <a:p>
            <a:pPr marL="609600" indent="-609600" algn="just">
              <a:lnSpc>
                <a:spcPct val="150000"/>
              </a:lnSpc>
              <a:buFont typeface="Wingdings" pitchFamily="2" charset="2"/>
              <a:buAutoNum type="arabicPeriod"/>
              <a:defRPr/>
            </a:pPr>
            <a:r>
              <a:rPr lang="tr-TR" altLang="tr-TR" sz="2400" dirty="0" smtClean="0">
                <a:solidFill>
                  <a:schemeClr val="accent1">
                    <a:lumMod val="50000"/>
                  </a:schemeClr>
                </a:solidFill>
              </a:rPr>
              <a:t>İletişim</a:t>
            </a:r>
            <a:r>
              <a:rPr lang="tr-TR" altLang="tr-TR" sz="2400" dirty="0" smtClean="0">
                <a:solidFill>
                  <a:schemeClr val="accent1">
                    <a:lumMod val="75000"/>
                  </a:schemeClr>
                </a:solidFill>
              </a:rPr>
              <a:t> </a:t>
            </a:r>
            <a:r>
              <a:rPr lang="tr-TR" altLang="tr-TR" sz="2400" dirty="0" smtClean="0">
                <a:solidFill>
                  <a:srgbClr val="FF0000"/>
                </a:solidFill>
              </a:rPr>
              <a:t>karmaşıktır.</a:t>
            </a:r>
            <a:endParaRPr lang="tr-TR" altLang="tr-TR" sz="2400" dirty="0" smtClean="0"/>
          </a:p>
        </p:txBody>
      </p:sp>
    </p:spTree>
  </p:cSld>
  <p:clrMapOvr>
    <a:masterClrMapping/>
  </p:clrMapOvr>
  <p:transition advClick="0"/>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flipV="1">
            <a:off x="357158" y="6286520"/>
            <a:ext cx="8501122" cy="71438"/>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285720" y="657227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Metin kutusu 5"/>
          <p:cNvSpPr txBox="1"/>
          <p:nvPr/>
        </p:nvSpPr>
        <p:spPr>
          <a:xfrm>
            <a:off x="1331640" y="673532"/>
            <a:ext cx="4392488" cy="523220"/>
          </a:xfrm>
          <a:prstGeom prst="rect">
            <a:avLst/>
          </a:prstGeom>
          <a:noFill/>
        </p:spPr>
        <p:txBody>
          <a:bodyPr wrap="square" rtlCol="0">
            <a:spAutoFit/>
          </a:bodyPr>
          <a:lstStyle/>
          <a:p>
            <a:r>
              <a:rPr lang="tr-TR" sz="2800" b="1" dirty="0" smtClean="0">
                <a:solidFill>
                  <a:srgbClr val="FF0000"/>
                </a:solidFill>
              </a:rPr>
              <a:t> İLETİŞİMİN ÖGELERİ</a:t>
            </a:r>
          </a:p>
        </p:txBody>
      </p:sp>
      <p:sp>
        <p:nvSpPr>
          <p:cNvPr id="15" name="Oval 4"/>
          <p:cNvSpPr>
            <a:spLocks noChangeArrowheads="1"/>
          </p:cNvSpPr>
          <p:nvPr/>
        </p:nvSpPr>
        <p:spPr bwMode="auto">
          <a:xfrm>
            <a:off x="1357290" y="3357562"/>
            <a:ext cx="520723" cy="431801"/>
          </a:xfrm>
          <a:prstGeom prst="ellipse">
            <a:avLst/>
          </a:prstGeom>
          <a:solidFill>
            <a:schemeClr val="accent4">
              <a:lumMod val="60000"/>
              <a:lumOff val="40000"/>
            </a:schemeClr>
          </a:solidFill>
          <a:ln w="50800">
            <a:solidFill>
              <a:srgbClr val="000000"/>
            </a:solidFill>
            <a:round/>
            <a:headEnd/>
            <a:tailEnd/>
          </a:ln>
          <a:effectLst>
            <a:innerShdw blurRad="63500" dist="50800" dir="13500000">
              <a:prstClr val="black">
                <a:alpha val="50000"/>
              </a:prstClr>
            </a:innerShdw>
          </a:effectLst>
        </p:spPr>
        <p:txBody>
          <a:bodyPr wrap="none" anchor="ctr"/>
          <a:lstStyle/>
          <a:p>
            <a:pPr eaLnBrk="1" fontAlgn="auto" hangingPunct="1">
              <a:spcBef>
                <a:spcPts val="0"/>
              </a:spcBef>
              <a:spcAft>
                <a:spcPts val="0"/>
              </a:spcAft>
              <a:defRPr/>
            </a:pPr>
            <a:endParaRPr lang="en-US" dirty="0">
              <a:latin typeface="+mn-lt"/>
            </a:endParaRPr>
          </a:p>
        </p:txBody>
      </p:sp>
      <p:sp>
        <p:nvSpPr>
          <p:cNvPr id="16" name="Line 5"/>
          <p:cNvSpPr>
            <a:spLocks noChangeShapeType="1"/>
          </p:cNvSpPr>
          <p:nvPr/>
        </p:nvSpPr>
        <p:spPr bwMode="auto">
          <a:xfrm>
            <a:off x="1619250" y="3789363"/>
            <a:ext cx="0" cy="865187"/>
          </a:xfrm>
          <a:prstGeom prst="line">
            <a:avLst/>
          </a:prstGeom>
          <a:noFill/>
          <a:ln w="50800">
            <a:solidFill>
              <a:srgbClr val="000000"/>
            </a:solidFill>
            <a:round/>
            <a:headEnd/>
            <a:tailEnd/>
          </a:ln>
        </p:spPr>
        <p:txBody>
          <a:bodyPr/>
          <a:lstStyle/>
          <a:p>
            <a:endParaRPr lang="en-US" dirty="0"/>
          </a:p>
        </p:txBody>
      </p:sp>
      <p:sp>
        <p:nvSpPr>
          <p:cNvPr id="17" name="Line 6"/>
          <p:cNvSpPr>
            <a:spLocks noChangeShapeType="1"/>
          </p:cNvSpPr>
          <p:nvPr/>
        </p:nvSpPr>
        <p:spPr bwMode="auto">
          <a:xfrm>
            <a:off x="1619250" y="3933825"/>
            <a:ext cx="360363" cy="288925"/>
          </a:xfrm>
          <a:prstGeom prst="line">
            <a:avLst/>
          </a:prstGeom>
          <a:noFill/>
          <a:ln w="50800">
            <a:solidFill>
              <a:srgbClr val="000000"/>
            </a:solidFill>
            <a:round/>
            <a:headEnd/>
            <a:tailEnd/>
          </a:ln>
        </p:spPr>
        <p:txBody>
          <a:bodyPr/>
          <a:lstStyle/>
          <a:p>
            <a:endParaRPr lang="en-US" dirty="0"/>
          </a:p>
        </p:txBody>
      </p:sp>
      <p:sp>
        <p:nvSpPr>
          <p:cNvPr id="18" name="Line 7"/>
          <p:cNvSpPr>
            <a:spLocks noChangeShapeType="1"/>
          </p:cNvSpPr>
          <p:nvPr/>
        </p:nvSpPr>
        <p:spPr bwMode="auto">
          <a:xfrm flipH="1">
            <a:off x="1230313" y="3933825"/>
            <a:ext cx="360362" cy="360363"/>
          </a:xfrm>
          <a:prstGeom prst="line">
            <a:avLst/>
          </a:prstGeom>
          <a:noFill/>
          <a:ln w="50800">
            <a:solidFill>
              <a:srgbClr val="000000"/>
            </a:solidFill>
            <a:round/>
            <a:headEnd/>
            <a:tailEnd/>
          </a:ln>
        </p:spPr>
        <p:txBody>
          <a:bodyPr/>
          <a:lstStyle/>
          <a:p>
            <a:endParaRPr lang="en-US" dirty="0"/>
          </a:p>
        </p:txBody>
      </p:sp>
      <p:sp>
        <p:nvSpPr>
          <p:cNvPr id="19" name="Line 8"/>
          <p:cNvSpPr>
            <a:spLocks noChangeShapeType="1"/>
          </p:cNvSpPr>
          <p:nvPr/>
        </p:nvSpPr>
        <p:spPr bwMode="auto">
          <a:xfrm>
            <a:off x="1619250" y="4624388"/>
            <a:ext cx="331788" cy="606425"/>
          </a:xfrm>
          <a:prstGeom prst="line">
            <a:avLst/>
          </a:prstGeom>
          <a:noFill/>
          <a:ln w="50800">
            <a:solidFill>
              <a:srgbClr val="000000"/>
            </a:solidFill>
            <a:round/>
            <a:headEnd/>
            <a:tailEnd/>
          </a:ln>
        </p:spPr>
        <p:txBody>
          <a:bodyPr/>
          <a:lstStyle/>
          <a:p>
            <a:endParaRPr lang="en-US" dirty="0"/>
          </a:p>
        </p:txBody>
      </p:sp>
      <p:sp>
        <p:nvSpPr>
          <p:cNvPr id="20" name="Line 9"/>
          <p:cNvSpPr>
            <a:spLocks noChangeShapeType="1"/>
          </p:cNvSpPr>
          <p:nvPr/>
        </p:nvSpPr>
        <p:spPr bwMode="auto">
          <a:xfrm flipH="1">
            <a:off x="1301750" y="4654550"/>
            <a:ext cx="288925" cy="576263"/>
          </a:xfrm>
          <a:prstGeom prst="line">
            <a:avLst/>
          </a:prstGeom>
          <a:noFill/>
          <a:ln w="50800">
            <a:solidFill>
              <a:srgbClr val="000000"/>
            </a:solidFill>
            <a:round/>
            <a:headEnd/>
            <a:tailEnd/>
          </a:ln>
        </p:spPr>
        <p:txBody>
          <a:bodyPr/>
          <a:lstStyle/>
          <a:p>
            <a:endParaRPr lang="en-US" dirty="0"/>
          </a:p>
        </p:txBody>
      </p:sp>
      <p:sp>
        <p:nvSpPr>
          <p:cNvPr id="21" name="Oval 10"/>
          <p:cNvSpPr>
            <a:spLocks noChangeArrowheads="1"/>
          </p:cNvSpPr>
          <p:nvPr/>
        </p:nvSpPr>
        <p:spPr bwMode="auto">
          <a:xfrm>
            <a:off x="7854950" y="3355975"/>
            <a:ext cx="503238" cy="431800"/>
          </a:xfrm>
          <a:prstGeom prst="ellipse">
            <a:avLst/>
          </a:prstGeom>
          <a:solidFill>
            <a:srgbClr val="FFFF00"/>
          </a:solidFill>
          <a:ln w="50800">
            <a:solidFill>
              <a:srgbClr val="000000"/>
            </a:solidFill>
            <a:round/>
            <a:headEnd/>
            <a:tailEnd/>
          </a:ln>
          <a:effectLst>
            <a:innerShdw blurRad="63500" dist="50800" dir="13500000">
              <a:prstClr val="black">
                <a:alpha val="50000"/>
              </a:prstClr>
            </a:innerShdw>
          </a:effectLst>
        </p:spPr>
        <p:txBody>
          <a:bodyPr wrap="none" anchor="ctr"/>
          <a:lstStyle/>
          <a:p>
            <a:pPr eaLnBrk="1" fontAlgn="auto" hangingPunct="1">
              <a:spcBef>
                <a:spcPts val="0"/>
              </a:spcBef>
              <a:spcAft>
                <a:spcPts val="0"/>
              </a:spcAft>
              <a:defRPr/>
            </a:pPr>
            <a:endParaRPr lang="en-US" dirty="0">
              <a:latin typeface="+mn-lt"/>
            </a:endParaRPr>
          </a:p>
        </p:txBody>
      </p:sp>
      <p:sp>
        <p:nvSpPr>
          <p:cNvPr id="22" name="Line 11"/>
          <p:cNvSpPr>
            <a:spLocks noChangeShapeType="1"/>
          </p:cNvSpPr>
          <p:nvPr/>
        </p:nvSpPr>
        <p:spPr bwMode="auto">
          <a:xfrm>
            <a:off x="8099425" y="3787775"/>
            <a:ext cx="0" cy="865188"/>
          </a:xfrm>
          <a:prstGeom prst="line">
            <a:avLst/>
          </a:prstGeom>
          <a:noFill/>
          <a:ln w="50800">
            <a:solidFill>
              <a:srgbClr val="000000"/>
            </a:solidFill>
            <a:round/>
            <a:headEnd/>
            <a:tailEnd/>
          </a:ln>
        </p:spPr>
        <p:txBody>
          <a:bodyPr/>
          <a:lstStyle/>
          <a:p>
            <a:endParaRPr lang="en-US" dirty="0"/>
          </a:p>
        </p:txBody>
      </p:sp>
      <p:sp>
        <p:nvSpPr>
          <p:cNvPr id="23" name="Line 12"/>
          <p:cNvSpPr>
            <a:spLocks noChangeShapeType="1"/>
          </p:cNvSpPr>
          <p:nvPr/>
        </p:nvSpPr>
        <p:spPr bwMode="auto">
          <a:xfrm>
            <a:off x="8099425" y="3932238"/>
            <a:ext cx="360363" cy="288925"/>
          </a:xfrm>
          <a:prstGeom prst="line">
            <a:avLst/>
          </a:prstGeom>
          <a:noFill/>
          <a:ln w="50800">
            <a:solidFill>
              <a:srgbClr val="000000"/>
            </a:solidFill>
            <a:round/>
            <a:headEnd/>
            <a:tailEnd/>
          </a:ln>
        </p:spPr>
        <p:txBody>
          <a:bodyPr/>
          <a:lstStyle/>
          <a:p>
            <a:endParaRPr lang="en-US" dirty="0"/>
          </a:p>
        </p:txBody>
      </p:sp>
      <p:sp>
        <p:nvSpPr>
          <p:cNvPr id="24" name="Line 13"/>
          <p:cNvSpPr>
            <a:spLocks noChangeShapeType="1"/>
          </p:cNvSpPr>
          <p:nvPr/>
        </p:nvSpPr>
        <p:spPr bwMode="auto">
          <a:xfrm flipH="1">
            <a:off x="7710488" y="3932238"/>
            <a:ext cx="360362" cy="360362"/>
          </a:xfrm>
          <a:prstGeom prst="line">
            <a:avLst/>
          </a:prstGeom>
          <a:noFill/>
          <a:ln w="50800">
            <a:solidFill>
              <a:srgbClr val="000000"/>
            </a:solidFill>
            <a:round/>
            <a:headEnd/>
            <a:tailEnd/>
          </a:ln>
        </p:spPr>
        <p:txBody>
          <a:bodyPr/>
          <a:lstStyle/>
          <a:p>
            <a:endParaRPr lang="en-US" dirty="0"/>
          </a:p>
        </p:txBody>
      </p:sp>
      <p:sp>
        <p:nvSpPr>
          <p:cNvPr id="25" name="Line 14"/>
          <p:cNvSpPr>
            <a:spLocks noChangeShapeType="1"/>
          </p:cNvSpPr>
          <p:nvPr/>
        </p:nvSpPr>
        <p:spPr bwMode="auto">
          <a:xfrm>
            <a:off x="8099425" y="4622800"/>
            <a:ext cx="331788" cy="606425"/>
          </a:xfrm>
          <a:prstGeom prst="line">
            <a:avLst/>
          </a:prstGeom>
          <a:noFill/>
          <a:ln w="50800">
            <a:solidFill>
              <a:srgbClr val="000000"/>
            </a:solidFill>
            <a:round/>
            <a:headEnd/>
            <a:tailEnd/>
          </a:ln>
        </p:spPr>
        <p:txBody>
          <a:bodyPr/>
          <a:lstStyle/>
          <a:p>
            <a:endParaRPr lang="en-US" dirty="0"/>
          </a:p>
        </p:txBody>
      </p:sp>
      <p:sp>
        <p:nvSpPr>
          <p:cNvPr id="26" name="Line 15"/>
          <p:cNvSpPr>
            <a:spLocks noChangeShapeType="1"/>
          </p:cNvSpPr>
          <p:nvPr/>
        </p:nvSpPr>
        <p:spPr bwMode="auto">
          <a:xfrm flipH="1">
            <a:off x="7781925" y="4652963"/>
            <a:ext cx="288925" cy="576262"/>
          </a:xfrm>
          <a:prstGeom prst="line">
            <a:avLst/>
          </a:prstGeom>
          <a:noFill/>
          <a:ln w="50800">
            <a:solidFill>
              <a:srgbClr val="000000"/>
            </a:solidFill>
            <a:round/>
            <a:headEnd/>
            <a:tailEnd/>
          </a:ln>
        </p:spPr>
        <p:txBody>
          <a:bodyPr/>
          <a:lstStyle/>
          <a:p>
            <a:endParaRPr lang="en-US" dirty="0"/>
          </a:p>
        </p:txBody>
      </p:sp>
      <p:sp>
        <p:nvSpPr>
          <p:cNvPr id="27" name="Line 16"/>
          <p:cNvSpPr>
            <a:spLocks noChangeShapeType="1"/>
          </p:cNvSpPr>
          <p:nvPr/>
        </p:nvSpPr>
        <p:spPr bwMode="auto">
          <a:xfrm>
            <a:off x="2916238" y="4149725"/>
            <a:ext cx="4464050" cy="0"/>
          </a:xfrm>
          <a:prstGeom prst="line">
            <a:avLst/>
          </a:prstGeom>
          <a:noFill/>
          <a:ln w="381000">
            <a:solidFill>
              <a:schemeClr val="tx2">
                <a:lumMod val="40000"/>
                <a:lumOff val="60000"/>
              </a:schemeClr>
            </a:solidFill>
            <a:round/>
            <a:headEnd/>
            <a:tailEnd type="triangle" w="med" len="med"/>
          </a:ln>
          <a:effectLst>
            <a:outerShdw blurRad="50800" dist="38100" dir="2700000" algn="tl" rotWithShape="0">
              <a:prstClr val="black">
                <a:alpha val="40000"/>
              </a:prstClr>
            </a:outerShdw>
          </a:effectLst>
        </p:spPr>
        <p:txBody>
          <a:bodyPr/>
          <a:lstStyle/>
          <a:p>
            <a:pPr eaLnBrk="1" fontAlgn="auto" hangingPunct="1">
              <a:spcBef>
                <a:spcPts val="0"/>
              </a:spcBef>
              <a:spcAft>
                <a:spcPts val="0"/>
              </a:spcAft>
              <a:defRPr/>
            </a:pPr>
            <a:endParaRPr lang="en-US" dirty="0">
              <a:latin typeface="+mn-lt"/>
            </a:endParaRPr>
          </a:p>
        </p:txBody>
      </p:sp>
      <p:sp>
        <p:nvSpPr>
          <p:cNvPr id="28" name="Oval 17"/>
          <p:cNvSpPr>
            <a:spLocks noChangeArrowheads="1"/>
          </p:cNvSpPr>
          <p:nvPr/>
        </p:nvSpPr>
        <p:spPr bwMode="auto">
          <a:xfrm>
            <a:off x="2124075" y="2997200"/>
            <a:ext cx="215900" cy="288925"/>
          </a:xfrm>
          <a:prstGeom prst="ellipse">
            <a:avLst/>
          </a:prstGeom>
          <a:solidFill>
            <a:schemeClr val="tx2">
              <a:lumMod val="60000"/>
              <a:lumOff val="40000"/>
            </a:schemeClr>
          </a:solidFill>
          <a:ln w="9525">
            <a:solidFill>
              <a:srgbClr val="000000"/>
            </a:solidFill>
            <a:round/>
            <a:headEnd/>
            <a:tailEnd/>
          </a:ln>
          <a:effectLst/>
        </p:spPr>
        <p:txBody>
          <a:bodyPr wrap="none" anchor="ctr"/>
          <a:lstStyle/>
          <a:p>
            <a:pPr eaLnBrk="1" fontAlgn="auto" hangingPunct="1">
              <a:spcBef>
                <a:spcPts val="0"/>
              </a:spcBef>
              <a:spcAft>
                <a:spcPts val="0"/>
              </a:spcAft>
              <a:defRPr/>
            </a:pPr>
            <a:endParaRPr lang="en-US" dirty="0">
              <a:latin typeface="+mn-lt"/>
            </a:endParaRPr>
          </a:p>
        </p:txBody>
      </p:sp>
      <p:sp>
        <p:nvSpPr>
          <p:cNvPr id="29" name="Oval 18"/>
          <p:cNvSpPr>
            <a:spLocks noChangeArrowheads="1"/>
          </p:cNvSpPr>
          <p:nvPr/>
        </p:nvSpPr>
        <p:spPr bwMode="auto">
          <a:xfrm>
            <a:off x="2527300" y="2968625"/>
            <a:ext cx="215900" cy="288925"/>
          </a:xfrm>
          <a:prstGeom prst="ellipse">
            <a:avLst/>
          </a:prstGeom>
          <a:solidFill>
            <a:schemeClr val="tx2">
              <a:lumMod val="60000"/>
              <a:lumOff val="40000"/>
            </a:schemeClr>
          </a:solidFill>
          <a:ln w="9525">
            <a:solidFill>
              <a:srgbClr val="000000"/>
            </a:solidFill>
            <a:round/>
            <a:headEnd/>
            <a:tailEnd/>
          </a:ln>
          <a:effectLst/>
        </p:spPr>
        <p:txBody>
          <a:bodyPr wrap="none" anchor="ctr"/>
          <a:lstStyle/>
          <a:p>
            <a:pPr eaLnBrk="1" fontAlgn="auto" hangingPunct="1">
              <a:spcBef>
                <a:spcPts val="0"/>
              </a:spcBef>
              <a:spcAft>
                <a:spcPts val="0"/>
              </a:spcAft>
              <a:defRPr/>
            </a:pPr>
            <a:endParaRPr lang="en-US" dirty="0">
              <a:latin typeface="+mn-lt"/>
            </a:endParaRPr>
          </a:p>
        </p:txBody>
      </p:sp>
      <p:sp>
        <p:nvSpPr>
          <p:cNvPr id="30" name="Oval 19"/>
          <p:cNvSpPr>
            <a:spLocks noChangeArrowheads="1"/>
          </p:cNvSpPr>
          <p:nvPr/>
        </p:nvSpPr>
        <p:spPr bwMode="auto">
          <a:xfrm>
            <a:off x="2843213" y="2708275"/>
            <a:ext cx="215900" cy="288925"/>
          </a:xfrm>
          <a:prstGeom prst="ellipse">
            <a:avLst/>
          </a:prstGeom>
          <a:solidFill>
            <a:schemeClr val="tx2">
              <a:lumMod val="60000"/>
              <a:lumOff val="40000"/>
            </a:schemeClr>
          </a:solidFill>
          <a:ln w="9525">
            <a:solidFill>
              <a:srgbClr val="000000"/>
            </a:solidFill>
            <a:round/>
            <a:headEnd/>
            <a:tailEnd/>
          </a:ln>
          <a:effectLst/>
        </p:spPr>
        <p:txBody>
          <a:bodyPr wrap="none" anchor="ctr"/>
          <a:lstStyle/>
          <a:p>
            <a:pPr eaLnBrk="1" fontAlgn="auto" hangingPunct="1">
              <a:spcBef>
                <a:spcPts val="0"/>
              </a:spcBef>
              <a:spcAft>
                <a:spcPts val="0"/>
              </a:spcAft>
              <a:defRPr/>
            </a:pPr>
            <a:endParaRPr lang="en-US" dirty="0">
              <a:latin typeface="+mn-lt"/>
            </a:endParaRPr>
          </a:p>
        </p:txBody>
      </p:sp>
      <p:sp>
        <p:nvSpPr>
          <p:cNvPr id="31" name="Oval 20"/>
          <p:cNvSpPr>
            <a:spLocks noChangeArrowheads="1"/>
          </p:cNvSpPr>
          <p:nvPr/>
        </p:nvSpPr>
        <p:spPr bwMode="auto">
          <a:xfrm>
            <a:off x="3276600" y="1752600"/>
            <a:ext cx="3382963" cy="1943100"/>
          </a:xfrm>
          <a:prstGeom prst="ellipse">
            <a:avLst/>
          </a:prstGeom>
          <a:solidFill>
            <a:schemeClr val="tx2">
              <a:lumMod val="60000"/>
              <a:lumOff val="40000"/>
            </a:schemeClr>
          </a:solidFill>
          <a:ln w="9525">
            <a:solidFill>
              <a:srgbClr val="000000"/>
            </a:solidFill>
            <a:round/>
            <a:headEnd/>
            <a:tailEnd/>
          </a:ln>
          <a:effectLst>
            <a:outerShdw blurRad="50800" dist="38100" dir="2700000" algn="tl" rotWithShape="0">
              <a:prstClr val="black">
                <a:alpha val="40000"/>
              </a:prstClr>
            </a:outerShdw>
          </a:effectLst>
        </p:spPr>
        <p:txBody>
          <a:bodyPr wrap="none" anchor="ctr"/>
          <a:lstStyle/>
          <a:p>
            <a:pPr algn="ctr" eaLnBrk="1" fontAlgn="auto" hangingPunct="1">
              <a:spcBef>
                <a:spcPts val="0"/>
              </a:spcBef>
              <a:spcAft>
                <a:spcPts val="0"/>
              </a:spcAft>
              <a:defRPr/>
            </a:pPr>
            <a:r>
              <a:rPr lang="tr-TR" sz="4400" dirty="0">
                <a:solidFill>
                  <a:srgbClr val="000000"/>
                </a:solidFill>
                <a:latin typeface="Comic Sans MS" pitchFamily="66" charset="0"/>
              </a:rPr>
              <a:t>Mesaj</a:t>
            </a:r>
          </a:p>
          <a:p>
            <a:pPr algn="ctr" eaLnBrk="1" fontAlgn="auto" hangingPunct="1">
              <a:spcBef>
                <a:spcPts val="0"/>
              </a:spcBef>
              <a:spcAft>
                <a:spcPts val="0"/>
              </a:spcAft>
              <a:defRPr/>
            </a:pPr>
            <a:r>
              <a:rPr lang="tr-TR" sz="4400" dirty="0">
                <a:solidFill>
                  <a:srgbClr val="000000"/>
                </a:solidFill>
                <a:latin typeface="Comic Sans MS" pitchFamily="66" charset="0"/>
              </a:rPr>
              <a:t>(içerik)</a:t>
            </a:r>
          </a:p>
        </p:txBody>
      </p:sp>
      <p:sp>
        <p:nvSpPr>
          <p:cNvPr id="32" name="Text Box 21"/>
          <p:cNvSpPr txBox="1">
            <a:spLocks noChangeArrowheads="1"/>
          </p:cNvSpPr>
          <p:nvPr/>
        </p:nvSpPr>
        <p:spPr bwMode="auto">
          <a:xfrm>
            <a:off x="539750" y="5535613"/>
            <a:ext cx="2373855" cy="707886"/>
          </a:xfrm>
          <a:prstGeom prst="rect">
            <a:avLst/>
          </a:prstGeom>
          <a:noFill/>
          <a:ln w="9525">
            <a:noFill/>
            <a:miter lim="800000"/>
            <a:headEnd/>
            <a:tailEnd/>
          </a:ln>
        </p:spPr>
        <p:txBody>
          <a:bodyPr wrap="none">
            <a:spAutoFit/>
          </a:bodyPr>
          <a:lstStyle/>
          <a:p>
            <a:pPr eaLnBrk="1" hangingPunct="1"/>
            <a:r>
              <a:rPr lang="tr-TR" altLang="tr-TR" sz="2000" dirty="0">
                <a:solidFill>
                  <a:schemeClr val="accent1">
                    <a:lumMod val="75000"/>
                  </a:schemeClr>
                </a:solidFill>
              </a:rPr>
              <a:t>KAYNAK </a:t>
            </a:r>
          </a:p>
          <a:p>
            <a:pPr eaLnBrk="1" hangingPunct="1"/>
            <a:r>
              <a:rPr lang="tr-TR" altLang="tr-TR" sz="2000" dirty="0">
                <a:solidFill>
                  <a:schemeClr val="accent1">
                    <a:lumMod val="75000"/>
                  </a:schemeClr>
                </a:solidFill>
              </a:rPr>
              <a:t>(İletişimin Başlatıcısı)</a:t>
            </a:r>
          </a:p>
        </p:txBody>
      </p:sp>
      <p:sp>
        <p:nvSpPr>
          <p:cNvPr id="33" name="Text Box 22"/>
          <p:cNvSpPr txBox="1">
            <a:spLocks noChangeArrowheads="1"/>
          </p:cNvSpPr>
          <p:nvPr/>
        </p:nvSpPr>
        <p:spPr bwMode="auto">
          <a:xfrm>
            <a:off x="5651500" y="5516563"/>
            <a:ext cx="3065134" cy="707886"/>
          </a:xfrm>
          <a:prstGeom prst="rect">
            <a:avLst/>
          </a:prstGeom>
          <a:noFill/>
          <a:ln w="9525">
            <a:noFill/>
            <a:miter lim="800000"/>
            <a:headEnd/>
            <a:tailEnd/>
          </a:ln>
        </p:spPr>
        <p:txBody>
          <a:bodyPr wrap="none">
            <a:spAutoFit/>
          </a:bodyPr>
          <a:lstStyle/>
          <a:p>
            <a:pPr eaLnBrk="1" hangingPunct="1"/>
            <a:r>
              <a:rPr lang="tr-TR" altLang="tr-TR" sz="2000" dirty="0">
                <a:solidFill>
                  <a:schemeClr val="accent1">
                    <a:lumMod val="75000"/>
                  </a:schemeClr>
                </a:solidFill>
              </a:rPr>
              <a:t>		ALICI</a:t>
            </a:r>
          </a:p>
          <a:p>
            <a:pPr eaLnBrk="1" hangingPunct="1"/>
            <a:r>
              <a:rPr lang="tr-TR" altLang="tr-TR" sz="2000" dirty="0">
                <a:solidFill>
                  <a:schemeClr val="accent1">
                    <a:lumMod val="75000"/>
                  </a:schemeClr>
                </a:solidFill>
              </a:rPr>
              <a:t>(Mesajın gönderildiği birim)</a:t>
            </a:r>
          </a:p>
        </p:txBody>
      </p:sp>
      <p:sp>
        <p:nvSpPr>
          <p:cNvPr id="34" name="Text Box 23"/>
          <p:cNvSpPr txBox="1">
            <a:spLocks noChangeArrowheads="1"/>
          </p:cNvSpPr>
          <p:nvPr/>
        </p:nvSpPr>
        <p:spPr bwMode="auto">
          <a:xfrm>
            <a:off x="4551363" y="3835400"/>
            <a:ext cx="184150" cy="457200"/>
          </a:xfrm>
          <a:prstGeom prst="rect">
            <a:avLst/>
          </a:prstGeom>
          <a:noFill/>
          <a:ln w="9525">
            <a:noFill/>
            <a:miter lim="800000"/>
            <a:headEnd/>
            <a:tailEnd/>
          </a:ln>
        </p:spPr>
        <p:txBody>
          <a:bodyPr wrap="none">
            <a:spAutoFit/>
          </a:bodyPr>
          <a:lstStyle/>
          <a:p>
            <a:pPr eaLnBrk="1" hangingPunct="1"/>
            <a:endParaRPr lang="tr-TR" altLang="tr-TR" sz="2400" dirty="0">
              <a:latin typeface="Comic Sans MS" pitchFamily="66" charset="0"/>
            </a:endParaRPr>
          </a:p>
        </p:txBody>
      </p:sp>
      <p:sp>
        <p:nvSpPr>
          <p:cNvPr id="35" name="Text Box 24"/>
          <p:cNvSpPr txBox="1">
            <a:spLocks noChangeArrowheads="1"/>
          </p:cNvSpPr>
          <p:nvPr/>
        </p:nvSpPr>
        <p:spPr bwMode="auto">
          <a:xfrm>
            <a:off x="4419600" y="3875088"/>
            <a:ext cx="1231900" cy="519112"/>
          </a:xfrm>
          <a:prstGeom prst="rect">
            <a:avLst/>
          </a:prstGeom>
          <a:noFill/>
          <a:ln w="9525">
            <a:noFill/>
            <a:miter lim="800000"/>
            <a:headEnd/>
            <a:tailEnd/>
          </a:ln>
        </p:spPr>
        <p:txBody>
          <a:bodyPr wrap="none">
            <a:spAutoFit/>
          </a:bodyPr>
          <a:lstStyle/>
          <a:p>
            <a:pPr eaLnBrk="1" hangingPunct="1"/>
            <a:r>
              <a:rPr lang="tr-TR" altLang="tr-TR" sz="2800" b="1" dirty="0">
                <a:solidFill>
                  <a:schemeClr val="bg1"/>
                </a:solidFill>
                <a:latin typeface="Comic Sans MS" pitchFamily="66" charset="0"/>
              </a:rPr>
              <a:t>Kanal </a:t>
            </a:r>
          </a:p>
        </p:txBody>
      </p:sp>
      <p:sp>
        <p:nvSpPr>
          <p:cNvPr id="36" name="Text Box 25"/>
          <p:cNvSpPr txBox="1">
            <a:spLocks noChangeArrowheads="1"/>
          </p:cNvSpPr>
          <p:nvPr/>
        </p:nvSpPr>
        <p:spPr bwMode="auto">
          <a:xfrm>
            <a:off x="2700338" y="4179888"/>
            <a:ext cx="184150" cy="762000"/>
          </a:xfrm>
          <a:prstGeom prst="rect">
            <a:avLst/>
          </a:prstGeom>
          <a:noFill/>
          <a:ln w="9525">
            <a:noFill/>
            <a:miter lim="800000"/>
            <a:headEnd/>
            <a:tailEnd/>
          </a:ln>
        </p:spPr>
        <p:txBody>
          <a:bodyPr wrap="none">
            <a:spAutoFit/>
          </a:bodyPr>
          <a:lstStyle/>
          <a:p>
            <a:pPr eaLnBrk="1" hangingPunct="1"/>
            <a:endParaRPr lang="tr-TR" altLang="tr-TR" sz="4400" dirty="0">
              <a:latin typeface="Comic Sans MS" pitchFamily="66" charset="0"/>
            </a:endParaRPr>
          </a:p>
        </p:txBody>
      </p:sp>
      <p:sp>
        <p:nvSpPr>
          <p:cNvPr id="37" name="Text Box 26"/>
          <p:cNvSpPr txBox="1">
            <a:spLocks noChangeArrowheads="1"/>
          </p:cNvSpPr>
          <p:nvPr/>
        </p:nvSpPr>
        <p:spPr bwMode="auto">
          <a:xfrm>
            <a:off x="2999107" y="4365104"/>
            <a:ext cx="4021165" cy="707886"/>
          </a:xfrm>
          <a:prstGeom prst="rect">
            <a:avLst/>
          </a:prstGeom>
          <a:noFill/>
          <a:ln w="9525">
            <a:noFill/>
            <a:miter lim="800000"/>
            <a:headEnd/>
            <a:tailEnd/>
          </a:ln>
        </p:spPr>
        <p:txBody>
          <a:bodyPr wrap="none">
            <a:spAutoFit/>
          </a:bodyPr>
          <a:lstStyle/>
          <a:p>
            <a:pPr eaLnBrk="1" hangingPunct="1"/>
            <a:r>
              <a:rPr lang="tr-TR" altLang="tr-TR" sz="2000" dirty="0">
                <a:solidFill>
                  <a:schemeClr val="accent1">
                    <a:lumMod val="75000"/>
                  </a:schemeClr>
                </a:solidFill>
              </a:rPr>
              <a:t>Mesajın alıcıya giderken</a:t>
            </a:r>
          </a:p>
          <a:p>
            <a:pPr eaLnBrk="1" hangingPunct="1"/>
            <a:r>
              <a:rPr lang="tr-TR" altLang="tr-TR" sz="2000" dirty="0">
                <a:solidFill>
                  <a:schemeClr val="accent1">
                    <a:lumMod val="75000"/>
                  </a:schemeClr>
                </a:solidFill>
              </a:rPr>
              <a:t>izlediği yol (yazı, işaret, konuşma vb.)</a:t>
            </a:r>
          </a:p>
        </p:txBody>
      </p:sp>
    </p:spTree>
  </p:cSld>
  <p:clrMapOvr>
    <a:masterClrMapping/>
  </p:clrMapOvr>
  <p:transition advClick="0"/>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46 Aşağı Ok"/>
          <p:cNvSpPr/>
          <p:nvPr/>
        </p:nvSpPr>
        <p:spPr>
          <a:xfrm>
            <a:off x="4139952" y="4653136"/>
            <a:ext cx="228600" cy="673100"/>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Metin kutusu 5"/>
          <p:cNvSpPr txBox="1"/>
          <p:nvPr/>
        </p:nvSpPr>
        <p:spPr>
          <a:xfrm>
            <a:off x="1331640" y="332656"/>
            <a:ext cx="6048672" cy="954107"/>
          </a:xfrm>
          <a:prstGeom prst="rect">
            <a:avLst/>
          </a:prstGeom>
          <a:noFill/>
        </p:spPr>
        <p:txBody>
          <a:bodyPr wrap="square" rtlCol="0">
            <a:spAutoFit/>
          </a:bodyPr>
          <a:lstStyle/>
          <a:p>
            <a:r>
              <a:rPr lang="tr-TR" sz="2800" b="1" dirty="0" smtClean="0">
                <a:solidFill>
                  <a:srgbClr val="FF0000"/>
                </a:solidFill>
              </a:rPr>
              <a:t> İletişimde ki Amaç Uyum Sağlamaksa Eğer </a:t>
            </a:r>
          </a:p>
        </p:txBody>
      </p:sp>
      <p:sp>
        <p:nvSpPr>
          <p:cNvPr id="38" name="37 Dikdörtgen"/>
          <p:cNvSpPr/>
          <p:nvPr/>
        </p:nvSpPr>
        <p:spPr>
          <a:xfrm>
            <a:off x="827584" y="5445224"/>
            <a:ext cx="6840760" cy="52322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a:spAutoFit/>
          </a:bodyPr>
          <a:lstStyle/>
          <a:p>
            <a:pPr algn="ctr" eaLnBrk="1" fontAlgn="auto" hangingPunct="1">
              <a:spcBef>
                <a:spcPts val="0"/>
              </a:spcBef>
              <a:spcAft>
                <a:spcPts val="0"/>
              </a:spcAft>
              <a:defRPr/>
            </a:pPr>
            <a:r>
              <a:rPr lang="en-US" sz="2800" dirty="0" smtClean="0">
                <a:solidFill>
                  <a:schemeClr val="accent1">
                    <a:lumMod val="50000"/>
                  </a:schemeClr>
                </a:solidFill>
              </a:rPr>
              <a:t>Olumlu</a:t>
            </a:r>
            <a:r>
              <a:rPr lang="tr-TR" sz="2800" dirty="0" smtClean="0">
                <a:solidFill>
                  <a:schemeClr val="accent1">
                    <a:lumMod val="50000"/>
                  </a:schemeClr>
                </a:solidFill>
              </a:rPr>
              <a:t> </a:t>
            </a:r>
            <a:r>
              <a:rPr lang="en-US" sz="2800" dirty="0" smtClean="0">
                <a:solidFill>
                  <a:schemeClr val="accent1">
                    <a:lumMod val="50000"/>
                  </a:schemeClr>
                </a:solidFill>
              </a:rPr>
              <a:t>İNSAN </a:t>
            </a:r>
            <a:r>
              <a:rPr lang="en-US" sz="2800" dirty="0">
                <a:solidFill>
                  <a:schemeClr val="accent1">
                    <a:lumMod val="50000"/>
                  </a:schemeClr>
                </a:solidFill>
              </a:rPr>
              <a:t>İLİŞKİLERİ</a:t>
            </a:r>
          </a:p>
        </p:txBody>
      </p:sp>
      <p:sp>
        <p:nvSpPr>
          <p:cNvPr id="39" name="38 Dikdörtgen"/>
          <p:cNvSpPr/>
          <p:nvPr/>
        </p:nvSpPr>
        <p:spPr>
          <a:xfrm>
            <a:off x="3352800" y="1660010"/>
            <a:ext cx="1822677" cy="7078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a:spAutoFit/>
          </a:bodyPr>
          <a:lstStyle/>
          <a:p>
            <a:pPr algn="ctr" eaLnBrk="1" fontAlgn="auto" hangingPunct="1">
              <a:spcBef>
                <a:spcPts val="0"/>
              </a:spcBef>
              <a:spcAft>
                <a:spcPts val="0"/>
              </a:spcAft>
              <a:defRPr/>
            </a:pPr>
            <a:r>
              <a:rPr lang="en-US" sz="4000" dirty="0">
                <a:solidFill>
                  <a:schemeClr val="accent1">
                    <a:lumMod val="50000"/>
                  </a:schemeClr>
                </a:solidFill>
              </a:rPr>
              <a:t>UYUM</a:t>
            </a:r>
            <a:endParaRPr lang="en-US" sz="40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endParaRPr>
          </a:p>
        </p:txBody>
      </p:sp>
      <p:cxnSp>
        <p:nvCxnSpPr>
          <p:cNvPr id="40" name="39 Düz Ok Bağlayıcısı"/>
          <p:cNvCxnSpPr/>
          <p:nvPr/>
        </p:nvCxnSpPr>
        <p:spPr>
          <a:xfrm flipH="1">
            <a:off x="2339752" y="2438400"/>
            <a:ext cx="936848" cy="702568"/>
          </a:xfrm>
          <a:prstGeom prst="straightConnector1">
            <a:avLst/>
          </a:prstGeom>
          <a:ln w="63500" cap="rnd">
            <a:tailEnd type="arrow"/>
          </a:ln>
        </p:spPr>
        <p:style>
          <a:lnRef idx="1">
            <a:schemeClr val="accent1"/>
          </a:lnRef>
          <a:fillRef idx="0">
            <a:schemeClr val="accent1"/>
          </a:fillRef>
          <a:effectRef idx="0">
            <a:schemeClr val="accent1"/>
          </a:effectRef>
          <a:fontRef idx="minor">
            <a:schemeClr val="tx1"/>
          </a:fontRef>
        </p:style>
      </p:cxnSp>
      <p:cxnSp>
        <p:nvCxnSpPr>
          <p:cNvPr id="41" name="40 Düz Ok Bağlayıcısı"/>
          <p:cNvCxnSpPr/>
          <p:nvPr/>
        </p:nvCxnSpPr>
        <p:spPr>
          <a:xfrm>
            <a:off x="5364088" y="2420888"/>
            <a:ext cx="792088" cy="72008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45" name="44 Dikdörtgen"/>
          <p:cNvSpPr/>
          <p:nvPr/>
        </p:nvSpPr>
        <p:spPr>
          <a:xfrm>
            <a:off x="2339752" y="4077072"/>
            <a:ext cx="3888432" cy="707886"/>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a:spAutoFit/>
          </a:bodyPr>
          <a:lstStyle/>
          <a:p>
            <a:pPr algn="ctr" eaLnBrk="1" fontAlgn="auto" hangingPunct="1">
              <a:spcBef>
                <a:spcPts val="0"/>
              </a:spcBef>
              <a:spcAft>
                <a:spcPts val="0"/>
              </a:spcAft>
              <a:defRPr/>
            </a:pPr>
            <a:r>
              <a:rPr lang="en-US" sz="4000" dirty="0">
                <a:solidFill>
                  <a:schemeClr val="accent1">
                    <a:lumMod val="50000"/>
                  </a:schemeClr>
                </a:solidFill>
              </a:rPr>
              <a:t>İLETİŞİM</a:t>
            </a:r>
          </a:p>
        </p:txBody>
      </p:sp>
      <p:sp>
        <p:nvSpPr>
          <p:cNvPr id="46" name="45 Aşağı Ok"/>
          <p:cNvSpPr/>
          <p:nvPr/>
        </p:nvSpPr>
        <p:spPr>
          <a:xfrm>
            <a:off x="4139952" y="2564904"/>
            <a:ext cx="245893" cy="1374355"/>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31 Dikdörtgen"/>
          <p:cNvSpPr/>
          <p:nvPr/>
        </p:nvSpPr>
        <p:spPr>
          <a:xfrm>
            <a:off x="971600" y="3212976"/>
            <a:ext cx="1728192" cy="52322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a:spAutoFit/>
          </a:bodyPr>
          <a:lstStyle/>
          <a:p>
            <a:pPr algn="ctr">
              <a:defRPr/>
            </a:pPr>
            <a:r>
              <a:rPr lang="en-US" sz="2800" dirty="0" smtClean="0">
                <a:solidFill>
                  <a:schemeClr val="tx2">
                    <a:lumMod val="75000"/>
                  </a:schemeClr>
                </a:solidFill>
              </a:rPr>
              <a:t>Anlaşma</a:t>
            </a:r>
            <a:endParaRPr lang="en-US" sz="2800" dirty="0">
              <a:solidFill>
                <a:schemeClr val="tx2">
                  <a:lumMod val="75000"/>
                </a:schemeClr>
              </a:solidFill>
            </a:endParaRPr>
          </a:p>
        </p:txBody>
      </p:sp>
      <p:sp>
        <p:nvSpPr>
          <p:cNvPr id="33" name="32 Dikdörtgen"/>
          <p:cNvSpPr/>
          <p:nvPr/>
        </p:nvSpPr>
        <p:spPr>
          <a:xfrm>
            <a:off x="5940152" y="3212976"/>
            <a:ext cx="1728192" cy="523220"/>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a:spAutoFit/>
          </a:bodyPr>
          <a:lstStyle/>
          <a:p>
            <a:pPr algn="ctr">
              <a:defRPr/>
            </a:pPr>
            <a:r>
              <a:rPr lang="tr-TR" sz="2800" dirty="0" smtClean="0">
                <a:solidFill>
                  <a:schemeClr val="tx2">
                    <a:lumMod val="75000"/>
                  </a:schemeClr>
                </a:solidFill>
              </a:rPr>
              <a:t>Saygı</a:t>
            </a:r>
            <a:endParaRPr lang="en-US" sz="2800" dirty="0">
              <a:solidFill>
                <a:schemeClr val="tx2">
                  <a:lumMod val="75000"/>
                </a:schemeClr>
              </a:solidFill>
            </a:endParaRPr>
          </a:p>
        </p:txBody>
      </p:sp>
    </p:spTree>
  </p:cSld>
  <p:clrMapOvr>
    <a:masterClrMapping/>
  </p:clrMapOvr>
  <p:transition advClick="0"/>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Metin kutusu 5"/>
          <p:cNvSpPr txBox="1"/>
          <p:nvPr/>
        </p:nvSpPr>
        <p:spPr>
          <a:xfrm>
            <a:off x="1331640" y="332656"/>
            <a:ext cx="6048672" cy="954107"/>
          </a:xfrm>
          <a:prstGeom prst="rect">
            <a:avLst/>
          </a:prstGeom>
          <a:noFill/>
        </p:spPr>
        <p:txBody>
          <a:bodyPr wrap="square" rtlCol="0">
            <a:spAutoFit/>
          </a:bodyPr>
          <a:lstStyle/>
          <a:p>
            <a:r>
              <a:rPr lang="tr-TR" sz="2800" b="1" dirty="0" smtClean="0">
                <a:solidFill>
                  <a:srgbClr val="FF0000"/>
                </a:solidFill>
              </a:rPr>
              <a:t> İletişimde ki Amaç Uyum Sağlamaksa Eğer </a:t>
            </a:r>
          </a:p>
        </p:txBody>
      </p:sp>
      <p:pic>
        <p:nvPicPr>
          <p:cNvPr id="17410" name="Picture 2"/>
          <p:cNvPicPr>
            <a:picLocks noChangeAspect="1" noChangeArrowheads="1"/>
          </p:cNvPicPr>
          <p:nvPr/>
        </p:nvPicPr>
        <p:blipFill>
          <a:blip r:embed="rId4" cstate="print"/>
          <a:srcRect/>
          <a:stretch>
            <a:fillRect/>
          </a:stretch>
        </p:blipFill>
        <p:spPr bwMode="auto">
          <a:xfrm>
            <a:off x="742200" y="1471613"/>
            <a:ext cx="7718232" cy="4902926"/>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2" name="Picture 7" descr="casabierta3"/>
          <p:cNvPicPr>
            <a:picLocks noChangeAspect="1" noChangeArrowheads="1"/>
          </p:cNvPicPr>
          <p:nvPr/>
        </p:nvPicPr>
        <p:blipFill>
          <a:blip r:embed="rId4" cstate="print"/>
          <a:srcRect/>
          <a:stretch>
            <a:fillRect/>
          </a:stretch>
        </p:blipFill>
        <p:spPr>
          <a:xfrm>
            <a:off x="990600" y="1905000"/>
            <a:ext cx="3067050" cy="3276600"/>
          </a:xfrm>
          <a:prstGeom prst="rect">
            <a:avLst/>
          </a:prstGeom>
          <a:solidFill>
            <a:schemeClr val="bg1">
              <a:lumMod val="75000"/>
              <a:alpha val="31000"/>
            </a:schemeClr>
          </a:solidFill>
          <a:effectLst>
            <a:outerShdw blurRad="292100" dist="139700" dir="2700000" algn="tl" rotWithShape="0">
              <a:srgbClr val="333333">
                <a:alpha val="65000"/>
              </a:srgbClr>
            </a:outerShdw>
          </a:effectLst>
        </p:spPr>
      </p:pic>
      <p:sp>
        <p:nvSpPr>
          <p:cNvPr id="15" name="AutoShape 5"/>
          <p:cNvSpPr>
            <a:spLocks noChangeArrowheads="1"/>
          </p:cNvSpPr>
          <p:nvPr/>
        </p:nvSpPr>
        <p:spPr bwMode="auto">
          <a:xfrm>
            <a:off x="5181600" y="1752600"/>
            <a:ext cx="2667000" cy="2438400"/>
          </a:xfrm>
          <a:prstGeom prst="roundRect">
            <a:avLst>
              <a:gd name="adj" fmla="val 16667"/>
            </a:avLst>
          </a:prstGeom>
          <a:gradFill>
            <a:gsLst>
              <a:gs pos="0">
                <a:schemeClr val="accent6">
                  <a:lumMod val="75000"/>
                </a:schemeClr>
              </a:gs>
              <a:gs pos="80000">
                <a:schemeClr val="accent6">
                  <a:shade val="93000"/>
                  <a:satMod val="130000"/>
                </a:schemeClr>
              </a:gs>
              <a:gs pos="100000">
                <a:schemeClr val="accent6">
                  <a:shade val="94000"/>
                  <a:satMod val="135000"/>
                </a:schemeClr>
              </a:gs>
            </a:gsLst>
          </a:gradFill>
          <a:ln>
            <a:headEnd/>
            <a:tailEnd/>
          </a:ln>
          <a:effectLst>
            <a:outerShdw blurRad="40000" dist="23000" dir="5400000" rotWithShape="0">
              <a:srgbClr val="000000"/>
            </a:outerShdw>
          </a:effectLst>
        </p:spPr>
        <p:style>
          <a:lnRef idx="0">
            <a:schemeClr val="accent6"/>
          </a:lnRef>
          <a:fillRef idx="3">
            <a:schemeClr val="accent6"/>
          </a:fillRef>
          <a:effectRef idx="3">
            <a:schemeClr val="accent6"/>
          </a:effectRef>
          <a:fontRef idx="minor">
            <a:schemeClr val="lt1"/>
          </a:fontRef>
        </p:style>
        <p:txBody>
          <a:bodyPr wrap="none" anchor="ctr"/>
          <a:lstStyle/>
          <a:p>
            <a:pPr eaLnBrk="1" hangingPunct="1">
              <a:buFont typeface="Wingdings" pitchFamily="2" charset="2"/>
              <a:buChar char="q"/>
              <a:defRPr/>
            </a:pPr>
            <a:r>
              <a:rPr lang="tr-TR" b="1" dirty="0"/>
              <a:t> </a:t>
            </a:r>
            <a:r>
              <a:rPr lang="en-US" sz="2400" b="1" dirty="0"/>
              <a:t>Umursanmak</a:t>
            </a:r>
          </a:p>
          <a:p>
            <a:pPr eaLnBrk="1" hangingPunct="1">
              <a:buFont typeface="Wingdings" pitchFamily="2" charset="2"/>
              <a:buChar char="q"/>
              <a:defRPr/>
            </a:pPr>
            <a:r>
              <a:rPr lang="en-US" sz="2400" dirty="0"/>
              <a:t> </a:t>
            </a:r>
            <a:r>
              <a:rPr lang="en-US" sz="2400" b="1" dirty="0"/>
              <a:t>Kabul gormek</a:t>
            </a:r>
          </a:p>
          <a:p>
            <a:pPr eaLnBrk="1" hangingPunct="1">
              <a:buFont typeface="Wingdings" pitchFamily="2" charset="2"/>
              <a:buChar char="q"/>
              <a:defRPr/>
            </a:pPr>
            <a:r>
              <a:rPr lang="en-US" sz="2400" dirty="0"/>
              <a:t> </a:t>
            </a:r>
            <a:r>
              <a:rPr lang="en-US" sz="2400" b="1" dirty="0"/>
              <a:t>Değerli olmak</a:t>
            </a:r>
          </a:p>
          <a:p>
            <a:pPr eaLnBrk="1" hangingPunct="1">
              <a:buFont typeface="Wingdings" pitchFamily="2" charset="2"/>
              <a:buChar char="q"/>
              <a:defRPr/>
            </a:pPr>
            <a:r>
              <a:rPr lang="en-US" sz="2400" dirty="0"/>
              <a:t> </a:t>
            </a:r>
            <a:r>
              <a:rPr lang="en-US" sz="2400" b="1" dirty="0"/>
              <a:t>Yeterlilik</a:t>
            </a:r>
          </a:p>
          <a:p>
            <a:pPr eaLnBrk="1" hangingPunct="1">
              <a:buFont typeface="Wingdings" pitchFamily="2" charset="2"/>
              <a:buChar char="q"/>
              <a:defRPr/>
            </a:pPr>
            <a:r>
              <a:rPr lang="en-US" sz="2400" dirty="0"/>
              <a:t> </a:t>
            </a:r>
            <a:r>
              <a:rPr lang="en-US" sz="2400" b="1" dirty="0"/>
              <a:t>Sevilmek vb…</a:t>
            </a:r>
            <a:endParaRPr lang="en-US" sz="2400" b="1" dirty="0">
              <a:solidFill>
                <a:schemeClr val="bg1"/>
              </a:solidFill>
            </a:endParaRPr>
          </a:p>
        </p:txBody>
      </p:sp>
      <p:sp>
        <p:nvSpPr>
          <p:cNvPr id="16" name="15 Dikdörtgen"/>
          <p:cNvSpPr/>
          <p:nvPr/>
        </p:nvSpPr>
        <p:spPr>
          <a:xfrm>
            <a:off x="5105400" y="4495800"/>
            <a:ext cx="3352800" cy="519113"/>
          </a:xfrm>
          <a:prstGeom prst="rect">
            <a:avLst/>
          </a:prstGeom>
        </p:spPr>
        <p:txBody>
          <a:bodyPr>
            <a:spAutoFit/>
          </a:bodyPr>
          <a:lstStyle/>
          <a:p>
            <a:pPr eaLnBrk="1" hangingPunct="1">
              <a:defRPr/>
            </a:pPr>
            <a:r>
              <a:rPr lang="en-US" sz="2800" b="1" dirty="0">
                <a:solidFill>
                  <a:schemeClr val="tx2">
                    <a:lumMod val="60000"/>
                    <a:lumOff val="40000"/>
                  </a:schemeClr>
                </a:solidFill>
                <a:effectLst>
                  <a:outerShdw blurRad="38100" dist="38100" dir="2700000" algn="tl">
                    <a:srgbClr val="000000">
                      <a:alpha val="43137"/>
                    </a:srgbClr>
                  </a:outerShdw>
                </a:effectLst>
                <a:latin typeface="Arial Black" pitchFamily="34" charset="0"/>
              </a:rPr>
              <a:t>Varolmak icin…</a:t>
            </a:r>
            <a:endParaRPr lang="en-US" sz="2800" dirty="0">
              <a:solidFill>
                <a:schemeClr val="tx2">
                  <a:lumMod val="60000"/>
                  <a:lumOff val="40000"/>
                </a:schemeClr>
              </a:solidFill>
              <a:effectLst>
                <a:outerShdw blurRad="38100" dist="38100" dir="2700000" algn="tl">
                  <a:srgbClr val="000000">
                    <a:alpha val="43137"/>
                  </a:srgbClr>
                </a:outerShdw>
              </a:effectLst>
              <a:latin typeface="Arial Black" pitchFamily="34" charset="0"/>
            </a:endParaRPr>
          </a:p>
        </p:txBody>
      </p:sp>
      <p:sp>
        <p:nvSpPr>
          <p:cNvPr id="18" name="Metin kutusu 5"/>
          <p:cNvSpPr txBox="1"/>
          <p:nvPr/>
        </p:nvSpPr>
        <p:spPr>
          <a:xfrm>
            <a:off x="1331640" y="745540"/>
            <a:ext cx="6048672" cy="523220"/>
          </a:xfrm>
          <a:prstGeom prst="rect">
            <a:avLst/>
          </a:prstGeom>
          <a:noFill/>
        </p:spPr>
        <p:txBody>
          <a:bodyPr wrap="square" rtlCol="0">
            <a:spAutoFit/>
          </a:bodyPr>
          <a:lstStyle/>
          <a:p>
            <a:r>
              <a:rPr lang="tr-TR" sz="2800" b="1" dirty="0" smtClean="0">
                <a:solidFill>
                  <a:srgbClr val="FF0000"/>
                </a:solidFill>
              </a:rPr>
              <a:t> Neden İletişim Kurarız?</a:t>
            </a:r>
          </a:p>
        </p:txBody>
      </p:sp>
    </p:spTree>
  </p:cSld>
  <p:clrMapOvr>
    <a:masterClrMapping/>
  </p:clrMapOvr>
  <p:transition advClick="0"/>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 name="Metin kutusu 5"/>
          <p:cNvSpPr txBox="1"/>
          <p:nvPr/>
        </p:nvSpPr>
        <p:spPr>
          <a:xfrm>
            <a:off x="1331640" y="332656"/>
            <a:ext cx="6048672" cy="954107"/>
          </a:xfrm>
          <a:prstGeom prst="rect">
            <a:avLst/>
          </a:prstGeom>
          <a:noFill/>
        </p:spPr>
        <p:txBody>
          <a:bodyPr wrap="square" rtlCol="0">
            <a:spAutoFit/>
          </a:bodyPr>
          <a:lstStyle/>
          <a:p>
            <a:r>
              <a:rPr lang="tr-TR" sz="2800" b="1" dirty="0" smtClean="0">
                <a:solidFill>
                  <a:srgbClr val="FF0000"/>
                </a:solidFill>
              </a:rPr>
              <a:t> İletişimde Anlaşmayı Kolaylaştıran Unsurlar</a:t>
            </a:r>
          </a:p>
        </p:txBody>
      </p:sp>
      <p:sp>
        <p:nvSpPr>
          <p:cNvPr id="17" name="16 Dikdörtgen"/>
          <p:cNvSpPr/>
          <p:nvPr/>
        </p:nvSpPr>
        <p:spPr>
          <a:xfrm>
            <a:off x="467544" y="1772816"/>
            <a:ext cx="5832648" cy="2677656"/>
          </a:xfrm>
          <a:prstGeom prst="rect">
            <a:avLst/>
          </a:prstGeom>
        </p:spPr>
        <p:txBody>
          <a:bodyPr wrap="square">
            <a:spAutoFit/>
          </a:bodyPr>
          <a:lstStyle/>
          <a:p>
            <a:pPr>
              <a:lnSpc>
                <a:spcPct val="150000"/>
              </a:lnSpc>
              <a:defRPr/>
            </a:pPr>
            <a:r>
              <a:rPr lang="tr-TR" sz="2800" dirty="0" smtClean="0">
                <a:solidFill>
                  <a:schemeClr val="accent1">
                    <a:lumMod val="50000"/>
                  </a:schemeClr>
                </a:solidFill>
              </a:rPr>
              <a:t>İletişimde </a:t>
            </a:r>
            <a:r>
              <a:rPr lang="tr-TR" sz="2800" b="1" dirty="0" smtClean="0">
                <a:solidFill>
                  <a:schemeClr val="accent1">
                    <a:lumMod val="50000"/>
                  </a:schemeClr>
                </a:solidFill>
                <a:effectLst>
                  <a:outerShdw blurRad="38100" dist="38100" dir="2700000" algn="tl">
                    <a:srgbClr val="C0C0C0"/>
                  </a:outerShdw>
                </a:effectLst>
              </a:rPr>
              <a:t>ilk dakika</a:t>
            </a:r>
            <a:r>
              <a:rPr lang="tr-TR" sz="2800" dirty="0" smtClean="0">
                <a:solidFill>
                  <a:schemeClr val="accent1">
                    <a:lumMod val="50000"/>
                  </a:schemeClr>
                </a:solidFill>
              </a:rPr>
              <a:t> önemlidir.</a:t>
            </a:r>
          </a:p>
          <a:p>
            <a:pPr>
              <a:lnSpc>
                <a:spcPct val="150000"/>
              </a:lnSpc>
              <a:defRPr/>
            </a:pPr>
            <a:r>
              <a:rPr lang="tr-TR" sz="2800" dirty="0" smtClean="0">
                <a:solidFill>
                  <a:schemeClr val="accent1">
                    <a:lumMod val="50000"/>
                  </a:schemeClr>
                </a:solidFill>
              </a:rPr>
              <a:t>İletişim, </a:t>
            </a:r>
            <a:r>
              <a:rPr lang="tr-TR" sz="2800" b="1" dirty="0" smtClean="0">
                <a:solidFill>
                  <a:schemeClr val="accent1">
                    <a:lumMod val="50000"/>
                  </a:schemeClr>
                </a:solidFill>
                <a:effectLst>
                  <a:outerShdw blurRad="38100" dist="38100" dir="2700000" algn="tl">
                    <a:srgbClr val="C0C0C0"/>
                  </a:outerShdw>
                </a:effectLst>
              </a:rPr>
              <a:t>bilgi alışverişi</a:t>
            </a:r>
            <a:r>
              <a:rPr lang="tr-TR" sz="2800" dirty="0" smtClean="0">
                <a:solidFill>
                  <a:schemeClr val="accent1">
                    <a:lumMod val="50000"/>
                  </a:schemeClr>
                </a:solidFill>
              </a:rPr>
              <a:t> değildir.</a:t>
            </a:r>
          </a:p>
          <a:p>
            <a:pPr>
              <a:lnSpc>
                <a:spcPct val="150000"/>
              </a:lnSpc>
              <a:defRPr/>
            </a:pPr>
            <a:r>
              <a:rPr lang="tr-TR" sz="2800" dirty="0" smtClean="0">
                <a:solidFill>
                  <a:schemeClr val="accent1">
                    <a:lumMod val="50000"/>
                  </a:schemeClr>
                </a:solidFill>
              </a:rPr>
              <a:t>İletişim,kişiye değil,</a:t>
            </a:r>
            <a:r>
              <a:rPr lang="tr-TR" sz="2800" b="1" dirty="0" smtClean="0">
                <a:solidFill>
                  <a:schemeClr val="accent1">
                    <a:lumMod val="50000"/>
                  </a:schemeClr>
                </a:solidFill>
                <a:effectLst>
                  <a:outerShdw blurRad="38100" dist="38100" dir="2700000" algn="tl">
                    <a:srgbClr val="C0C0C0"/>
                  </a:outerShdw>
                </a:effectLst>
              </a:rPr>
              <a:t>kişiyle</a:t>
            </a:r>
            <a:r>
              <a:rPr lang="tr-TR" sz="2800" dirty="0" smtClean="0">
                <a:solidFill>
                  <a:schemeClr val="accent1">
                    <a:lumMod val="50000"/>
                  </a:schemeClr>
                </a:solidFill>
              </a:rPr>
              <a:t> yapılır.</a:t>
            </a:r>
          </a:p>
          <a:p>
            <a:pPr>
              <a:lnSpc>
                <a:spcPct val="150000"/>
              </a:lnSpc>
              <a:defRPr/>
            </a:pPr>
            <a:r>
              <a:rPr lang="tr-TR" sz="2800" dirty="0" smtClean="0">
                <a:solidFill>
                  <a:schemeClr val="accent1">
                    <a:lumMod val="50000"/>
                  </a:schemeClr>
                </a:solidFill>
              </a:rPr>
              <a:t>İletişim bir </a:t>
            </a:r>
            <a:r>
              <a:rPr lang="tr-TR" sz="2800" b="1" dirty="0" smtClean="0">
                <a:solidFill>
                  <a:schemeClr val="accent1">
                    <a:lumMod val="50000"/>
                  </a:schemeClr>
                </a:solidFill>
                <a:effectLst>
                  <a:outerShdw blurRad="38100" dist="38100" dir="2700000" algn="tl">
                    <a:srgbClr val="C0C0C0"/>
                  </a:outerShdw>
                </a:effectLst>
              </a:rPr>
              <a:t>bütündür</a:t>
            </a:r>
            <a:r>
              <a:rPr lang="tr-TR" sz="2800" dirty="0" smtClean="0">
                <a:solidFill>
                  <a:schemeClr val="accent1">
                    <a:lumMod val="50000"/>
                  </a:schemeClr>
                </a:solidFill>
              </a:rPr>
              <a:t>.</a:t>
            </a:r>
            <a:endParaRPr lang="en-US" sz="2800" dirty="0" smtClean="0">
              <a:solidFill>
                <a:schemeClr val="accent1">
                  <a:lumMod val="50000"/>
                </a:schemeClr>
              </a:solidFill>
            </a:endParaRPr>
          </a:p>
        </p:txBody>
      </p:sp>
      <p:pic>
        <p:nvPicPr>
          <p:cNvPr id="457730" name="Picture 2" descr="etkili iletişim teknikleri ile ilgili görsel sonucu"/>
          <p:cNvPicPr>
            <a:picLocks noChangeAspect="1" noChangeArrowheads="1"/>
          </p:cNvPicPr>
          <p:nvPr/>
        </p:nvPicPr>
        <p:blipFill>
          <a:blip r:embed="rId4" cstate="print"/>
          <a:srcRect/>
          <a:stretch>
            <a:fillRect/>
          </a:stretch>
        </p:blipFill>
        <p:spPr bwMode="auto">
          <a:xfrm>
            <a:off x="4283968" y="3789040"/>
            <a:ext cx="4253880" cy="239280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 name="Metin kutusu 5"/>
          <p:cNvSpPr txBox="1"/>
          <p:nvPr/>
        </p:nvSpPr>
        <p:spPr>
          <a:xfrm>
            <a:off x="1331640" y="745540"/>
            <a:ext cx="6048672" cy="523220"/>
          </a:xfrm>
          <a:prstGeom prst="rect">
            <a:avLst/>
          </a:prstGeom>
          <a:noFill/>
        </p:spPr>
        <p:txBody>
          <a:bodyPr wrap="square" rtlCol="0">
            <a:spAutoFit/>
          </a:bodyPr>
          <a:lstStyle/>
          <a:p>
            <a:r>
              <a:rPr lang="tr-TR" sz="2800" b="1" dirty="0" smtClean="0">
                <a:solidFill>
                  <a:srgbClr val="FF0000"/>
                </a:solidFill>
              </a:rPr>
              <a:t> Etkili İletişimin Yararları </a:t>
            </a:r>
          </a:p>
        </p:txBody>
      </p:sp>
      <p:sp>
        <p:nvSpPr>
          <p:cNvPr id="15" name="14 Dikdörtgen"/>
          <p:cNvSpPr/>
          <p:nvPr/>
        </p:nvSpPr>
        <p:spPr>
          <a:xfrm>
            <a:off x="395536" y="1700808"/>
            <a:ext cx="4572000" cy="3831818"/>
          </a:xfrm>
          <a:prstGeom prst="rect">
            <a:avLst/>
          </a:prstGeom>
        </p:spPr>
        <p:txBody>
          <a:bodyPr>
            <a:spAutoFit/>
          </a:bodyPr>
          <a:lstStyle/>
          <a:p>
            <a:pPr>
              <a:lnSpc>
                <a:spcPct val="90000"/>
              </a:lnSpc>
            </a:pPr>
            <a:r>
              <a:rPr lang="tr-TR" altLang="tr-TR" dirty="0" smtClean="0"/>
              <a:t> 	</a:t>
            </a:r>
          </a:p>
          <a:p>
            <a:pPr>
              <a:lnSpc>
                <a:spcPct val="90000"/>
              </a:lnSpc>
            </a:pPr>
            <a:r>
              <a:rPr lang="tr-TR" altLang="tr-TR" sz="2800" dirty="0" smtClean="0">
                <a:solidFill>
                  <a:schemeClr val="accent1">
                    <a:lumMod val="50000"/>
                  </a:schemeClr>
                </a:solidFill>
              </a:rPr>
              <a:t>İç huzuru</a:t>
            </a:r>
          </a:p>
          <a:p>
            <a:pPr>
              <a:lnSpc>
                <a:spcPct val="90000"/>
              </a:lnSpc>
            </a:pPr>
            <a:r>
              <a:rPr lang="tr-TR" altLang="tr-TR" sz="2800" dirty="0" smtClean="0">
                <a:solidFill>
                  <a:schemeClr val="accent1">
                    <a:lumMod val="50000"/>
                  </a:schemeClr>
                </a:solidFill>
              </a:rPr>
              <a:t>Öz güven</a:t>
            </a:r>
          </a:p>
          <a:p>
            <a:pPr>
              <a:lnSpc>
                <a:spcPct val="90000"/>
              </a:lnSpc>
            </a:pPr>
            <a:r>
              <a:rPr lang="tr-TR" altLang="tr-TR" sz="2800" dirty="0" smtClean="0">
                <a:solidFill>
                  <a:schemeClr val="accent1">
                    <a:lumMod val="50000"/>
                  </a:schemeClr>
                </a:solidFill>
              </a:rPr>
              <a:t>Tatmin duygusu</a:t>
            </a:r>
          </a:p>
          <a:p>
            <a:pPr>
              <a:lnSpc>
                <a:spcPct val="90000"/>
              </a:lnSpc>
            </a:pPr>
            <a:r>
              <a:rPr lang="tr-TR" altLang="tr-TR" sz="2800" dirty="0" smtClean="0">
                <a:solidFill>
                  <a:schemeClr val="accent1">
                    <a:lumMod val="50000"/>
                  </a:schemeClr>
                </a:solidFill>
              </a:rPr>
              <a:t>Psikolojik rahatlama</a:t>
            </a:r>
          </a:p>
          <a:p>
            <a:pPr>
              <a:lnSpc>
                <a:spcPct val="90000"/>
              </a:lnSpc>
            </a:pPr>
            <a:r>
              <a:rPr lang="tr-TR" altLang="tr-TR" sz="2800" dirty="0" smtClean="0">
                <a:solidFill>
                  <a:schemeClr val="accent1">
                    <a:lumMod val="50000"/>
                  </a:schemeClr>
                </a:solidFill>
              </a:rPr>
              <a:t>Etkileyicilik</a:t>
            </a:r>
          </a:p>
          <a:p>
            <a:pPr>
              <a:lnSpc>
                <a:spcPct val="90000"/>
              </a:lnSpc>
            </a:pPr>
            <a:r>
              <a:rPr lang="tr-TR" altLang="tr-TR" sz="2800" dirty="0" smtClean="0">
                <a:solidFill>
                  <a:schemeClr val="accent1">
                    <a:lumMod val="50000"/>
                  </a:schemeClr>
                </a:solidFill>
              </a:rPr>
              <a:t>Samimiyet</a:t>
            </a:r>
          </a:p>
          <a:p>
            <a:pPr>
              <a:lnSpc>
                <a:spcPct val="90000"/>
              </a:lnSpc>
            </a:pPr>
            <a:r>
              <a:rPr lang="tr-TR" altLang="tr-TR" sz="2800" dirty="0" smtClean="0">
                <a:solidFill>
                  <a:schemeClr val="accent1">
                    <a:lumMod val="50000"/>
                  </a:schemeClr>
                </a:solidFill>
              </a:rPr>
              <a:t>İkna kabiliyeti</a:t>
            </a:r>
          </a:p>
          <a:p>
            <a:pPr>
              <a:lnSpc>
                <a:spcPct val="90000"/>
              </a:lnSpc>
            </a:pPr>
            <a:r>
              <a:rPr lang="tr-TR" altLang="tr-TR" sz="2800" dirty="0" smtClean="0">
                <a:solidFill>
                  <a:schemeClr val="accent1">
                    <a:lumMod val="50000"/>
                  </a:schemeClr>
                </a:solidFill>
              </a:rPr>
              <a:t>Hoşgörü </a:t>
            </a:r>
            <a:endParaRPr lang="tr-TR" altLang="tr-TR" sz="2800" dirty="0" smtClean="0">
              <a:solidFill>
                <a:schemeClr val="accent1">
                  <a:lumMod val="50000"/>
                </a:schemeClr>
              </a:solidFill>
              <a:sym typeface="Marlett" pitchFamily="2" charset="2"/>
            </a:endParaRPr>
          </a:p>
          <a:p>
            <a:pPr>
              <a:lnSpc>
                <a:spcPct val="90000"/>
              </a:lnSpc>
            </a:pPr>
            <a:endParaRPr lang="tr-TR" altLang="tr-TR" sz="2800" dirty="0" smtClean="0">
              <a:solidFill>
                <a:schemeClr val="accent1">
                  <a:lumMod val="50000"/>
                </a:schemeClr>
              </a:solidFill>
            </a:endParaRPr>
          </a:p>
        </p:txBody>
      </p:sp>
      <p:sp>
        <p:nvSpPr>
          <p:cNvPr id="16" name="15 Dikdörtgen"/>
          <p:cNvSpPr/>
          <p:nvPr/>
        </p:nvSpPr>
        <p:spPr>
          <a:xfrm>
            <a:off x="4176464" y="1962471"/>
            <a:ext cx="4572000" cy="3194721"/>
          </a:xfrm>
          <a:prstGeom prst="rect">
            <a:avLst/>
          </a:prstGeom>
        </p:spPr>
        <p:txBody>
          <a:bodyPr>
            <a:spAutoFit/>
          </a:bodyPr>
          <a:lstStyle/>
          <a:p>
            <a:pPr>
              <a:lnSpc>
                <a:spcPct val="90000"/>
              </a:lnSpc>
            </a:pPr>
            <a:r>
              <a:rPr lang="tr-TR" altLang="tr-TR" sz="2800" dirty="0" smtClean="0">
                <a:solidFill>
                  <a:schemeClr val="accent1">
                    <a:lumMod val="50000"/>
                  </a:schemeClr>
                </a:solidFill>
              </a:rPr>
              <a:t>Sevecenlik</a:t>
            </a:r>
          </a:p>
          <a:p>
            <a:pPr>
              <a:lnSpc>
                <a:spcPct val="90000"/>
              </a:lnSpc>
            </a:pPr>
            <a:r>
              <a:rPr lang="tr-TR" altLang="tr-TR" sz="2800" dirty="0" smtClean="0">
                <a:solidFill>
                  <a:schemeClr val="accent1">
                    <a:lumMod val="50000"/>
                  </a:schemeClr>
                </a:solidFill>
              </a:rPr>
              <a:t>Tutarlılık</a:t>
            </a:r>
          </a:p>
          <a:p>
            <a:pPr>
              <a:lnSpc>
                <a:spcPct val="90000"/>
              </a:lnSpc>
              <a:defRPr/>
            </a:pPr>
            <a:r>
              <a:rPr lang="tr-TR" sz="2800" dirty="0" smtClean="0">
                <a:solidFill>
                  <a:schemeClr val="accent1">
                    <a:lumMod val="50000"/>
                  </a:schemeClr>
                </a:solidFill>
              </a:rPr>
              <a:t>Erdemlilik</a:t>
            </a:r>
          </a:p>
          <a:p>
            <a:pPr>
              <a:lnSpc>
                <a:spcPct val="90000"/>
              </a:lnSpc>
              <a:defRPr/>
            </a:pPr>
            <a:r>
              <a:rPr lang="tr-TR" sz="2800" dirty="0" smtClean="0">
                <a:solidFill>
                  <a:schemeClr val="accent1">
                    <a:lumMod val="50000"/>
                  </a:schemeClr>
                </a:solidFill>
              </a:rPr>
              <a:t>Saygınlık</a:t>
            </a:r>
          </a:p>
          <a:p>
            <a:pPr>
              <a:lnSpc>
                <a:spcPct val="90000"/>
              </a:lnSpc>
              <a:defRPr/>
            </a:pPr>
            <a:r>
              <a:rPr lang="tr-TR" sz="2800" dirty="0" smtClean="0">
                <a:solidFill>
                  <a:schemeClr val="accent1">
                    <a:lumMod val="50000"/>
                  </a:schemeClr>
                </a:solidFill>
                <a:sym typeface="Marlett" pitchFamily="2" charset="2"/>
              </a:rPr>
              <a:t>Toplumsal </a:t>
            </a:r>
            <a:r>
              <a:rPr lang="tr-TR" sz="2800" dirty="0" smtClean="0">
                <a:solidFill>
                  <a:schemeClr val="accent1">
                    <a:lumMod val="50000"/>
                  </a:schemeClr>
                </a:solidFill>
              </a:rPr>
              <a:t>Statü </a:t>
            </a:r>
          </a:p>
          <a:p>
            <a:pPr>
              <a:lnSpc>
                <a:spcPct val="90000"/>
              </a:lnSpc>
              <a:defRPr/>
            </a:pPr>
            <a:r>
              <a:rPr lang="tr-TR" sz="2800" dirty="0" smtClean="0">
                <a:solidFill>
                  <a:schemeClr val="accent1">
                    <a:lumMod val="50000"/>
                  </a:schemeClr>
                </a:solidFill>
              </a:rPr>
              <a:t>Mevki ve Makam</a:t>
            </a:r>
            <a:endParaRPr lang="tr-TR" sz="2800" dirty="0" smtClean="0">
              <a:solidFill>
                <a:schemeClr val="accent1">
                  <a:lumMod val="50000"/>
                </a:schemeClr>
              </a:solidFill>
              <a:sym typeface="Marlett" pitchFamily="2" charset="2"/>
            </a:endParaRPr>
          </a:p>
          <a:p>
            <a:pPr>
              <a:lnSpc>
                <a:spcPct val="90000"/>
              </a:lnSpc>
              <a:defRPr/>
            </a:pPr>
            <a:r>
              <a:rPr lang="tr-TR" sz="2800" dirty="0" smtClean="0">
                <a:solidFill>
                  <a:schemeClr val="accent1">
                    <a:lumMod val="50000"/>
                  </a:schemeClr>
                </a:solidFill>
              </a:rPr>
              <a:t>Geniş bir çevre</a:t>
            </a:r>
            <a:r>
              <a:rPr lang="tr-TR" sz="2800" dirty="0" smtClean="0">
                <a:solidFill>
                  <a:schemeClr val="accent1">
                    <a:lumMod val="50000"/>
                  </a:schemeClr>
                </a:solidFill>
                <a:sym typeface="Marlett" pitchFamily="2" charset="2"/>
              </a:rPr>
              <a:t>   </a:t>
            </a:r>
          </a:p>
          <a:p>
            <a:pPr>
              <a:lnSpc>
                <a:spcPct val="90000"/>
              </a:lnSpc>
              <a:defRPr/>
            </a:pPr>
            <a:r>
              <a:rPr lang="tr-TR" sz="2800" dirty="0" smtClean="0">
                <a:solidFill>
                  <a:schemeClr val="accent1">
                    <a:lumMod val="50000"/>
                  </a:schemeClr>
                </a:solidFill>
                <a:sym typeface="Marlett" pitchFamily="2" charset="2"/>
              </a:rPr>
              <a:t>Huzur, </a:t>
            </a:r>
            <a:r>
              <a:rPr lang="tr-TR" sz="2800" dirty="0" smtClean="0">
                <a:solidFill>
                  <a:schemeClr val="accent1">
                    <a:lumMod val="50000"/>
                  </a:schemeClr>
                </a:solidFill>
              </a:rPr>
              <a:t>Mutluluk</a:t>
            </a:r>
            <a:r>
              <a:rPr lang="tr-TR" sz="2800" dirty="0" smtClean="0">
                <a:solidFill>
                  <a:schemeClr val="accent1">
                    <a:lumMod val="50000"/>
                  </a:schemeClr>
                </a:solidFill>
                <a:sym typeface="Marlett" pitchFamily="2" charset="2"/>
              </a:rPr>
              <a:t> </a:t>
            </a:r>
            <a:r>
              <a:rPr lang="tr-TR" sz="2800" dirty="0" smtClean="0">
                <a:solidFill>
                  <a:schemeClr val="accent1">
                    <a:lumMod val="50000"/>
                  </a:schemeClr>
                </a:solidFill>
              </a:rPr>
              <a:t>ve</a:t>
            </a:r>
            <a:r>
              <a:rPr lang="tr-TR" sz="2800" dirty="0" smtClean="0">
                <a:solidFill>
                  <a:schemeClr val="accent1">
                    <a:lumMod val="50000"/>
                  </a:schemeClr>
                </a:solidFill>
                <a:sym typeface="Marlett" pitchFamily="2" charset="2"/>
              </a:rPr>
              <a:t> </a:t>
            </a:r>
            <a:r>
              <a:rPr lang="tr-TR" sz="2800" dirty="0" smtClean="0">
                <a:solidFill>
                  <a:schemeClr val="accent1">
                    <a:lumMod val="50000"/>
                  </a:schemeClr>
                </a:solidFill>
              </a:rPr>
              <a:t>Başarı...</a:t>
            </a:r>
          </a:p>
        </p:txBody>
      </p:sp>
    </p:spTree>
  </p:cSld>
  <p:clrMapOvr>
    <a:masterClrMapping/>
  </p:clrMapOvr>
  <p:transition advClick="0"/>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 name="Metin kutusu 5"/>
          <p:cNvSpPr txBox="1"/>
          <p:nvPr/>
        </p:nvSpPr>
        <p:spPr>
          <a:xfrm>
            <a:off x="1331640" y="745540"/>
            <a:ext cx="6048672" cy="523220"/>
          </a:xfrm>
          <a:prstGeom prst="rect">
            <a:avLst/>
          </a:prstGeom>
          <a:noFill/>
        </p:spPr>
        <p:txBody>
          <a:bodyPr wrap="square" rtlCol="0">
            <a:spAutoFit/>
          </a:bodyPr>
          <a:lstStyle/>
          <a:p>
            <a:r>
              <a:rPr lang="tr-TR" sz="2800" b="1" dirty="0" smtClean="0">
                <a:solidFill>
                  <a:srgbClr val="FF0000"/>
                </a:solidFill>
              </a:rPr>
              <a:t> Kelimelerin Önemi</a:t>
            </a:r>
          </a:p>
        </p:txBody>
      </p:sp>
      <p:sp>
        <p:nvSpPr>
          <p:cNvPr id="17" name="16 Dikdörtgen"/>
          <p:cNvSpPr/>
          <p:nvPr/>
        </p:nvSpPr>
        <p:spPr>
          <a:xfrm>
            <a:off x="323528" y="2250503"/>
            <a:ext cx="10513168" cy="3194721"/>
          </a:xfrm>
          <a:prstGeom prst="rect">
            <a:avLst/>
          </a:prstGeom>
        </p:spPr>
        <p:txBody>
          <a:bodyPr wrap="square">
            <a:spAutoFit/>
          </a:bodyPr>
          <a:lstStyle/>
          <a:p>
            <a:pPr>
              <a:lnSpc>
                <a:spcPct val="80000"/>
              </a:lnSpc>
              <a:defRPr/>
            </a:pPr>
            <a:r>
              <a:rPr lang="tr-TR" sz="2800" dirty="0" smtClean="0">
                <a:solidFill>
                  <a:schemeClr val="tx2">
                    <a:lumMod val="50000"/>
                  </a:schemeClr>
                </a:solidFill>
              </a:rPr>
              <a:t>SENİNLE İFTİHAR EDİYORUM	Önemli 3 Kelime</a:t>
            </a:r>
          </a:p>
          <a:p>
            <a:pPr>
              <a:lnSpc>
                <a:spcPct val="80000"/>
              </a:lnSpc>
              <a:defRPr/>
            </a:pPr>
            <a:endParaRPr lang="tr-TR" sz="2800" dirty="0" smtClean="0">
              <a:solidFill>
                <a:schemeClr val="tx2">
                  <a:lumMod val="50000"/>
                </a:schemeClr>
              </a:solidFill>
            </a:endParaRPr>
          </a:p>
          <a:p>
            <a:pPr>
              <a:lnSpc>
                <a:spcPct val="80000"/>
              </a:lnSpc>
              <a:defRPr/>
            </a:pPr>
            <a:r>
              <a:rPr lang="tr-TR" sz="2800" dirty="0" smtClean="0">
                <a:solidFill>
                  <a:schemeClr val="tx2">
                    <a:lumMod val="50000"/>
                  </a:schemeClr>
                </a:solidFill>
              </a:rPr>
              <a:t>NE DERSİN? 				Önemli 2 Kelime</a:t>
            </a:r>
          </a:p>
          <a:p>
            <a:pPr>
              <a:lnSpc>
                <a:spcPct val="80000"/>
              </a:lnSpc>
              <a:defRPr/>
            </a:pPr>
            <a:endParaRPr lang="tr-TR" sz="2800" dirty="0" smtClean="0">
              <a:solidFill>
                <a:schemeClr val="tx2">
                  <a:lumMod val="50000"/>
                </a:schemeClr>
              </a:solidFill>
            </a:endParaRPr>
          </a:p>
          <a:p>
            <a:pPr>
              <a:lnSpc>
                <a:spcPct val="80000"/>
              </a:lnSpc>
              <a:defRPr/>
            </a:pPr>
            <a:r>
              <a:rPr lang="tr-TR" sz="2800" dirty="0" smtClean="0">
                <a:solidFill>
                  <a:schemeClr val="tx2">
                    <a:lumMod val="50000"/>
                  </a:schemeClr>
                </a:solidFill>
              </a:rPr>
              <a:t>LÜTFEN				Önemli 1 Kelime</a:t>
            </a:r>
          </a:p>
          <a:p>
            <a:pPr>
              <a:lnSpc>
                <a:spcPct val="80000"/>
              </a:lnSpc>
              <a:defRPr/>
            </a:pPr>
            <a:endParaRPr lang="tr-TR" sz="2800" dirty="0" smtClean="0">
              <a:solidFill>
                <a:schemeClr val="tx2">
                  <a:lumMod val="50000"/>
                </a:schemeClr>
              </a:solidFill>
            </a:endParaRPr>
          </a:p>
          <a:p>
            <a:pPr>
              <a:lnSpc>
                <a:spcPct val="80000"/>
              </a:lnSpc>
              <a:defRPr/>
            </a:pPr>
            <a:r>
              <a:rPr lang="tr-TR" sz="2800" dirty="0" smtClean="0">
                <a:solidFill>
                  <a:schemeClr val="tx2">
                    <a:lumMod val="50000"/>
                  </a:schemeClr>
                </a:solidFill>
              </a:rPr>
              <a:t>TEŞEKKÜR EDERİM			En Sık Kullanılması 	Gereken</a:t>
            </a:r>
          </a:p>
          <a:p>
            <a:pPr>
              <a:lnSpc>
                <a:spcPct val="80000"/>
              </a:lnSpc>
              <a:defRPr/>
            </a:pPr>
            <a:r>
              <a:rPr lang="tr-TR" sz="2800" dirty="0" smtClean="0">
                <a:solidFill>
                  <a:schemeClr val="tx2">
                    <a:lumMod val="50000"/>
                  </a:schemeClr>
                </a:solidFill>
              </a:rPr>
              <a:t> </a:t>
            </a:r>
          </a:p>
          <a:p>
            <a:pPr>
              <a:lnSpc>
                <a:spcPct val="80000"/>
              </a:lnSpc>
              <a:defRPr/>
            </a:pPr>
            <a:r>
              <a:rPr lang="tr-TR" sz="2800" dirty="0" smtClean="0">
                <a:solidFill>
                  <a:schemeClr val="tx2">
                    <a:lumMod val="50000"/>
                  </a:schemeClr>
                </a:solidFill>
              </a:rPr>
              <a:t>SEN                            		Sihirli Kelime </a:t>
            </a:r>
          </a:p>
        </p:txBody>
      </p:sp>
    </p:spTree>
  </p:cSld>
  <p:clrMapOvr>
    <a:masterClrMapping/>
  </p:clrMapOvr>
  <p:transition advClick="0"/>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 name="Metin kutusu 5"/>
          <p:cNvSpPr txBox="1"/>
          <p:nvPr/>
        </p:nvSpPr>
        <p:spPr>
          <a:xfrm>
            <a:off x="1331640" y="745540"/>
            <a:ext cx="6048672" cy="523220"/>
          </a:xfrm>
          <a:prstGeom prst="rect">
            <a:avLst/>
          </a:prstGeom>
          <a:noFill/>
        </p:spPr>
        <p:txBody>
          <a:bodyPr wrap="square" rtlCol="0">
            <a:spAutoFit/>
          </a:bodyPr>
          <a:lstStyle/>
          <a:p>
            <a:r>
              <a:rPr lang="tr-TR" sz="2800" b="1" dirty="0" smtClean="0">
                <a:solidFill>
                  <a:srgbClr val="FF0000"/>
                </a:solidFill>
              </a:rPr>
              <a:t> Kelimelerin Önemi</a:t>
            </a:r>
          </a:p>
        </p:txBody>
      </p:sp>
      <p:sp>
        <p:nvSpPr>
          <p:cNvPr id="15" name="Rectangle 3"/>
          <p:cNvSpPr txBox="1">
            <a:spLocks noChangeArrowheads="1"/>
          </p:cNvSpPr>
          <p:nvPr/>
        </p:nvSpPr>
        <p:spPr>
          <a:xfrm>
            <a:off x="395536" y="1906488"/>
            <a:ext cx="3440113" cy="41148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0"/>
              </a:spcBef>
              <a:spcAft>
                <a:spcPts val="0"/>
              </a:spcAft>
              <a:buClr>
                <a:schemeClr val="bg1"/>
              </a:buClr>
              <a:buSzTx/>
              <a:buFontTx/>
              <a:buNone/>
              <a:tabLst/>
              <a:defRPr/>
            </a:pPr>
            <a:r>
              <a:rPr kumimoji="0" lang="tr-TR" sz="3200" b="0" i="0" u="none" strike="noStrike" kern="1200" cap="none" spc="0" normalizeH="0" baseline="0" noProof="0" dirty="0" smtClean="0">
                <a:ln>
                  <a:noFill/>
                </a:ln>
                <a:solidFill>
                  <a:schemeClr val="tx1"/>
                </a:solidFill>
                <a:effectLst/>
                <a:uLnTx/>
                <a:uFillTx/>
                <a:latin typeface="+mn-lt"/>
                <a:ea typeface="+mn-ea"/>
                <a:cs typeface="+mn-cs"/>
              </a:rPr>
              <a:t>   </a:t>
            </a:r>
            <a:r>
              <a:rPr kumimoji="0" lang="tr-TR"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İnsanlar ne dediğinize değil, ne yaptığınıza bakar.</a:t>
            </a:r>
          </a:p>
          <a:p>
            <a:pPr marL="342900" marR="0" lvl="0" indent="-342900" algn="ctr" defTabSz="914400" rtl="0" eaLnBrk="1" fontAlgn="auto" latinLnBrk="0" hangingPunct="1">
              <a:lnSpc>
                <a:spcPct val="100000"/>
              </a:lnSpc>
              <a:spcBef>
                <a:spcPct val="20000"/>
              </a:spcBef>
              <a:spcAft>
                <a:spcPts val="0"/>
              </a:spcAft>
              <a:buClrTx/>
              <a:buSzTx/>
              <a:buFont typeface="Arial" charset="0"/>
              <a:buChar char="•"/>
              <a:tabLst/>
              <a:defRPr/>
            </a:pPr>
            <a:endParaRPr kumimoji="0" lang="tr-TR" sz="4400" b="0" i="0" u="none" strike="noStrike" kern="1200" cap="none" spc="0" normalizeH="0" baseline="0" noProof="0" dirty="0" smtClean="0">
              <a:ln>
                <a:noFill/>
              </a:ln>
              <a:solidFill>
                <a:srgbClr val="FF0000"/>
              </a:solidFill>
              <a:effectLst/>
              <a:uLnTx/>
              <a:uFillTx/>
              <a:latin typeface="+mn-lt"/>
              <a:ea typeface="+mn-ea"/>
              <a:cs typeface="+mn-cs"/>
            </a:endParaRPr>
          </a:p>
        </p:txBody>
      </p:sp>
      <p:pic>
        <p:nvPicPr>
          <p:cNvPr id="16" name="Picture 6" descr="iletişim"/>
          <p:cNvPicPr>
            <a:picLocks noChangeAspect="1" noChangeArrowheads="1"/>
          </p:cNvPicPr>
          <p:nvPr/>
        </p:nvPicPr>
        <p:blipFill>
          <a:blip r:embed="rId4" cstate="print"/>
          <a:srcRect/>
          <a:stretch>
            <a:fillRect/>
          </a:stretch>
        </p:blipFill>
        <p:spPr bwMode="auto">
          <a:xfrm>
            <a:off x="5268913" y="1749896"/>
            <a:ext cx="3100387" cy="43434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Rectangle 3"/>
          <p:cNvSpPr txBox="1">
            <a:spLocks noChangeArrowheads="1"/>
          </p:cNvSpPr>
          <p:nvPr/>
        </p:nvSpPr>
        <p:spPr>
          <a:xfrm>
            <a:off x="539552" y="2064296"/>
            <a:ext cx="3733800" cy="38100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tr-TR" sz="3300" b="1" i="0" u="none" strike="noStrike" kern="1200" cap="none" spc="0" normalizeH="0" baseline="0" noProof="0" dirty="0" smtClean="0">
                <a:ln>
                  <a:noFill/>
                </a:ln>
                <a:solidFill>
                  <a:srgbClr val="FF0000"/>
                </a:solidFill>
                <a:effectLst/>
                <a:uLnTx/>
                <a:uFillTx/>
                <a:latin typeface="+mn-lt"/>
                <a:ea typeface="+mn-ea"/>
                <a:cs typeface="+mn-cs"/>
              </a:rPr>
              <a:t>G</a:t>
            </a:r>
            <a:r>
              <a:rPr kumimoji="0" lang="tr-TR" sz="2600" b="1" i="0" u="none" strike="noStrike" kern="1200" cap="none" spc="0" normalizeH="0" baseline="0" noProof="0" dirty="0" smtClean="0">
                <a:ln>
                  <a:noFill/>
                </a:ln>
                <a:solidFill>
                  <a:schemeClr val="tx1"/>
                </a:solidFill>
                <a:effectLst/>
                <a:uLnTx/>
                <a:uFillTx/>
                <a:latin typeface="+mn-lt"/>
                <a:ea typeface="+mn-ea"/>
                <a:cs typeface="+mn-cs"/>
              </a:rPr>
              <a:t>üven</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tr-TR" sz="3300" b="1" i="0" u="none" strike="noStrike" kern="1200" cap="none" spc="0" normalizeH="0" baseline="0" noProof="0" dirty="0" smtClean="0">
                <a:ln>
                  <a:noFill/>
                </a:ln>
                <a:solidFill>
                  <a:srgbClr val="FF0000"/>
                </a:solidFill>
                <a:effectLst/>
                <a:uLnTx/>
                <a:uFillTx/>
                <a:latin typeface="+mn-lt"/>
                <a:ea typeface="+mn-ea"/>
                <a:cs typeface="+mn-cs"/>
              </a:rPr>
              <a:t>Ü</a:t>
            </a:r>
            <a:r>
              <a:rPr kumimoji="0" lang="tr-TR" sz="2600" b="1" i="0" u="none" strike="noStrike" kern="1200" cap="none" spc="0" normalizeH="0" baseline="0" noProof="0" dirty="0" smtClean="0">
                <a:ln>
                  <a:noFill/>
                </a:ln>
                <a:solidFill>
                  <a:schemeClr val="tx1"/>
                </a:solidFill>
                <a:effectLst/>
                <a:uLnTx/>
                <a:uFillTx/>
                <a:latin typeface="+mn-lt"/>
                <a:ea typeface="+mn-ea"/>
                <a:cs typeface="+mn-cs"/>
              </a:rPr>
              <a:t>slup</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tr-TR" sz="3300" b="1" i="0" u="none" strike="noStrike" kern="1200" cap="none" spc="0" normalizeH="0" baseline="0" noProof="0" dirty="0" smtClean="0">
                <a:ln>
                  <a:noFill/>
                </a:ln>
                <a:solidFill>
                  <a:srgbClr val="FF0000"/>
                </a:solidFill>
                <a:effectLst/>
                <a:uLnTx/>
                <a:uFillTx/>
                <a:latin typeface="+mn-lt"/>
                <a:ea typeface="+mn-ea"/>
                <a:cs typeface="+mn-cs"/>
              </a:rPr>
              <a:t>L</a:t>
            </a:r>
            <a:r>
              <a:rPr kumimoji="0" lang="tr-TR" sz="2600" b="1" i="0" u="none" strike="noStrike" kern="1200" cap="none" spc="0" normalizeH="0" baseline="0" noProof="0" dirty="0" smtClean="0">
                <a:ln>
                  <a:noFill/>
                </a:ln>
                <a:solidFill>
                  <a:schemeClr val="tx1"/>
                </a:solidFill>
                <a:effectLst/>
                <a:uLnTx/>
                <a:uFillTx/>
                <a:latin typeface="+mn-lt"/>
                <a:ea typeface="+mn-ea"/>
                <a:cs typeface="+mn-cs"/>
              </a:rPr>
              <a:t>ütfen</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tr-TR" sz="3300" b="1" i="0" u="none" strike="noStrike" kern="1200" cap="none" spc="0" normalizeH="0" baseline="0" noProof="0" dirty="0" smtClean="0">
                <a:ln>
                  <a:noFill/>
                </a:ln>
                <a:solidFill>
                  <a:srgbClr val="FF0000"/>
                </a:solidFill>
                <a:effectLst/>
                <a:uLnTx/>
                <a:uFillTx/>
                <a:latin typeface="+mn-lt"/>
                <a:ea typeface="+mn-ea"/>
                <a:cs typeface="+mn-cs"/>
              </a:rPr>
              <a:t>Ü</a:t>
            </a:r>
            <a:r>
              <a:rPr kumimoji="0" lang="tr-TR" sz="2600" b="1" i="0" u="none" strike="noStrike" kern="1200" cap="none" spc="0" normalizeH="0" baseline="0" noProof="0" dirty="0" smtClean="0">
                <a:ln>
                  <a:noFill/>
                </a:ln>
                <a:solidFill>
                  <a:schemeClr val="tx1"/>
                </a:solidFill>
                <a:effectLst/>
                <a:uLnTx/>
                <a:uFillTx/>
                <a:latin typeface="+mn-lt"/>
                <a:ea typeface="+mn-ea"/>
                <a:cs typeface="+mn-cs"/>
              </a:rPr>
              <a:t>retken Çözümler</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tr-TR" sz="3300" b="1" i="0" u="none" strike="noStrike" kern="1200" cap="none" spc="0" normalizeH="0" baseline="0" noProof="0" dirty="0" smtClean="0">
                <a:ln>
                  <a:noFill/>
                </a:ln>
                <a:solidFill>
                  <a:srgbClr val="FF0000"/>
                </a:solidFill>
                <a:effectLst/>
                <a:uLnTx/>
                <a:uFillTx/>
                <a:latin typeface="+mn-lt"/>
                <a:ea typeface="+mn-ea"/>
                <a:cs typeface="+mn-cs"/>
              </a:rPr>
              <a:t>M</a:t>
            </a:r>
            <a:r>
              <a:rPr kumimoji="0" lang="tr-TR" sz="2600" b="1" i="0" u="none" strike="noStrike" kern="1200" cap="none" spc="0" normalizeH="0" baseline="0" noProof="0" dirty="0" smtClean="0">
                <a:ln>
                  <a:noFill/>
                </a:ln>
                <a:solidFill>
                  <a:schemeClr val="tx1"/>
                </a:solidFill>
                <a:effectLst/>
                <a:uLnTx/>
                <a:uFillTx/>
                <a:latin typeface="+mn-lt"/>
                <a:ea typeface="+mn-ea"/>
                <a:cs typeface="+mn-cs"/>
              </a:rPr>
              <a:t>emnun olma</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tr-TR" sz="3300" b="1" i="0" u="none" strike="noStrike" kern="1200" cap="none" spc="0" normalizeH="0" baseline="0" noProof="0" dirty="0" smtClean="0">
                <a:ln>
                  <a:noFill/>
                </a:ln>
                <a:solidFill>
                  <a:srgbClr val="FF0000"/>
                </a:solidFill>
                <a:effectLst/>
                <a:uLnTx/>
                <a:uFillTx/>
                <a:latin typeface="+mn-lt"/>
                <a:ea typeface="+mn-ea"/>
                <a:cs typeface="+mn-cs"/>
              </a:rPr>
              <a:t>S</a:t>
            </a:r>
            <a:r>
              <a:rPr kumimoji="0" lang="tr-TR" sz="2600" b="1" i="0" u="none" strike="noStrike" kern="1200" cap="none" spc="0" normalizeH="0" baseline="0" noProof="0" dirty="0" smtClean="0">
                <a:ln>
                  <a:noFill/>
                </a:ln>
                <a:solidFill>
                  <a:schemeClr val="tx1"/>
                </a:solidFill>
                <a:effectLst/>
                <a:uLnTx/>
                <a:uFillTx/>
                <a:latin typeface="+mn-lt"/>
                <a:ea typeface="+mn-ea"/>
                <a:cs typeface="+mn-cs"/>
              </a:rPr>
              <a:t>aygı</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tr-TR" sz="3300" b="1" i="0" u="none" strike="noStrike" kern="1200" cap="none" spc="0" normalizeH="0" baseline="0" noProof="0" dirty="0" smtClean="0">
                <a:ln>
                  <a:noFill/>
                </a:ln>
                <a:solidFill>
                  <a:srgbClr val="FF0000"/>
                </a:solidFill>
                <a:effectLst/>
                <a:uLnTx/>
                <a:uFillTx/>
                <a:latin typeface="+mn-lt"/>
                <a:ea typeface="+mn-ea"/>
                <a:cs typeface="+mn-cs"/>
              </a:rPr>
              <a:t>E</a:t>
            </a:r>
            <a:r>
              <a:rPr kumimoji="0" lang="tr-TR" sz="2600" b="1" i="0" u="none" strike="noStrike" kern="1200" cap="none" spc="0" normalizeH="0" baseline="0" noProof="0" dirty="0" smtClean="0">
                <a:ln>
                  <a:noFill/>
                </a:ln>
                <a:solidFill>
                  <a:schemeClr val="tx1"/>
                </a:solidFill>
                <a:effectLst/>
                <a:uLnTx/>
                <a:uFillTx/>
                <a:latin typeface="+mn-lt"/>
                <a:ea typeface="+mn-ea"/>
                <a:cs typeface="+mn-cs"/>
              </a:rPr>
              <a:t>mpati</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tr-TR" sz="2600" b="1" i="0" u="none" strike="noStrike" kern="1200" cap="none" spc="0" normalizeH="0" baseline="0" noProof="0" dirty="0">
              <a:ln>
                <a:noFill/>
              </a:ln>
              <a:solidFill>
                <a:schemeClr val="tx1"/>
              </a:solidFill>
              <a:effectLst/>
              <a:uLnTx/>
              <a:uFillTx/>
              <a:latin typeface="Comic Sans MS" pitchFamily="66" charset="0"/>
              <a:ea typeface="+mn-ea"/>
              <a:cs typeface="+mn-cs"/>
            </a:endParaRPr>
          </a:p>
        </p:txBody>
      </p:sp>
      <p:pic>
        <p:nvPicPr>
          <p:cNvPr id="19" name="Picture 2" descr="C:\Users\compaq\Desktop\İLETİŞİM\adsız.JPG"/>
          <p:cNvPicPr>
            <a:picLocks noChangeAspect="1" noChangeArrowheads="1"/>
          </p:cNvPicPr>
          <p:nvPr/>
        </p:nvPicPr>
        <p:blipFill>
          <a:blip r:embed="rId4" cstate="print"/>
          <a:srcRect/>
          <a:stretch>
            <a:fillRect/>
          </a:stretch>
        </p:blipFill>
        <p:spPr bwMode="auto">
          <a:xfrm rot="363177">
            <a:off x="3715695" y="2169537"/>
            <a:ext cx="5029200" cy="2696368"/>
          </a:xfrm>
          <a:prstGeom prst="rect">
            <a:avLst/>
          </a:prstGeom>
          <a:solidFill>
            <a:srgbClr val="FFFFFF">
              <a:shade val="85000"/>
            </a:srgbClr>
          </a:solidFill>
          <a:ln w="190500" cap="sq">
            <a:solidFill>
              <a:srgbClr val="FFFFFF"/>
            </a:solidFill>
            <a:miter lim="800000"/>
          </a:ln>
          <a:effectLst>
            <a:outerShdw blurRad="65000" dist="50800" dir="12900000" sx="97000" sy="97000" kx="195000" ky="145000" algn="tl" rotWithShape="0">
              <a:srgbClr val="000000"/>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STRATEJİ NEDİR?</a:t>
            </a:r>
            <a:endParaRPr lang="tr-TR" altLang="tr-TR" sz="2400" dirty="0">
              <a:solidFill>
                <a:srgbClr val="FF0000"/>
              </a:solidFill>
              <a:latin typeface="Calibri" pitchFamily="34" charset="0"/>
              <a:ea typeface="Calibri" pitchFamily="34" charset="0"/>
              <a:cs typeface="Times New Roman" pitchFamily="18" charset="0"/>
            </a:endParaRPr>
          </a:p>
        </p:txBody>
      </p:sp>
      <p:pic>
        <p:nvPicPr>
          <p:cNvPr id="12" name="Picture 2" descr="C:\Users\Admin\Desktop\strateji.jpg"/>
          <p:cNvPicPr>
            <a:picLocks noChangeAspect="1" noChangeArrowheads="1"/>
          </p:cNvPicPr>
          <p:nvPr/>
        </p:nvPicPr>
        <p:blipFill>
          <a:blip r:embed="rId3" cstate="print"/>
          <a:srcRect/>
          <a:stretch>
            <a:fillRect/>
          </a:stretch>
        </p:blipFill>
        <p:spPr bwMode="auto">
          <a:xfrm>
            <a:off x="1187624" y="1916831"/>
            <a:ext cx="5760640" cy="4379091"/>
          </a:xfrm>
          <a:prstGeom prst="rect">
            <a:avLst/>
          </a:prstGeom>
          <a:noFill/>
        </p:spPr>
      </p:pic>
    </p:spTree>
  </p:cSld>
  <p:clrMapOvr>
    <a:masterClrMapping/>
  </p:clrMapOvr>
  <p:transition advClick="0"/>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332656"/>
            <a:ext cx="6048672" cy="954107"/>
          </a:xfrm>
          <a:prstGeom prst="rect">
            <a:avLst/>
          </a:prstGeom>
          <a:noFill/>
        </p:spPr>
        <p:txBody>
          <a:bodyPr wrap="square" rtlCol="0">
            <a:spAutoFit/>
          </a:bodyPr>
          <a:lstStyle/>
          <a:p>
            <a:r>
              <a:rPr lang="tr-TR" sz="2800" b="1" dirty="0" smtClean="0">
                <a:solidFill>
                  <a:srgbClr val="FF0000"/>
                </a:solidFill>
              </a:rPr>
              <a:t>Özel, Sosyal ve İş yaşamımızda   Kendimizi ve Diğer İnsanları</a:t>
            </a:r>
          </a:p>
        </p:txBody>
      </p:sp>
      <p:sp>
        <p:nvSpPr>
          <p:cNvPr id="18" name="17 Dikdörtgen"/>
          <p:cNvSpPr/>
          <p:nvPr/>
        </p:nvSpPr>
        <p:spPr>
          <a:xfrm>
            <a:off x="395536" y="1628800"/>
            <a:ext cx="7542584" cy="1938992"/>
          </a:xfrm>
          <a:prstGeom prst="rect">
            <a:avLst/>
          </a:prstGeom>
        </p:spPr>
        <p:txBody>
          <a:bodyPr wrap="square">
            <a:spAutoFit/>
          </a:bodyPr>
          <a:lstStyle/>
          <a:p>
            <a:pPr>
              <a:defRPr/>
            </a:pPr>
            <a:r>
              <a:rPr lang="en-US" sz="3000" dirty="0" smtClean="0">
                <a:solidFill>
                  <a:schemeClr val="accent1">
                    <a:lumMod val="50000"/>
                  </a:schemeClr>
                </a:solidFill>
              </a:rPr>
              <a:t>Daha iyi </a:t>
            </a:r>
            <a:r>
              <a:rPr lang="en-US" sz="3000" b="1" dirty="0" smtClean="0">
                <a:solidFill>
                  <a:srgbClr val="FF0000"/>
                </a:solidFill>
              </a:rPr>
              <a:t>tanıyabilsek</a:t>
            </a:r>
            <a:r>
              <a:rPr lang="en-US" sz="3000" dirty="0" smtClean="0">
                <a:solidFill>
                  <a:srgbClr val="FF0000"/>
                </a:solidFill>
              </a:rPr>
              <a:t>,</a:t>
            </a:r>
          </a:p>
          <a:p>
            <a:pPr>
              <a:defRPr/>
            </a:pPr>
            <a:r>
              <a:rPr lang="en-US" sz="3000" dirty="0" smtClean="0">
                <a:solidFill>
                  <a:schemeClr val="accent1">
                    <a:lumMod val="50000"/>
                  </a:schemeClr>
                </a:solidFill>
              </a:rPr>
              <a:t>Daha iyi </a:t>
            </a:r>
            <a:r>
              <a:rPr lang="en-US" sz="3000" b="1" dirty="0" smtClean="0">
                <a:solidFill>
                  <a:srgbClr val="FF0000"/>
                </a:solidFill>
              </a:rPr>
              <a:t>anlayabilsek</a:t>
            </a:r>
            <a:r>
              <a:rPr lang="en-US" sz="3000" dirty="0" smtClean="0">
                <a:solidFill>
                  <a:schemeClr val="accent1">
                    <a:lumMod val="50000"/>
                  </a:schemeClr>
                </a:solidFill>
              </a:rPr>
              <a:t> ve</a:t>
            </a:r>
          </a:p>
          <a:p>
            <a:pPr>
              <a:defRPr/>
            </a:pPr>
            <a:r>
              <a:rPr lang="en-US" sz="3000" dirty="0" smtClean="0">
                <a:solidFill>
                  <a:schemeClr val="accent1">
                    <a:lumMod val="50000"/>
                  </a:schemeClr>
                </a:solidFill>
              </a:rPr>
              <a:t>Daha iyi </a:t>
            </a:r>
            <a:r>
              <a:rPr lang="en-US" sz="3000" b="1" dirty="0" smtClean="0">
                <a:solidFill>
                  <a:srgbClr val="FF0000"/>
                </a:solidFill>
              </a:rPr>
              <a:t>yorumlayabilsek</a:t>
            </a:r>
            <a:r>
              <a:rPr lang="en-US" sz="3000" dirty="0" smtClean="0">
                <a:solidFill>
                  <a:srgbClr val="FF0000"/>
                </a:solidFill>
              </a:rPr>
              <a:t>…</a:t>
            </a:r>
            <a:endParaRPr lang="tr-TR" sz="3000" dirty="0" smtClean="0">
              <a:solidFill>
                <a:srgbClr val="FF0000"/>
              </a:solidFill>
            </a:endParaRPr>
          </a:p>
          <a:p>
            <a:pPr>
              <a:defRPr/>
            </a:pPr>
            <a:endParaRPr lang="en-US" sz="3000" dirty="0" smtClean="0">
              <a:solidFill>
                <a:schemeClr val="accent1">
                  <a:lumMod val="50000"/>
                </a:schemeClr>
              </a:solidFill>
            </a:endParaRPr>
          </a:p>
        </p:txBody>
      </p:sp>
      <p:pic>
        <p:nvPicPr>
          <p:cNvPr id="465922" name="Picture 2" descr="etkili iletişim ile ilgili görsel sonucu"/>
          <p:cNvPicPr>
            <a:picLocks noChangeAspect="1" noChangeArrowheads="1"/>
          </p:cNvPicPr>
          <p:nvPr/>
        </p:nvPicPr>
        <p:blipFill>
          <a:blip r:embed="rId4" cstate="print"/>
          <a:srcRect/>
          <a:stretch>
            <a:fillRect/>
          </a:stretch>
        </p:blipFill>
        <p:spPr bwMode="auto">
          <a:xfrm>
            <a:off x="1331639" y="3645024"/>
            <a:ext cx="5976665" cy="2520280"/>
          </a:xfrm>
          <a:prstGeom prst="rect">
            <a:avLst/>
          </a:prstGeom>
          <a:ln>
            <a:noFill/>
          </a:ln>
          <a:effectLst>
            <a:outerShdw blurRad="292100" dist="139700" dir="2700000" algn="tl" rotWithShape="0">
              <a:srgbClr val="333333">
                <a:alpha val="65000"/>
              </a:srgbClr>
            </a:outerShdw>
          </a:effectLst>
        </p:spPr>
      </p:pic>
      <p:sp>
        <p:nvSpPr>
          <p:cNvPr id="20" name="19 Dikdörtgen"/>
          <p:cNvSpPr/>
          <p:nvPr/>
        </p:nvSpPr>
        <p:spPr>
          <a:xfrm>
            <a:off x="5184576" y="1556792"/>
            <a:ext cx="4572000" cy="1938992"/>
          </a:xfrm>
          <a:prstGeom prst="rect">
            <a:avLst/>
          </a:prstGeom>
        </p:spPr>
        <p:txBody>
          <a:bodyPr>
            <a:spAutoFit/>
          </a:bodyPr>
          <a:lstStyle/>
          <a:p>
            <a:pPr>
              <a:defRPr/>
            </a:pPr>
            <a:r>
              <a:rPr lang="en-US" sz="3000" dirty="0" smtClean="0">
                <a:solidFill>
                  <a:schemeClr val="accent1">
                    <a:lumMod val="50000"/>
                  </a:schemeClr>
                </a:solidFill>
              </a:rPr>
              <a:t>Gündelik yaşamımız;</a:t>
            </a:r>
          </a:p>
          <a:p>
            <a:pPr>
              <a:defRPr/>
            </a:pPr>
            <a:r>
              <a:rPr lang="en-US" sz="3000" dirty="0" smtClean="0">
                <a:solidFill>
                  <a:schemeClr val="accent1">
                    <a:lumMod val="50000"/>
                  </a:schemeClr>
                </a:solidFill>
              </a:rPr>
              <a:t>Daha </a:t>
            </a:r>
            <a:r>
              <a:rPr lang="en-US" sz="3000" b="1" dirty="0" smtClean="0">
                <a:solidFill>
                  <a:srgbClr val="FF0000"/>
                </a:solidFill>
              </a:rPr>
              <a:t>az karmaşık</a:t>
            </a:r>
            <a:r>
              <a:rPr lang="en-US" sz="3000" dirty="0" smtClean="0">
                <a:solidFill>
                  <a:schemeClr val="accent1">
                    <a:lumMod val="50000"/>
                  </a:schemeClr>
                </a:solidFill>
              </a:rPr>
              <a:t>,</a:t>
            </a:r>
          </a:p>
          <a:p>
            <a:pPr>
              <a:defRPr/>
            </a:pPr>
            <a:r>
              <a:rPr lang="en-US" sz="3000" dirty="0" smtClean="0">
                <a:solidFill>
                  <a:schemeClr val="accent1">
                    <a:lumMod val="50000"/>
                  </a:schemeClr>
                </a:solidFill>
              </a:rPr>
              <a:t>Daha </a:t>
            </a:r>
            <a:r>
              <a:rPr lang="en-US" sz="3000" b="1" dirty="0" smtClean="0">
                <a:solidFill>
                  <a:srgbClr val="FF0000"/>
                </a:solidFill>
              </a:rPr>
              <a:t>net</a:t>
            </a:r>
            <a:r>
              <a:rPr lang="en-US" sz="3000" dirty="0" smtClean="0">
                <a:solidFill>
                  <a:schemeClr val="accent1">
                    <a:lumMod val="50000"/>
                  </a:schemeClr>
                </a:solidFill>
              </a:rPr>
              <a:t> ve</a:t>
            </a:r>
          </a:p>
          <a:p>
            <a:pPr>
              <a:defRPr/>
            </a:pPr>
            <a:r>
              <a:rPr lang="en-US" sz="3000" dirty="0" smtClean="0">
                <a:solidFill>
                  <a:schemeClr val="accent1">
                    <a:lumMod val="50000"/>
                  </a:schemeClr>
                </a:solidFill>
              </a:rPr>
              <a:t>Daha </a:t>
            </a:r>
            <a:r>
              <a:rPr lang="en-US" sz="3000" b="1" dirty="0" smtClean="0">
                <a:solidFill>
                  <a:srgbClr val="FF0000"/>
                </a:solidFill>
              </a:rPr>
              <a:t>dingin</a:t>
            </a:r>
            <a:r>
              <a:rPr lang="en-US" sz="3000" dirty="0" smtClean="0">
                <a:solidFill>
                  <a:schemeClr val="accent1">
                    <a:lumMod val="50000"/>
                  </a:schemeClr>
                </a:solidFill>
              </a:rPr>
              <a:t> olabilir.”</a:t>
            </a:r>
            <a:endParaRPr lang="en-US" sz="3000"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73532"/>
            <a:ext cx="6048672" cy="523220"/>
          </a:xfrm>
          <a:prstGeom prst="rect">
            <a:avLst/>
          </a:prstGeom>
          <a:noFill/>
        </p:spPr>
        <p:txBody>
          <a:bodyPr wrap="square" rtlCol="0">
            <a:spAutoFit/>
          </a:bodyPr>
          <a:lstStyle/>
          <a:p>
            <a:r>
              <a:rPr lang="tr-TR" sz="2800" b="1" dirty="0" smtClean="0">
                <a:solidFill>
                  <a:srgbClr val="FF0000"/>
                </a:solidFill>
              </a:rPr>
              <a:t>İletişim İle İlgili Gerçekler</a:t>
            </a:r>
          </a:p>
        </p:txBody>
      </p:sp>
      <p:sp>
        <p:nvSpPr>
          <p:cNvPr id="15" name="14 Dikdörtgen"/>
          <p:cNvSpPr/>
          <p:nvPr/>
        </p:nvSpPr>
        <p:spPr>
          <a:xfrm>
            <a:off x="395536" y="1772816"/>
            <a:ext cx="8748464" cy="2677656"/>
          </a:xfrm>
          <a:prstGeom prst="rect">
            <a:avLst/>
          </a:prstGeom>
        </p:spPr>
        <p:txBody>
          <a:bodyPr wrap="square">
            <a:spAutoFit/>
          </a:bodyPr>
          <a:lstStyle/>
          <a:p>
            <a:pPr>
              <a:defRPr/>
            </a:pPr>
            <a:r>
              <a:rPr lang="tr-TR" sz="2800" dirty="0" smtClean="0">
                <a:solidFill>
                  <a:schemeClr val="accent1">
                    <a:lumMod val="50000"/>
                  </a:schemeClr>
                </a:solidFill>
                <a:sym typeface="Wingdings" pitchFamily="2" charset="2"/>
              </a:rPr>
              <a:t>Araştırmalar, işletme içindeki iletişimin</a:t>
            </a:r>
          </a:p>
          <a:p>
            <a:pPr>
              <a:defRPr/>
            </a:pPr>
            <a:r>
              <a:rPr lang="tr-TR" sz="2800" dirty="0" smtClean="0">
                <a:sym typeface="Wingdings" pitchFamily="2" charset="2"/>
              </a:rPr>
              <a:t> </a:t>
            </a:r>
            <a:r>
              <a:rPr lang="tr-TR" sz="2800" dirty="0" smtClean="0">
                <a:solidFill>
                  <a:srgbClr val="FF0000"/>
                </a:solidFill>
                <a:sym typeface="Wingdings" pitchFamily="2" charset="2"/>
              </a:rPr>
              <a:t>% 80</a:t>
            </a:r>
            <a:r>
              <a:rPr lang="tr-TR" sz="2800" dirty="0" smtClean="0">
                <a:solidFill>
                  <a:schemeClr val="accent1">
                    <a:lumMod val="50000"/>
                  </a:schemeClr>
                </a:solidFill>
                <a:sym typeface="Wingdings" pitchFamily="2" charset="2"/>
              </a:rPr>
              <a:t> ’inin </a:t>
            </a:r>
            <a:r>
              <a:rPr lang="tr-TR" sz="2800" u="sng" dirty="0" smtClean="0">
                <a:solidFill>
                  <a:srgbClr val="FF0000"/>
                </a:solidFill>
                <a:sym typeface="Wingdings" pitchFamily="2" charset="2"/>
              </a:rPr>
              <a:t>tekrarlanması</a:t>
            </a:r>
            <a:r>
              <a:rPr lang="tr-TR" sz="2800" dirty="0" smtClean="0">
                <a:solidFill>
                  <a:srgbClr val="FF0000"/>
                </a:solidFill>
                <a:sym typeface="Wingdings" pitchFamily="2" charset="2"/>
              </a:rPr>
              <a:t> </a:t>
            </a:r>
            <a:r>
              <a:rPr lang="tr-TR" sz="2800" dirty="0" smtClean="0">
                <a:solidFill>
                  <a:schemeClr val="accent1">
                    <a:lumMod val="50000"/>
                  </a:schemeClr>
                </a:solidFill>
                <a:sym typeface="Wingdings" pitchFamily="2" charset="2"/>
              </a:rPr>
              <a:t>gerektiğini ortaya koymaktadır. </a:t>
            </a:r>
          </a:p>
          <a:p>
            <a:pPr>
              <a:defRPr/>
            </a:pPr>
            <a:endParaRPr lang="tr-TR" sz="2800" dirty="0" smtClean="0">
              <a:sym typeface="Wingdings" pitchFamily="2" charset="2"/>
            </a:endParaRPr>
          </a:p>
          <a:p>
            <a:pPr>
              <a:defRPr/>
            </a:pPr>
            <a:r>
              <a:rPr lang="tr-TR" sz="2800" dirty="0" smtClean="0">
                <a:solidFill>
                  <a:schemeClr val="accent1">
                    <a:lumMod val="50000"/>
                  </a:schemeClr>
                </a:solidFill>
                <a:sym typeface="Wingdings" pitchFamily="2" charset="2"/>
              </a:rPr>
              <a:t>Üst yönetimin gönderdiği haber ve bilgilerin yalnızca</a:t>
            </a:r>
          </a:p>
          <a:p>
            <a:pPr>
              <a:defRPr/>
            </a:pPr>
            <a:r>
              <a:rPr lang="tr-TR" sz="2800" dirty="0" smtClean="0">
                <a:sym typeface="Wingdings" pitchFamily="2" charset="2"/>
              </a:rPr>
              <a:t> </a:t>
            </a:r>
            <a:r>
              <a:rPr lang="tr-TR" sz="2800" dirty="0" smtClean="0">
                <a:solidFill>
                  <a:srgbClr val="FF0000"/>
                </a:solidFill>
                <a:sym typeface="Wingdings" pitchFamily="2" charset="2"/>
              </a:rPr>
              <a:t>% 20 </a:t>
            </a:r>
            <a:r>
              <a:rPr lang="tr-TR" sz="2800" dirty="0" smtClean="0">
                <a:solidFill>
                  <a:schemeClr val="accent1">
                    <a:lumMod val="50000"/>
                  </a:schemeClr>
                </a:solidFill>
                <a:sym typeface="Wingdings" pitchFamily="2" charset="2"/>
              </a:rPr>
              <a:t>’si işin fiilen yapıldığı </a:t>
            </a:r>
            <a:r>
              <a:rPr lang="tr-TR" sz="2800" dirty="0" smtClean="0">
                <a:solidFill>
                  <a:srgbClr val="FF0000"/>
                </a:solidFill>
                <a:sym typeface="Wingdings" pitchFamily="2" charset="2"/>
              </a:rPr>
              <a:t>alt kadroya </a:t>
            </a:r>
            <a:r>
              <a:rPr lang="tr-TR" sz="2800" dirty="0" smtClean="0">
                <a:solidFill>
                  <a:schemeClr val="tx2">
                    <a:lumMod val="75000"/>
                  </a:schemeClr>
                </a:solidFill>
                <a:sym typeface="Wingdings" pitchFamily="2" charset="2"/>
              </a:rPr>
              <a:t> </a:t>
            </a:r>
            <a:r>
              <a:rPr lang="tr-TR" sz="2800" dirty="0" smtClean="0">
                <a:solidFill>
                  <a:schemeClr val="accent1">
                    <a:lumMod val="50000"/>
                  </a:schemeClr>
                </a:solidFill>
                <a:sym typeface="Wingdings" pitchFamily="2" charset="2"/>
              </a:rPr>
              <a:t>(5 kademe alta) </a:t>
            </a:r>
            <a:r>
              <a:rPr lang="tr-TR" sz="2800" u="sng" dirty="0" smtClean="0">
                <a:solidFill>
                  <a:srgbClr val="FF0000"/>
                </a:solidFill>
                <a:sym typeface="Wingdings" pitchFamily="2" charset="2"/>
              </a:rPr>
              <a:t>tam </a:t>
            </a:r>
            <a:r>
              <a:rPr lang="tr-TR" sz="2800" dirty="0" smtClean="0">
                <a:solidFill>
                  <a:srgbClr val="FF0000"/>
                </a:solidFill>
                <a:sym typeface="Wingdings" pitchFamily="2" charset="2"/>
              </a:rPr>
              <a:t>ve </a:t>
            </a:r>
            <a:r>
              <a:rPr lang="tr-TR" sz="2800" u="sng" dirty="0" smtClean="0">
                <a:solidFill>
                  <a:srgbClr val="FF0000"/>
                </a:solidFill>
                <a:sym typeface="Wingdings" pitchFamily="2" charset="2"/>
              </a:rPr>
              <a:t>doğru</a:t>
            </a:r>
            <a:r>
              <a:rPr lang="tr-TR" sz="2800" dirty="0" smtClean="0">
                <a:solidFill>
                  <a:srgbClr val="FF0000"/>
                </a:solidFill>
                <a:sym typeface="Wingdings" pitchFamily="2" charset="2"/>
              </a:rPr>
              <a:t>   </a:t>
            </a:r>
            <a:r>
              <a:rPr lang="tr-TR" sz="2800" dirty="0" smtClean="0">
                <a:solidFill>
                  <a:schemeClr val="accent1">
                    <a:lumMod val="50000"/>
                  </a:schemeClr>
                </a:solidFill>
                <a:sym typeface="Wingdings" pitchFamily="2" charset="2"/>
              </a:rPr>
              <a:t>olarak ulaşabilmektedir.</a:t>
            </a:r>
            <a:endParaRPr lang="en-US" sz="2800"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73532"/>
            <a:ext cx="6048672" cy="523220"/>
          </a:xfrm>
          <a:prstGeom prst="rect">
            <a:avLst/>
          </a:prstGeom>
          <a:noFill/>
        </p:spPr>
        <p:txBody>
          <a:bodyPr wrap="square" rtlCol="0">
            <a:spAutoFit/>
          </a:bodyPr>
          <a:lstStyle/>
          <a:p>
            <a:r>
              <a:rPr lang="tr-TR" sz="2800" b="1" dirty="0" smtClean="0">
                <a:solidFill>
                  <a:srgbClr val="FF0000"/>
                </a:solidFill>
              </a:rPr>
              <a:t>İletişim Sorunu</a:t>
            </a:r>
          </a:p>
        </p:txBody>
      </p:sp>
      <p:sp>
        <p:nvSpPr>
          <p:cNvPr id="17" name="Rectangle 3"/>
          <p:cNvSpPr>
            <a:spLocks noChangeArrowheads="1"/>
          </p:cNvSpPr>
          <p:nvPr/>
        </p:nvSpPr>
        <p:spPr bwMode="auto">
          <a:xfrm>
            <a:off x="251520" y="1600200"/>
            <a:ext cx="8712968" cy="4114800"/>
          </a:xfrm>
          <a:prstGeom prst="rect">
            <a:avLst/>
          </a:prstGeom>
          <a:noFill/>
          <a:ln w="9525">
            <a:noFill/>
            <a:miter lim="800000"/>
            <a:headEnd/>
            <a:tailEnd/>
          </a:ln>
          <a:effectLst/>
          <a:scene3d>
            <a:camera prst="orthographicFront"/>
            <a:lightRig rig="threePt" dir="t"/>
          </a:scene3d>
          <a:sp3d extrusionH="76200" contourW="12700">
            <a:extrusionClr>
              <a:schemeClr val="tx2">
                <a:lumMod val="75000"/>
              </a:schemeClr>
            </a:extrusionClr>
            <a:contourClr>
              <a:schemeClr val="tx2">
                <a:lumMod val="75000"/>
              </a:schemeClr>
            </a:contourClr>
          </a:sp3d>
        </p:spPr>
        <p:txBody>
          <a:bodyPr/>
          <a:lstStyle/>
          <a:p>
            <a:pPr marL="342900" indent="-342900" eaLnBrk="1" fontAlgn="auto" hangingPunct="1">
              <a:spcBef>
                <a:spcPct val="20000"/>
              </a:spcBef>
              <a:spcAft>
                <a:spcPts val="0"/>
              </a:spcAft>
              <a:buSzPct val="85000"/>
              <a:defRPr/>
            </a:pPr>
            <a:r>
              <a:rPr lang="tr-TR" sz="2800" dirty="0" smtClean="0">
                <a:solidFill>
                  <a:schemeClr val="accent1">
                    <a:lumMod val="50000"/>
                  </a:schemeClr>
                </a:solidFill>
              </a:rPr>
              <a:t>Gönderen		:</a:t>
            </a:r>
            <a:r>
              <a:rPr lang="tr-TR" sz="2800" u="sng" dirty="0" smtClean="0">
                <a:solidFill>
                  <a:schemeClr val="accent1">
                    <a:lumMod val="50000"/>
                  </a:schemeClr>
                </a:solidFill>
              </a:rPr>
              <a:t>Genel </a:t>
            </a:r>
            <a:r>
              <a:rPr lang="tr-TR" sz="2800" u="sng" dirty="0">
                <a:solidFill>
                  <a:schemeClr val="accent1">
                    <a:lumMod val="50000"/>
                  </a:schemeClr>
                </a:solidFill>
              </a:rPr>
              <a:t>Müdür</a:t>
            </a:r>
          </a:p>
          <a:p>
            <a:pPr marL="342900" indent="-342900" eaLnBrk="1" fontAlgn="auto" hangingPunct="1">
              <a:spcBef>
                <a:spcPct val="20000"/>
              </a:spcBef>
              <a:spcAft>
                <a:spcPts val="0"/>
              </a:spcAft>
              <a:buSzPct val="85000"/>
              <a:defRPr/>
            </a:pPr>
            <a:r>
              <a:rPr lang="tr-TR" sz="2800" dirty="0" smtClean="0">
                <a:solidFill>
                  <a:schemeClr val="accent1">
                    <a:lumMod val="50000"/>
                  </a:schemeClr>
                </a:solidFill>
              </a:rPr>
              <a:t>Gönderilen		:</a:t>
            </a:r>
            <a:r>
              <a:rPr lang="tr-TR" sz="2800" u="sng" dirty="0" smtClean="0">
                <a:solidFill>
                  <a:schemeClr val="accent1">
                    <a:lumMod val="50000"/>
                  </a:schemeClr>
                </a:solidFill>
              </a:rPr>
              <a:t>Departman </a:t>
            </a:r>
            <a:r>
              <a:rPr lang="tr-TR" sz="2800" u="sng" dirty="0">
                <a:solidFill>
                  <a:schemeClr val="accent1">
                    <a:lumMod val="50000"/>
                  </a:schemeClr>
                </a:solidFill>
              </a:rPr>
              <a:t>Müdürü</a:t>
            </a:r>
          </a:p>
          <a:p>
            <a:pPr algn="just" eaLnBrk="1" fontAlgn="auto" hangingPunct="1">
              <a:spcBef>
                <a:spcPct val="20000"/>
              </a:spcBef>
              <a:spcAft>
                <a:spcPts val="0"/>
              </a:spcAft>
              <a:buSzPct val="85000"/>
              <a:defRPr/>
            </a:pPr>
            <a:r>
              <a:rPr lang="tr-TR" sz="2800" dirty="0">
                <a:solidFill>
                  <a:schemeClr val="accent1">
                    <a:lumMod val="50000"/>
                  </a:schemeClr>
                </a:solidFill>
              </a:rPr>
              <a:t>	Yarın sabah saat dokuzda tam bir güneş tutulması olacaktır. Bu her gün rastladığımız bir olay olmadığı için çalışanların en iyi elbiselerini giymiş olarak, gözlemek üzere dışarıda toplanmalarını istiyorum. Bu ender olayı vurgulamak için, ben bizzat bu olayı kendilerine açıklayacağım. Yağmur yağarsa iyi göremeyeceğimiz için, çalışanların kantinde toplanmaları gerekecektir.</a:t>
            </a:r>
          </a:p>
          <a:p>
            <a:pPr marL="342900" indent="-342900" eaLnBrk="1" fontAlgn="auto" hangingPunct="1">
              <a:spcBef>
                <a:spcPct val="20000"/>
              </a:spcBef>
              <a:spcAft>
                <a:spcPts val="0"/>
              </a:spcAft>
              <a:buSzPct val="85000"/>
              <a:defRPr/>
            </a:pPr>
            <a:endParaRPr lang="tr-TR" sz="3200" dirty="0">
              <a:latin typeface="+mn-lt"/>
            </a:endParaRPr>
          </a:p>
        </p:txBody>
      </p:sp>
    </p:spTree>
  </p:cSld>
  <p:clrMapOvr>
    <a:masterClrMapping/>
  </p:clrMapOvr>
  <p:transition advClick="0"/>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73532"/>
            <a:ext cx="6048672" cy="523220"/>
          </a:xfrm>
          <a:prstGeom prst="rect">
            <a:avLst/>
          </a:prstGeom>
          <a:noFill/>
        </p:spPr>
        <p:txBody>
          <a:bodyPr wrap="square" rtlCol="0">
            <a:spAutoFit/>
          </a:bodyPr>
          <a:lstStyle/>
          <a:p>
            <a:r>
              <a:rPr lang="tr-TR" sz="2800" b="1" dirty="0" smtClean="0">
                <a:solidFill>
                  <a:srgbClr val="FF0000"/>
                </a:solidFill>
              </a:rPr>
              <a:t>İletişim Sorunu</a:t>
            </a:r>
          </a:p>
        </p:txBody>
      </p:sp>
      <p:sp>
        <p:nvSpPr>
          <p:cNvPr id="17" name="Rectangle 3"/>
          <p:cNvSpPr>
            <a:spLocks noChangeArrowheads="1"/>
          </p:cNvSpPr>
          <p:nvPr/>
        </p:nvSpPr>
        <p:spPr bwMode="auto">
          <a:xfrm>
            <a:off x="251520" y="1600200"/>
            <a:ext cx="8712968" cy="4114800"/>
          </a:xfrm>
          <a:prstGeom prst="rect">
            <a:avLst/>
          </a:prstGeom>
          <a:noFill/>
          <a:ln w="9525">
            <a:noFill/>
            <a:miter lim="800000"/>
            <a:headEnd/>
            <a:tailEnd/>
          </a:ln>
          <a:effectLst/>
          <a:scene3d>
            <a:camera prst="orthographicFront"/>
            <a:lightRig rig="threePt" dir="t"/>
          </a:scene3d>
          <a:sp3d extrusionH="76200" contourW="12700">
            <a:extrusionClr>
              <a:schemeClr val="tx2">
                <a:lumMod val="75000"/>
              </a:schemeClr>
            </a:extrusionClr>
            <a:contourClr>
              <a:schemeClr val="tx2">
                <a:lumMod val="75000"/>
              </a:schemeClr>
            </a:contourClr>
          </a:sp3d>
        </p:spPr>
        <p:txBody>
          <a:bodyPr/>
          <a:lstStyle/>
          <a:p>
            <a:pPr marL="342900" indent="-342900">
              <a:spcBef>
                <a:spcPct val="20000"/>
              </a:spcBef>
              <a:buSzPct val="85000"/>
              <a:defRPr/>
            </a:pPr>
            <a:r>
              <a:rPr lang="tr-TR" sz="2800" dirty="0" smtClean="0">
                <a:solidFill>
                  <a:schemeClr val="accent1">
                    <a:lumMod val="50000"/>
                  </a:schemeClr>
                </a:solidFill>
              </a:rPr>
              <a:t>Gönderen		:</a:t>
            </a:r>
            <a:r>
              <a:rPr lang="tr-TR" sz="2800" u="sng" dirty="0" smtClean="0">
                <a:solidFill>
                  <a:schemeClr val="accent1">
                    <a:lumMod val="50000"/>
                  </a:schemeClr>
                </a:solidFill>
              </a:rPr>
              <a:t>Departman Müdürü</a:t>
            </a:r>
            <a:endParaRPr lang="tr-TR" sz="2800" u="sng" dirty="0">
              <a:solidFill>
                <a:schemeClr val="accent1">
                  <a:lumMod val="50000"/>
                </a:schemeClr>
              </a:solidFill>
            </a:endParaRPr>
          </a:p>
          <a:p>
            <a:pPr marL="342900" indent="-342900" eaLnBrk="1" fontAlgn="auto" hangingPunct="1">
              <a:spcBef>
                <a:spcPct val="20000"/>
              </a:spcBef>
              <a:spcAft>
                <a:spcPts val="0"/>
              </a:spcAft>
              <a:buSzPct val="85000"/>
              <a:defRPr/>
            </a:pPr>
            <a:r>
              <a:rPr lang="tr-TR" sz="2800" dirty="0" smtClean="0">
                <a:solidFill>
                  <a:schemeClr val="accent1">
                    <a:lumMod val="50000"/>
                  </a:schemeClr>
                </a:solidFill>
              </a:rPr>
              <a:t>Gönderilen		:</a:t>
            </a:r>
            <a:r>
              <a:rPr lang="tr-TR" sz="2800" u="sng" dirty="0" smtClean="0">
                <a:solidFill>
                  <a:schemeClr val="accent1">
                    <a:lumMod val="50000"/>
                  </a:schemeClr>
                </a:solidFill>
              </a:rPr>
              <a:t>Üretim Müdürü</a:t>
            </a:r>
            <a:endParaRPr lang="tr-TR" sz="2800" u="sng" dirty="0">
              <a:solidFill>
                <a:schemeClr val="accent1">
                  <a:lumMod val="50000"/>
                </a:schemeClr>
              </a:solidFill>
            </a:endParaRPr>
          </a:p>
          <a:p>
            <a:pPr algn="just">
              <a:spcBef>
                <a:spcPct val="20000"/>
              </a:spcBef>
              <a:buSzPct val="85000"/>
              <a:defRPr/>
            </a:pPr>
            <a:r>
              <a:rPr lang="tr-TR" sz="2800" dirty="0">
                <a:solidFill>
                  <a:schemeClr val="accent1">
                    <a:lumMod val="50000"/>
                  </a:schemeClr>
                </a:solidFill>
              </a:rPr>
              <a:t>	</a:t>
            </a:r>
            <a:r>
              <a:rPr lang="tr-TR" sz="2800" dirty="0" smtClean="0"/>
              <a:t> </a:t>
            </a:r>
            <a:r>
              <a:rPr lang="tr-TR" sz="2800" dirty="0" smtClean="0">
                <a:solidFill>
                  <a:schemeClr val="accent1">
                    <a:lumMod val="50000"/>
                  </a:schemeClr>
                </a:solidFill>
              </a:rPr>
              <a:t>Genel Müdürün emri ile yarın sabah dokuzda tam bir güneş tutulması olacaktır. Eğer yağmur yağarsa, en iyi elbiselerimizi giymiş olarak dışarıda göremeyeceğiz. Bu durumda güneşin yok oluşu kantinden izlenecektir. Bu her zaman rastladığımız bir olay değildir. </a:t>
            </a:r>
            <a:endParaRPr lang="tr-TR" sz="3200" dirty="0">
              <a:solidFill>
                <a:schemeClr val="accent1">
                  <a:lumMod val="50000"/>
                </a:schemeClr>
              </a:solidFill>
              <a:latin typeface="+mn-lt"/>
            </a:endParaRPr>
          </a:p>
        </p:txBody>
      </p:sp>
    </p:spTree>
  </p:cSld>
  <p:clrMapOvr>
    <a:masterClrMapping/>
  </p:clrMapOvr>
  <p:transition advClick="0"/>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73532"/>
            <a:ext cx="6048672" cy="523220"/>
          </a:xfrm>
          <a:prstGeom prst="rect">
            <a:avLst/>
          </a:prstGeom>
          <a:noFill/>
        </p:spPr>
        <p:txBody>
          <a:bodyPr wrap="square" rtlCol="0">
            <a:spAutoFit/>
          </a:bodyPr>
          <a:lstStyle/>
          <a:p>
            <a:r>
              <a:rPr lang="tr-TR" sz="2800" b="1" dirty="0" smtClean="0">
                <a:solidFill>
                  <a:srgbClr val="FF0000"/>
                </a:solidFill>
              </a:rPr>
              <a:t>İletişim Sorunu</a:t>
            </a:r>
          </a:p>
        </p:txBody>
      </p:sp>
      <p:sp>
        <p:nvSpPr>
          <p:cNvPr id="17" name="Rectangle 3"/>
          <p:cNvSpPr>
            <a:spLocks noChangeArrowheads="1"/>
          </p:cNvSpPr>
          <p:nvPr/>
        </p:nvSpPr>
        <p:spPr bwMode="auto">
          <a:xfrm>
            <a:off x="251520" y="1600200"/>
            <a:ext cx="8712968" cy="4114800"/>
          </a:xfrm>
          <a:prstGeom prst="rect">
            <a:avLst/>
          </a:prstGeom>
          <a:noFill/>
          <a:ln w="9525">
            <a:noFill/>
            <a:miter lim="800000"/>
            <a:headEnd/>
            <a:tailEnd/>
          </a:ln>
          <a:effectLst/>
          <a:scene3d>
            <a:camera prst="orthographicFront"/>
            <a:lightRig rig="threePt" dir="t"/>
          </a:scene3d>
          <a:sp3d extrusionH="76200" contourW="12700">
            <a:extrusionClr>
              <a:schemeClr val="tx2">
                <a:lumMod val="75000"/>
              </a:schemeClr>
            </a:extrusionClr>
            <a:contourClr>
              <a:schemeClr val="tx2">
                <a:lumMod val="75000"/>
              </a:schemeClr>
            </a:contourClr>
          </a:sp3d>
        </p:spPr>
        <p:txBody>
          <a:bodyPr/>
          <a:lstStyle/>
          <a:p>
            <a:pPr marL="342900" indent="-342900">
              <a:spcBef>
                <a:spcPct val="20000"/>
              </a:spcBef>
              <a:buSzPct val="85000"/>
              <a:defRPr/>
            </a:pPr>
            <a:r>
              <a:rPr lang="tr-TR" sz="2800" dirty="0" smtClean="0">
                <a:solidFill>
                  <a:schemeClr val="accent1">
                    <a:lumMod val="50000"/>
                  </a:schemeClr>
                </a:solidFill>
              </a:rPr>
              <a:t>	Gönderen		:</a:t>
            </a:r>
            <a:r>
              <a:rPr lang="tr-TR" sz="2800" u="sng" dirty="0" smtClean="0">
                <a:solidFill>
                  <a:schemeClr val="accent1">
                    <a:lumMod val="50000"/>
                  </a:schemeClr>
                </a:solidFill>
              </a:rPr>
              <a:t>Üretim Amiri</a:t>
            </a:r>
            <a:endParaRPr lang="tr-TR" sz="2800" u="sng" dirty="0">
              <a:solidFill>
                <a:schemeClr val="accent1">
                  <a:lumMod val="50000"/>
                </a:schemeClr>
              </a:solidFill>
            </a:endParaRPr>
          </a:p>
          <a:p>
            <a:pPr marL="342900" indent="-342900" eaLnBrk="1" fontAlgn="auto" hangingPunct="1">
              <a:spcBef>
                <a:spcPct val="20000"/>
              </a:spcBef>
              <a:spcAft>
                <a:spcPts val="0"/>
              </a:spcAft>
              <a:buSzPct val="85000"/>
              <a:defRPr/>
            </a:pPr>
            <a:r>
              <a:rPr lang="tr-TR" sz="2800" dirty="0" smtClean="0">
                <a:solidFill>
                  <a:schemeClr val="accent1">
                    <a:lumMod val="50000"/>
                  </a:schemeClr>
                </a:solidFill>
              </a:rPr>
              <a:t>	Gönderilen	:</a:t>
            </a:r>
            <a:r>
              <a:rPr lang="tr-TR" sz="2800" u="sng" dirty="0" smtClean="0">
                <a:solidFill>
                  <a:schemeClr val="accent1">
                    <a:lumMod val="50000"/>
                  </a:schemeClr>
                </a:solidFill>
              </a:rPr>
              <a:t>Formen</a:t>
            </a:r>
          </a:p>
          <a:p>
            <a:pPr marL="342900" indent="-342900">
              <a:spcBef>
                <a:spcPct val="20000"/>
              </a:spcBef>
              <a:buSzPct val="85000"/>
              <a:defRPr/>
            </a:pPr>
            <a:r>
              <a:rPr lang="tr-TR" sz="2800" dirty="0" smtClean="0"/>
              <a:t>		 </a:t>
            </a:r>
            <a:r>
              <a:rPr lang="tr-TR" sz="2800" dirty="0" smtClean="0">
                <a:solidFill>
                  <a:schemeClr val="accent1">
                    <a:lumMod val="50000"/>
                  </a:schemeClr>
                </a:solidFill>
              </a:rPr>
              <a:t>Eğer yarın kantinde yağış varsa, ki bu her zaman gördüğümüz bir olay değildir, Genel Müdür en iyi elbiseleri içerisinde saat dokuzda yok olacaktır.</a:t>
            </a:r>
            <a:endParaRPr lang="tr-TR" sz="2800" u="sng" dirty="0" smtClean="0">
              <a:solidFill>
                <a:schemeClr val="accent1">
                  <a:lumMod val="50000"/>
                </a:schemeClr>
              </a:solidFill>
            </a:endParaRPr>
          </a:p>
          <a:p>
            <a:pPr marL="342900" indent="-342900" algn="just" eaLnBrk="1" fontAlgn="auto" hangingPunct="1">
              <a:spcBef>
                <a:spcPct val="20000"/>
              </a:spcBef>
              <a:spcAft>
                <a:spcPts val="0"/>
              </a:spcAft>
              <a:buSzPct val="85000"/>
              <a:defRPr/>
            </a:pPr>
            <a:r>
              <a:rPr lang="tr-TR" sz="2800" dirty="0">
                <a:solidFill>
                  <a:schemeClr val="accent1">
                    <a:lumMod val="50000"/>
                  </a:schemeClr>
                </a:solidFill>
              </a:rPr>
              <a:t>	</a:t>
            </a:r>
            <a:r>
              <a:rPr lang="tr-TR" sz="2800" dirty="0" smtClean="0">
                <a:solidFill>
                  <a:schemeClr val="accent1">
                    <a:lumMod val="50000"/>
                  </a:schemeClr>
                </a:solidFill>
              </a:rPr>
              <a:t> 	</a:t>
            </a:r>
            <a:endParaRPr lang="tr-TR" sz="3200" dirty="0">
              <a:solidFill>
                <a:schemeClr val="accent1">
                  <a:lumMod val="50000"/>
                </a:schemeClr>
              </a:solidFill>
              <a:latin typeface="+mn-lt"/>
            </a:endParaRPr>
          </a:p>
        </p:txBody>
      </p:sp>
    </p:spTree>
  </p:cSld>
  <p:clrMapOvr>
    <a:masterClrMapping/>
  </p:clrMapOvr>
  <p:transition advClick="0"/>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73532"/>
            <a:ext cx="6048672" cy="523220"/>
          </a:xfrm>
          <a:prstGeom prst="rect">
            <a:avLst/>
          </a:prstGeom>
          <a:noFill/>
        </p:spPr>
        <p:txBody>
          <a:bodyPr wrap="square" rtlCol="0">
            <a:spAutoFit/>
          </a:bodyPr>
          <a:lstStyle/>
          <a:p>
            <a:r>
              <a:rPr lang="tr-TR" sz="2800" b="1" dirty="0" smtClean="0">
                <a:solidFill>
                  <a:srgbClr val="FF0000"/>
                </a:solidFill>
              </a:rPr>
              <a:t>İletişim Sorunu</a:t>
            </a:r>
          </a:p>
        </p:txBody>
      </p:sp>
      <p:sp>
        <p:nvSpPr>
          <p:cNvPr id="17" name="Rectangle 3"/>
          <p:cNvSpPr>
            <a:spLocks noChangeArrowheads="1"/>
          </p:cNvSpPr>
          <p:nvPr/>
        </p:nvSpPr>
        <p:spPr bwMode="auto">
          <a:xfrm>
            <a:off x="251520" y="1600200"/>
            <a:ext cx="8712968" cy="4114800"/>
          </a:xfrm>
          <a:prstGeom prst="rect">
            <a:avLst/>
          </a:prstGeom>
          <a:noFill/>
          <a:ln w="9525">
            <a:noFill/>
            <a:miter lim="800000"/>
            <a:headEnd/>
            <a:tailEnd/>
          </a:ln>
          <a:effectLst/>
          <a:scene3d>
            <a:camera prst="orthographicFront"/>
            <a:lightRig rig="threePt" dir="t"/>
          </a:scene3d>
          <a:sp3d extrusionH="76200" contourW="12700">
            <a:extrusionClr>
              <a:schemeClr val="tx2">
                <a:lumMod val="75000"/>
              </a:schemeClr>
            </a:extrusionClr>
            <a:contourClr>
              <a:schemeClr val="tx2">
                <a:lumMod val="75000"/>
              </a:schemeClr>
            </a:contourClr>
          </a:sp3d>
        </p:spPr>
        <p:txBody>
          <a:bodyPr/>
          <a:lstStyle/>
          <a:p>
            <a:pPr marL="342900" indent="-342900">
              <a:spcBef>
                <a:spcPct val="20000"/>
              </a:spcBef>
              <a:buSzPct val="85000"/>
              <a:defRPr/>
            </a:pPr>
            <a:r>
              <a:rPr lang="tr-TR" sz="2800" dirty="0" smtClean="0">
                <a:solidFill>
                  <a:schemeClr val="accent1">
                    <a:lumMod val="50000"/>
                  </a:schemeClr>
                </a:solidFill>
              </a:rPr>
              <a:t>	Gönderen		:</a:t>
            </a:r>
            <a:r>
              <a:rPr lang="tr-TR" sz="2800" u="sng" dirty="0" smtClean="0">
                <a:solidFill>
                  <a:schemeClr val="accent1">
                    <a:lumMod val="50000"/>
                  </a:schemeClr>
                </a:solidFill>
              </a:rPr>
              <a:t>Formen</a:t>
            </a:r>
            <a:endParaRPr lang="tr-TR" sz="2800" u="sng" dirty="0">
              <a:solidFill>
                <a:schemeClr val="accent1">
                  <a:lumMod val="50000"/>
                </a:schemeClr>
              </a:solidFill>
            </a:endParaRPr>
          </a:p>
          <a:p>
            <a:pPr marL="342900" indent="-342900" eaLnBrk="1" fontAlgn="auto" hangingPunct="1">
              <a:spcBef>
                <a:spcPct val="20000"/>
              </a:spcBef>
              <a:spcAft>
                <a:spcPts val="0"/>
              </a:spcAft>
              <a:buSzPct val="85000"/>
              <a:defRPr/>
            </a:pPr>
            <a:r>
              <a:rPr lang="tr-TR" sz="2800" dirty="0" smtClean="0">
                <a:solidFill>
                  <a:schemeClr val="accent1">
                    <a:lumMod val="50000"/>
                  </a:schemeClr>
                </a:solidFill>
              </a:rPr>
              <a:t>	Gönderilen	:</a:t>
            </a:r>
            <a:r>
              <a:rPr lang="tr-TR" sz="2800" u="sng" dirty="0" smtClean="0">
                <a:solidFill>
                  <a:schemeClr val="accent1">
                    <a:lumMod val="50000"/>
                  </a:schemeClr>
                </a:solidFill>
              </a:rPr>
              <a:t>Bütün Çalışanlara</a:t>
            </a:r>
          </a:p>
          <a:p>
            <a:pPr marL="342900" indent="-342900" eaLnBrk="1" fontAlgn="auto" hangingPunct="1">
              <a:spcBef>
                <a:spcPct val="20000"/>
              </a:spcBef>
              <a:spcAft>
                <a:spcPts val="0"/>
              </a:spcAft>
              <a:buSzPct val="85000"/>
              <a:defRPr/>
            </a:pPr>
            <a:endParaRPr lang="tr-TR" sz="2800" u="sng" dirty="0" smtClean="0">
              <a:solidFill>
                <a:schemeClr val="accent1">
                  <a:lumMod val="50000"/>
                </a:schemeClr>
              </a:solidFill>
            </a:endParaRPr>
          </a:p>
          <a:p>
            <a:pPr marL="342900" indent="-342900">
              <a:spcBef>
                <a:spcPct val="20000"/>
              </a:spcBef>
              <a:buSzPct val="85000"/>
              <a:defRPr/>
            </a:pPr>
            <a:r>
              <a:rPr lang="tr-TR" sz="2800" dirty="0" smtClean="0"/>
              <a:t>		 </a:t>
            </a:r>
            <a:r>
              <a:rPr lang="tr-TR" sz="2800" dirty="0" smtClean="0">
                <a:solidFill>
                  <a:schemeClr val="accent1">
                    <a:lumMod val="50000"/>
                  </a:schemeClr>
                </a:solidFill>
              </a:rPr>
              <a:t>Yarın saat dokuzda Genel Müdür yok olacaktır. Ne yazık ki bu her zaman karşılaştığımız bir olay değildir.</a:t>
            </a:r>
            <a:endParaRPr lang="tr-TR" sz="2800" u="sng" dirty="0" smtClean="0">
              <a:solidFill>
                <a:schemeClr val="accent1">
                  <a:lumMod val="50000"/>
                </a:schemeClr>
              </a:solidFill>
            </a:endParaRPr>
          </a:p>
          <a:p>
            <a:pPr marL="342900" indent="-342900" algn="just" eaLnBrk="1" fontAlgn="auto" hangingPunct="1">
              <a:spcBef>
                <a:spcPct val="20000"/>
              </a:spcBef>
              <a:spcAft>
                <a:spcPts val="0"/>
              </a:spcAft>
              <a:buSzPct val="85000"/>
              <a:defRPr/>
            </a:pPr>
            <a:r>
              <a:rPr lang="tr-TR" sz="2800" dirty="0">
                <a:solidFill>
                  <a:schemeClr val="accent1">
                    <a:lumMod val="50000"/>
                  </a:schemeClr>
                </a:solidFill>
              </a:rPr>
              <a:t>	</a:t>
            </a:r>
            <a:r>
              <a:rPr lang="tr-TR" sz="2800" dirty="0" smtClean="0">
                <a:solidFill>
                  <a:schemeClr val="accent1">
                    <a:lumMod val="50000"/>
                  </a:schemeClr>
                </a:solidFill>
              </a:rPr>
              <a:t> 	</a:t>
            </a:r>
            <a:endParaRPr lang="tr-TR" sz="3200" dirty="0">
              <a:solidFill>
                <a:schemeClr val="accent1">
                  <a:lumMod val="50000"/>
                </a:schemeClr>
              </a:solidFill>
              <a:latin typeface="+mn-lt"/>
            </a:endParaRPr>
          </a:p>
        </p:txBody>
      </p:sp>
    </p:spTree>
  </p:cSld>
  <p:clrMapOvr>
    <a:masterClrMapping/>
  </p:clrMapOvr>
  <p:transition advClick="0"/>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73532"/>
            <a:ext cx="6048672" cy="523220"/>
          </a:xfrm>
          <a:prstGeom prst="rect">
            <a:avLst/>
          </a:prstGeom>
          <a:noFill/>
        </p:spPr>
        <p:txBody>
          <a:bodyPr wrap="square" rtlCol="0">
            <a:spAutoFit/>
          </a:bodyPr>
          <a:lstStyle/>
          <a:p>
            <a:r>
              <a:rPr lang="tr-TR" sz="2800" b="1" dirty="0" smtClean="0">
                <a:solidFill>
                  <a:srgbClr val="FF0000"/>
                </a:solidFill>
              </a:rPr>
              <a:t>İletişim Sorunu</a:t>
            </a:r>
          </a:p>
        </p:txBody>
      </p:sp>
      <p:sp>
        <p:nvSpPr>
          <p:cNvPr id="15" name="Text Box 3"/>
          <p:cNvSpPr txBox="1">
            <a:spLocks noChangeArrowheads="1"/>
          </p:cNvSpPr>
          <p:nvPr/>
        </p:nvSpPr>
        <p:spPr bwMode="auto">
          <a:xfrm>
            <a:off x="609600" y="1828800"/>
            <a:ext cx="8066856" cy="4147289"/>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lnSpc>
                <a:spcPct val="170000"/>
              </a:lnSpc>
              <a:defRPr/>
            </a:pPr>
            <a:r>
              <a:rPr lang="tr-TR" sz="3500" b="1" dirty="0" smtClean="0">
                <a:effectLst>
                  <a:outerShdw blurRad="38100" dist="38100" dir="2700000" algn="tl">
                    <a:srgbClr val="C0C0C0"/>
                  </a:outerShdw>
                </a:effectLst>
                <a:latin typeface="Calibri" pitchFamily="34" charset="0"/>
                <a:sym typeface="Wingdings" pitchFamily="2" charset="2"/>
              </a:rPr>
              <a:t>İş yaşamındaki sorunların </a:t>
            </a:r>
          </a:p>
          <a:p>
            <a:pPr algn="just" eaLnBrk="1" hangingPunct="1">
              <a:lnSpc>
                <a:spcPct val="170000"/>
              </a:lnSpc>
              <a:defRPr/>
            </a:pPr>
            <a:r>
              <a:rPr lang="tr-TR" sz="5000" b="1" dirty="0" smtClean="0">
                <a:solidFill>
                  <a:srgbClr val="FF0000"/>
                </a:solidFill>
                <a:effectLst>
                  <a:outerShdw blurRad="38100" dist="38100" dir="2700000" algn="tl">
                    <a:srgbClr val="C0C0C0"/>
                  </a:outerShdw>
                </a:effectLst>
                <a:latin typeface="Calibri" pitchFamily="34" charset="0"/>
                <a:sym typeface="Wingdings" pitchFamily="2" charset="2"/>
              </a:rPr>
              <a:t>                     %70’i  </a:t>
            </a:r>
          </a:p>
          <a:p>
            <a:pPr algn="just" eaLnBrk="1" hangingPunct="1">
              <a:lnSpc>
                <a:spcPct val="170000"/>
              </a:lnSpc>
              <a:defRPr/>
            </a:pPr>
            <a:r>
              <a:rPr lang="tr-TR" sz="3500" b="1" dirty="0" smtClean="0">
                <a:effectLst>
                  <a:outerShdw blurRad="38100" dist="38100" dir="2700000" algn="tl">
                    <a:srgbClr val="C0C0C0"/>
                  </a:outerShdw>
                </a:effectLst>
                <a:latin typeface="Calibri" pitchFamily="34" charset="0"/>
                <a:sym typeface="Wingdings" pitchFamily="2" charset="2"/>
              </a:rPr>
              <a:t>                         </a:t>
            </a:r>
            <a:r>
              <a:rPr lang="tr-TR" sz="3500" b="1" u="sng" dirty="0" smtClean="0">
                <a:solidFill>
                  <a:srgbClr val="17375E"/>
                </a:solidFill>
                <a:effectLst>
                  <a:outerShdw blurRad="38100" dist="38100" dir="2700000" algn="tl">
                    <a:srgbClr val="C0C0C0"/>
                  </a:outerShdw>
                </a:effectLst>
                <a:latin typeface="Calibri" pitchFamily="34" charset="0"/>
                <a:sym typeface="Wingdings" pitchFamily="2" charset="2"/>
              </a:rPr>
              <a:t>hatalı iletişimden </a:t>
            </a:r>
          </a:p>
          <a:p>
            <a:pPr algn="just" eaLnBrk="1" hangingPunct="1">
              <a:lnSpc>
                <a:spcPct val="170000"/>
              </a:lnSpc>
              <a:defRPr/>
            </a:pPr>
            <a:r>
              <a:rPr lang="tr-TR" sz="3500" b="1" dirty="0" smtClean="0">
                <a:effectLst>
                  <a:outerShdw blurRad="38100" dist="38100" dir="2700000" algn="tl">
                    <a:srgbClr val="C0C0C0"/>
                  </a:outerShdw>
                </a:effectLst>
                <a:latin typeface="Calibri" pitchFamily="34" charset="0"/>
                <a:sym typeface="Wingdings" pitchFamily="2" charset="2"/>
              </a:rPr>
              <a:t>                               kaynaklanmaktadır.</a:t>
            </a:r>
          </a:p>
        </p:txBody>
      </p:sp>
    </p:spTree>
  </p:cSld>
  <p:clrMapOvr>
    <a:masterClrMapping/>
  </p:clrMapOvr>
  <p:transition advClick="0"/>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73532"/>
            <a:ext cx="6048672" cy="523220"/>
          </a:xfrm>
          <a:prstGeom prst="rect">
            <a:avLst/>
          </a:prstGeom>
          <a:noFill/>
        </p:spPr>
        <p:txBody>
          <a:bodyPr wrap="square" rtlCol="0">
            <a:spAutoFit/>
          </a:bodyPr>
          <a:lstStyle/>
          <a:p>
            <a:r>
              <a:rPr lang="tr-TR" sz="2800" b="1" dirty="0" smtClean="0">
                <a:solidFill>
                  <a:srgbClr val="FF0000"/>
                </a:solidFill>
              </a:rPr>
              <a:t>İletişim Sorunu</a:t>
            </a:r>
          </a:p>
        </p:txBody>
      </p:sp>
      <p:sp>
        <p:nvSpPr>
          <p:cNvPr id="17" name="16 Dikdörtgen"/>
          <p:cNvSpPr/>
          <p:nvPr/>
        </p:nvSpPr>
        <p:spPr>
          <a:xfrm>
            <a:off x="251520" y="1700808"/>
            <a:ext cx="8568952" cy="4708981"/>
          </a:xfrm>
          <a:prstGeom prst="rect">
            <a:avLst/>
          </a:prstGeom>
        </p:spPr>
        <p:txBody>
          <a:bodyPr wrap="square">
            <a:spAutoFit/>
          </a:bodyPr>
          <a:lstStyle/>
          <a:p>
            <a:pPr>
              <a:defRPr/>
            </a:pPr>
            <a:r>
              <a:rPr lang="tr-TR" sz="3000" dirty="0" smtClean="0">
                <a:solidFill>
                  <a:schemeClr val="tx2">
                    <a:lumMod val="50000"/>
                  </a:schemeClr>
                </a:solidFill>
                <a:sym typeface="Wingdings" pitchFamily="2" charset="2"/>
              </a:rPr>
              <a:t>Tekrar hatırlayabilmek için herhangi bir </a:t>
            </a:r>
            <a:r>
              <a:rPr lang="tr-TR" sz="3000" u="sng" dirty="0" smtClean="0">
                <a:solidFill>
                  <a:schemeClr val="tx2">
                    <a:lumMod val="50000"/>
                  </a:schemeClr>
                </a:solidFill>
                <a:sym typeface="Wingdings" pitchFamily="2" charset="2"/>
              </a:rPr>
              <a:t>ek çaba gösterilmediği takdirde</a:t>
            </a:r>
            <a:r>
              <a:rPr lang="tr-TR" sz="3000" dirty="0" smtClean="0">
                <a:solidFill>
                  <a:schemeClr val="tx2">
                    <a:lumMod val="50000"/>
                  </a:schemeClr>
                </a:solidFill>
                <a:sym typeface="Wingdings" pitchFamily="2" charset="2"/>
              </a:rPr>
              <a:t>; </a:t>
            </a:r>
          </a:p>
          <a:p>
            <a:pPr>
              <a:defRPr/>
            </a:pPr>
            <a:endParaRPr lang="tr-TR" sz="3000" dirty="0" smtClean="0">
              <a:solidFill>
                <a:schemeClr val="tx2">
                  <a:lumMod val="75000"/>
                </a:schemeClr>
              </a:solidFill>
              <a:sym typeface="Wingdings" pitchFamily="2" charset="2"/>
            </a:endParaRPr>
          </a:p>
          <a:p>
            <a:pPr>
              <a:defRPr/>
            </a:pPr>
            <a:r>
              <a:rPr lang="tr-TR" sz="3000" dirty="0" smtClean="0">
                <a:solidFill>
                  <a:schemeClr val="tx2">
                    <a:lumMod val="50000"/>
                  </a:schemeClr>
                </a:solidFill>
                <a:sym typeface="Wingdings" pitchFamily="2" charset="2"/>
              </a:rPr>
              <a:t>Sözlü bir mesajın </a:t>
            </a:r>
            <a:r>
              <a:rPr lang="tr-TR" sz="3000" dirty="0" smtClean="0">
                <a:solidFill>
                  <a:srgbClr val="FF0000"/>
                </a:solidFill>
                <a:sym typeface="Wingdings" pitchFamily="2" charset="2"/>
              </a:rPr>
              <a:t>% 50 </a:t>
            </a:r>
            <a:r>
              <a:rPr lang="tr-TR" sz="3000" dirty="0" smtClean="0">
                <a:solidFill>
                  <a:schemeClr val="tx2">
                    <a:lumMod val="50000"/>
                  </a:schemeClr>
                </a:solidFill>
                <a:sym typeface="Wingdings" pitchFamily="2" charset="2"/>
              </a:rPr>
              <a:t>’si alındıktan </a:t>
            </a:r>
            <a:r>
              <a:rPr lang="tr-TR" sz="3000" dirty="0" smtClean="0">
                <a:solidFill>
                  <a:srgbClr val="FF0000"/>
                </a:solidFill>
                <a:sym typeface="Wingdings" pitchFamily="2" charset="2"/>
              </a:rPr>
              <a:t>20 dakika </a:t>
            </a:r>
            <a:r>
              <a:rPr lang="tr-TR" sz="3000" dirty="0" smtClean="0">
                <a:solidFill>
                  <a:schemeClr val="tx2">
                    <a:lumMod val="50000"/>
                  </a:schemeClr>
                </a:solidFill>
                <a:sym typeface="Wingdings" pitchFamily="2" charset="2"/>
              </a:rPr>
              <a:t>içinde unutulmaktadır. </a:t>
            </a:r>
          </a:p>
          <a:p>
            <a:pPr>
              <a:defRPr/>
            </a:pPr>
            <a:endParaRPr lang="tr-TR" sz="3000" dirty="0" smtClean="0">
              <a:solidFill>
                <a:srgbClr val="FF0000"/>
              </a:solidFill>
              <a:sym typeface="Wingdings" pitchFamily="2" charset="2"/>
            </a:endParaRPr>
          </a:p>
          <a:p>
            <a:pPr>
              <a:defRPr/>
            </a:pPr>
            <a:r>
              <a:rPr lang="tr-TR" sz="3000" dirty="0" smtClean="0">
                <a:solidFill>
                  <a:schemeClr val="tx2">
                    <a:lumMod val="50000"/>
                  </a:schemeClr>
                </a:solidFill>
                <a:sym typeface="Wingdings" pitchFamily="2" charset="2"/>
              </a:rPr>
              <a:t>İzleyen</a:t>
            </a:r>
            <a:r>
              <a:rPr lang="tr-TR" sz="3000" dirty="0" smtClean="0">
                <a:sym typeface="Wingdings" pitchFamily="2" charset="2"/>
              </a:rPr>
              <a:t> </a:t>
            </a:r>
            <a:r>
              <a:rPr lang="tr-TR" sz="3000" dirty="0" smtClean="0">
                <a:solidFill>
                  <a:srgbClr val="FF0000"/>
                </a:solidFill>
                <a:sym typeface="Wingdings" pitchFamily="2" charset="2"/>
              </a:rPr>
              <a:t>8 saat  </a:t>
            </a:r>
            <a:r>
              <a:rPr lang="tr-TR" sz="3000" dirty="0" smtClean="0">
                <a:solidFill>
                  <a:schemeClr val="tx2">
                    <a:lumMod val="50000"/>
                  </a:schemeClr>
                </a:solidFill>
                <a:sym typeface="Wingdings" pitchFamily="2" charset="2"/>
              </a:rPr>
              <a:t>içinde</a:t>
            </a:r>
            <a:r>
              <a:rPr lang="tr-TR" sz="3000" dirty="0" smtClean="0">
                <a:sym typeface="Wingdings" pitchFamily="2" charset="2"/>
              </a:rPr>
              <a:t> </a:t>
            </a:r>
            <a:r>
              <a:rPr lang="tr-TR" sz="3000" dirty="0" smtClean="0">
                <a:solidFill>
                  <a:srgbClr val="FF0000"/>
                </a:solidFill>
                <a:sym typeface="Wingdings" pitchFamily="2" charset="2"/>
              </a:rPr>
              <a:t>% 20</a:t>
            </a:r>
            <a:r>
              <a:rPr lang="tr-TR" sz="3000" dirty="0" smtClean="0">
                <a:solidFill>
                  <a:schemeClr val="tx2">
                    <a:lumMod val="50000"/>
                  </a:schemeClr>
                </a:solidFill>
                <a:sym typeface="Wingdings" pitchFamily="2" charset="2"/>
              </a:rPr>
              <a:t>’si daha unutulmaktadır.</a:t>
            </a:r>
          </a:p>
          <a:p>
            <a:pPr>
              <a:defRPr/>
            </a:pPr>
            <a:endParaRPr lang="tr-TR" sz="3000" dirty="0" smtClean="0">
              <a:sym typeface="Wingdings" pitchFamily="2" charset="2"/>
            </a:endParaRPr>
          </a:p>
          <a:p>
            <a:pPr>
              <a:defRPr/>
            </a:pPr>
            <a:r>
              <a:rPr lang="tr-TR" sz="3000" dirty="0" smtClean="0">
                <a:solidFill>
                  <a:schemeClr val="tx2">
                    <a:lumMod val="50000"/>
                  </a:schemeClr>
                </a:solidFill>
                <a:sym typeface="Wingdings" pitchFamily="2" charset="2"/>
              </a:rPr>
              <a:t>Ertesi gün </a:t>
            </a:r>
            <a:r>
              <a:rPr lang="tr-TR" sz="3000" dirty="0" smtClean="0">
                <a:solidFill>
                  <a:srgbClr val="FF0000"/>
                </a:solidFill>
                <a:sym typeface="Wingdings" pitchFamily="2" charset="2"/>
              </a:rPr>
              <a:t>% 10</a:t>
            </a:r>
            <a:r>
              <a:rPr lang="tr-TR" sz="3000" dirty="0" smtClean="0">
                <a:sym typeface="Wingdings" pitchFamily="2" charset="2"/>
              </a:rPr>
              <a:t>’u </a:t>
            </a:r>
            <a:r>
              <a:rPr lang="tr-TR" sz="3000" dirty="0" smtClean="0">
                <a:solidFill>
                  <a:schemeClr val="tx2">
                    <a:lumMod val="75000"/>
                  </a:schemeClr>
                </a:solidFill>
                <a:sym typeface="Wingdings" pitchFamily="2" charset="2"/>
              </a:rPr>
              <a:t>unutulmaktadır</a:t>
            </a:r>
            <a:r>
              <a:rPr lang="tr-TR" sz="3000" dirty="0" smtClean="0">
                <a:sym typeface="Wingdings" pitchFamily="2" charset="2"/>
              </a:rPr>
              <a:t>.</a:t>
            </a:r>
          </a:p>
          <a:p>
            <a:pPr>
              <a:defRPr/>
            </a:pPr>
            <a:endParaRPr lang="tr-TR" sz="3000" dirty="0" smtClean="0">
              <a:sym typeface="Wingdings" pitchFamily="2" charset="2"/>
            </a:endParaRPr>
          </a:p>
        </p:txBody>
      </p:sp>
    </p:spTree>
  </p:cSld>
  <p:clrMapOvr>
    <a:masterClrMapping/>
  </p:clrMapOvr>
  <p:transition advClick="0"/>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73532"/>
            <a:ext cx="6048672" cy="523220"/>
          </a:xfrm>
          <a:prstGeom prst="rect">
            <a:avLst/>
          </a:prstGeom>
          <a:noFill/>
        </p:spPr>
        <p:txBody>
          <a:bodyPr wrap="square" rtlCol="0">
            <a:spAutoFit/>
          </a:bodyPr>
          <a:lstStyle/>
          <a:p>
            <a:r>
              <a:rPr lang="tr-TR" sz="2800" b="1" dirty="0" smtClean="0">
                <a:solidFill>
                  <a:srgbClr val="FF0000"/>
                </a:solidFill>
              </a:rPr>
              <a:t>İletişim Sorunu</a:t>
            </a:r>
          </a:p>
        </p:txBody>
      </p:sp>
      <p:sp>
        <p:nvSpPr>
          <p:cNvPr id="15" name="14 Dikdörtgen"/>
          <p:cNvSpPr/>
          <p:nvPr/>
        </p:nvSpPr>
        <p:spPr>
          <a:xfrm>
            <a:off x="288032" y="2060849"/>
            <a:ext cx="8964488" cy="2954655"/>
          </a:xfrm>
          <a:prstGeom prst="rect">
            <a:avLst/>
          </a:prstGeom>
        </p:spPr>
        <p:txBody>
          <a:bodyPr wrap="square">
            <a:spAutoFit/>
          </a:bodyPr>
          <a:lstStyle/>
          <a:p>
            <a:pPr algn="ctr">
              <a:lnSpc>
                <a:spcPct val="200000"/>
              </a:lnSpc>
              <a:defRPr/>
            </a:pPr>
            <a:r>
              <a:rPr lang="tr-TR" sz="5000" dirty="0" smtClean="0">
                <a:solidFill>
                  <a:schemeClr val="tx2">
                    <a:lumMod val="50000"/>
                  </a:schemeClr>
                </a:solidFill>
                <a:sym typeface="Wingdings" pitchFamily="2" charset="2"/>
              </a:rPr>
              <a:t>Demek ki </a:t>
            </a:r>
            <a:r>
              <a:rPr lang="tr-TR" sz="5000" dirty="0" smtClean="0">
                <a:solidFill>
                  <a:srgbClr val="FF0000"/>
                </a:solidFill>
                <a:sym typeface="Wingdings" pitchFamily="2" charset="2"/>
              </a:rPr>
              <a:t>24 saat </a:t>
            </a:r>
            <a:r>
              <a:rPr lang="tr-TR" sz="5000" dirty="0" smtClean="0">
                <a:solidFill>
                  <a:schemeClr val="tx2">
                    <a:lumMod val="50000"/>
                  </a:schemeClr>
                </a:solidFill>
                <a:sym typeface="Wingdings" pitchFamily="2" charset="2"/>
              </a:rPr>
              <a:t>içinde mesajın </a:t>
            </a:r>
            <a:r>
              <a:rPr lang="tr-TR" sz="5000" dirty="0" smtClean="0">
                <a:solidFill>
                  <a:srgbClr val="FF0000"/>
                </a:solidFill>
                <a:sym typeface="Wingdings" pitchFamily="2" charset="2"/>
              </a:rPr>
              <a:t>% 80</a:t>
            </a:r>
            <a:r>
              <a:rPr lang="tr-TR" sz="5000" dirty="0" smtClean="0">
                <a:solidFill>
                  <a:schemeClr val="tx2">
                    <a:lumMod val="50000"/>
                  </a:schemeClr>
                </a:solidFill>
                <a:sym typeface="Wingdings" pitchFamily="2" charset="2"/>
              </a:rPr>
              <a:t>’i</a:t>
            </a:r>
            <a:r>
              <a:rPr lang="tr-TR" sz="5000" dirty="0" smtClean="0">
                <a:sym typeface="Wingdings" pitchFamily="2" charset="2"/>
              </a:rPr>
              <a:t> </a:t>
            </a:r>
            <a:r>
              <a:rPr lang="tr-TR" sz="5000" dirty="0" smtClean="0">
                <a:solidFill>
                  <a:schemeClr val="tx2">
                    <a:lumMod val="50000"/>
                  </a:schemeClr>
                </a:solidFill>
                <a:sym typeface="Wingdings" pitchFamily="2" charset="2"/>
              </a:rPr>
              <a:t>unutulmaktadır.</a:t>
            </a:r>
            <a:endParaRPr lang="tr-TR" sz="5000" dirty="0">
              <a:solidFill>
                <a:schemeClr val="tx2">
                  <a:lumMod val="50000"/>
                </a:schemeClr>
              </a:solidFill>
              <a:sym typeface="Wingdings" pitchFamily="2" charset="2"/>
            </a:endParaRPr>
          </a:p>
        </p:txBody>
      </p:sp>
    </p:spTree>
  </p:cSld>
  <p:clrMapOvr>
    <a:masterClrMapping/>
  </p:clrMapOvr>
  <p:transition advClick="0"/>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73532"/>
            <a:ext cx="6048672" cy="553998"/>
          </a:xfrm>
          <a:prstGeom prst="rect">
            <a:avLst/>
          </a:prstGeom>
          <a:noFill/>
        </p:spPr>
        <p:txBody>
          <a:bodyPr wrap="square" rtlCol="0">
            <a:spAutoFit/>
          </a:bodyPr>
          <a:lstStyle/>
          <a:p>
            <a:r>
              <a:rPr lang="tr-TR" sz="3000" b="1" dirty="0" smtClean="0">
                <a:solidFill>
                  <a:srgbClr val="FF0000"/>
                </a:solidFill>
              </a:rPr>
              <a:t>Etkili Dinleme</a:t>
            </a:r>
          </a:p>
        </p:txBody>
      </p:sp>
      <p:sp>
        <p:nvSpPr>
          <p:cNvPr id="15" name="14 Dikdörtgen"/>
          <p:cNvSpPr/>
          <p:nvPr/>
        </p:nvSpPr>
        <p:spPr>
          <a:xfrm>
            <a:off x="323528" y="1619157"/>
            <a:ext cx="8568952" cy="3461845"/>
          </a:xfrm>
          <a:prstGeom prst="rect">
            <a:avLst/>
          </a:prstGeom>
        </p:spPr>
        <p:txBody>
          <a:bodyPr wrap="square">
            <a:spAutoFit/>
          </a:bodyPr>
          <a:lstStyle/>
          <a:p>
            <a:pPr>
              <a:lnSpc>
                <a:spcPct val="80000"/>
              </a:lnSpc>
              <a:defRPr/>
            </a:pPr>
            <a:r>
              <a:rPr lang="tr-TR" altLang="tr-TR" sz="2800" dirty="0" smtClean="0">
                <a:solidFill>
                  <a:srgbClr val="FF0000"/>
                </a:solidFill>
              </a:rPr>
              <a:t>	</a:t>
            </a:r>
            <a:r>
              <a:rPr lang="tr-TR" altLang="tr-TR" sz="3500" dirty="0" smtClean="0">
                <a:solidFill>
                  <a:srgbClr val="FF0000"/>
                </a:solidFill>
              </a:rPr>
              <a:t>Dinleme </a:t>
            </a:r>
            <a:r>
              <a:rPr lang="tr-TR" altLang="tr-TR" sz="3500" dirty="0" smtClean="0">
                <a:solidFill>
                  <a:schemeClr val="accent1">
                    <a:lumMod val="50000"/>
                  </a:schemeClr>
                </a:solidFill>
              </a:rPr>
              <a:t>sözel mesajlardan bilgi ve fikirleri alma ve özümleme sürecidir. </a:t>
            </a:r>
            <a:r>
              <a:rPr lang="tr-TR" altLang="tr-TR" sz="2500" dirty="0" smtClean="0">
                <a:solidFill>
                  <a:schemeClr val="accent1">
                    <a:lumMod val="50000"/>
                  </a:schemeClr>
                </a:solidFill>
              </a:rPr>
              <a:t>(Smith,1986).</a:t>
            </a:r>
          </a:p>
          <a:p>
            <a:pPr>
              <a:lnSpc>
                <a:spcPct val="80000"/>
              </a:lnSpc>
              <a:defRPr/>
            </a:pPr>
            <a:endParaRPr lang="tr-TR" altLang="tr-TR" sz="3500" dirty="0" smtClean="0">
              <a:solidFill>
                <a:schemeClr val="accent1">
                  <a:lumMod val="50000"/>
                </a:schemeClr>
              </a:solidFill>
            </a:endParaRPr>
          </a:p>
          <a:p>
            <a:pPr>
              <a:lnSpc>
                <a:spcPct val="80000"/>
              </a:lnSpc>
              <a:defRPr/>
            </a:pPr>
            <a:r>
              <a:rPr lang="tr-TR" altLang="tr-TR" sz="3500" dirty="0" smtClean="0">
                <a:solidFill>
                  <a:schemeClr val="accent1">
                    <a:lumMod val="50000"/>
                  </a:schemeClr>
                </a:solidFill>
              </a:rPr>
              <a:t>	Karşımızdakini anlamak için dinlemeyi bilmek gerekir. </a:t>
            </a:r>
            <a:r>
              <a:rPr lang="tr-TR" altLang="tr-TR" sz="3500" dirty="0" smtClean="0">
                <a:solidFill>
                  <a:srgbClr val="FF0000"/>
                </a:solidFill>
              </a:rPr>
              <a:t>Dinlerken sorun, </a:t>
            </a:r>
            <a:r>
              <a:rPr lang="tr-TR" altLang="tr-TR" sz="3500" dirty="0" smtClean="0">
                <a:solidFill>
                  <a:schemeClr val="accent1">
                    <a:lumMod val="50000"/>
                  </a:schemeClr>
                </a:solidFill>
              </a:rPr>
              <a:t>zihnimizin konuşmacının konuşmasından daha hızlı çalışmasıdır.</a:t>
            </a:r>
          </a:p>
          <a:p>
            <a:pPr algn="just">
              <a:lnSpc>
                <a:spcPct val="80000"/>
              </a:lnSpc>
              <a:defRPr/>
            </a:pPr>
            <a:endParaRPr lang="tr-TR" altLang="tr-TR" sz="2800" dirty="0" smtClean="0"/>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532903"/>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ÖĞRETİM STRATEJİLERİ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11" name="10 Dikdörtgen"/>
          <p:cNvSpPr/>
          <p:nvPr/>
        </p:nvSpPr>
        <p:spPr>
          <a:xfrm>
            <a:off x="323528" y="1484784"/>
            <a:ext cx="8568952" cy="4832092"/>
          </a:xfrm>
          <a:prstGeom prst="rect">
            <a:avLst/>
          </a:prstGeom>
        </p:spPr>
        <p:txBody>
          <a:bodyPr wrap="square">
            <a:spAutoFit/>
          </a:bodyPr>
          <a:lstStyle/>
          <a:p>
            <a:pPr algn="ctr">
              <a:buNone/>
            </a:pPr>
            <a:r>
              <a:rPr lang="tr-TR" sz="2800" dirty="0" smtClean="0">
                <a:solidFill>
                  <a:srgbClr val="FF0000"/>
                </a:solidFill>
              </a:rPr>
              <a:t>Sunuş Yolu İle</a:t>
            </a:r>
          </a:p>
          <a:p>
            <a:r>
              <a:rPr lang="tr-TR" sz="2800" dirty="0" smtClean="0">
                <a:solidFill>
                  <a:schemeClr val="accent1">
                    <a:lumMod val="50000"/>
                  </a:schemeClr>
                </a:solidFill>
              </a:rPr>
              <a:t>Öğretmen merkezlidir.</a:t>
            </a:r>
          </a:p>
          <a:p>
            <a:r>
              <a:rPr lang="tr-TR" sz="2800" dirty="0" smtClean="0">
                <a:solidFill>
                  <a:schemeClr val="accent1">
                    <a:lumMod val="50000"/>
                  </a:schemeClr>
                </a:solidFill>
              </a:rPr>
              <a:t>Öğrenmede tümdengelim vardır.</a:t>
            </a:r>
          </a:p>
          <a:p>
            <a:r>
              <a:rPr lang="tr-TR" sz="2800" dirty="0" smtClean="0">
                <a:solidFill>
                  <a:schemeClr val="accent1">
                    <a:lumMod val="50000"/>
                  </a:schemeClr>
                </a:solidFill>
              </a:rPr>
              <a:t>Kavram haritaları kullanılır. </a:t>
            </a:r>
          </a:p>
          <a:p>
            <a:r>
              <a:rPr lang="tr-TR" sz="2800" dirty="0" smtClean="0">
                <a:solidFill>
                  <a:schemeClr val="accent1">
                    <a:lumMod val="50000"/>
                  </a:schemeClr>
                </a:solidFill>
              </a:rPr>
              <a:t>Dersin hedefleri baştan söylenir.</a:t>
            </a:r>
          </a:p>
          <a:p>
            <a:r>
              <a:rPr lang="tr-TR" sz="2800" dirty="0" smtClean="0">
                <a:solidFill>
                  <a:schemeClr val="accent1">
                    <a:lumMod val="50000"/>
                  </a:schemeClr>
                </a:solidFill>
              </a:rPr>
              <a:t>Bilgi düzeyinde öğrenme sağlanır.</a:t>
            </a:r>
          </a:p>
          <a:p>
            <a:r>
              <a:rPr lang="tr-TR" sz="2800" dirty="0" smtClean="0">
                <a:solidFill>
                  <a:schemeClr val="accent1">
                    <a:lumMod val="50000"/>
                  </a:schemeClr>
                </a:solidFill>
              </a:rPr>
              <a:t>Bilgiler ilişkili, sıralı, tutarlı verilir. </a:t>
            </a:r>
          </a:p>
          <a:p>
            <a:r>
              <a:rPr lang="tr-TR" sz="2800" dirty="0" smtClean="0">
                <a:solidFill>
                  <a:schemeClr val="accent1">
                    <a:lumMod val="50000"/>
                  </a:schemeClr>
                </a:solidFill>
              </a:rPr>
              <a:t>Bilgiler örnekler ile kaynaştırılır. </a:t>
            </a:r>
          </a:p>
          <a:p>
            <a:r>
              <a:rPr lang="tr-TR" sz="2800" dirty="0" smtClean="0">
                <a:solidFill>
                  <a:schemeClr val="accent1">
                    <a:lumMod val="50000"/>
                  </a:schemeClr>
                </a:solidFill>
              </a:rPr>
              <a:t>Öğrencinin soru sormasına fırsat verilir. </a:t>
            </a:r>
          </a:p>
          <a:p>
            <a:r>
              <a:rPr lang="tr-TR" sz="2800" dirty="0" smtClean="0">
                <a:solidFill>
                  <a:srgbClr val="FF0000"/>
                </a:solidFill>
              </a:rPr>
              <a:t>Anlatım, gösteri, konferans yöntem ve teknikleri yoluyla ders işlenebilir.</a:t>
            </a:r>
            <a:endParaRPr lang="tr-TR" sz="2800" dirty="0">
              <a:solidFill>
                <a:srgbClr val="FF0000"/>
              </a:solidFill>
            </a:endParaRPr>
          </a:p>
        </p:txBody>
      </p:sp>
      <p:pic>
        <p:nvPicPr>
          <p:cNvPr id="15" name="14 Resim" descr="http://users.metu.edu.tr/e133313/MCj03634440000%5b1%5d.gif"/>
          <p:cNvPicPr/>
          <p:nvPr/>
        </p:nvPicPr>
        <p:blipFill>
          <a:blip r:embed="rId3" cstate="print"/>
          <a:srcRect/>
          <a:stretch>
            <a:fillRect/>
          </a:stretch>
        </p:blipFill>
        <p:spPr bwMode="auto">
          <a:xfrm>
            <a:off x="5868144" y="2132856"/>
            <a:ext cx="2880320" cy="288032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20688"/>
            <a:ext cx="6048672" cy="630942"/>
          </a:xfrm>
          <a:prstGeom prst="rect">
            <a:avLst/>
          </a:prstGeom>
          <a:noFill/>
        </p:spPr>
        <p:txBody>
          <a:bodyPr wrap="square" rtlCol="0">
            <a:spAutoFit/>
          </a:bodyPr>
          <a:lstStyle/>
          <a:p>
            <a:r>
              <a:rPr lang="tr-TR" sz="3500" b="1" dirty="0" smtClean="0">
                <a:solidFill>
                  <a:srgbClr val="FF0000"/>
                </a:solidFill>
              </a:rPr>
              <a:t>Dinlerken Sorun</a:t>
            </a:r>
          </a:p>
        </p:txBody>
      </p:sp>
      <p:sp>
        <p:nvSpPr>
          <p:cNvPr id="17" name="Text Box 3"/>
          <p:cNvSpPr txBox="1">
            <a:spLocks noChangeArrowheads="1"/>
          </p:cNvSpPr>
          <p:nvPr/>
        </p:nvSpPr>
        <p:spPr bwMode="auto">
          <a:xfrm>
            <a:off x="457200" y="1524000"/>
            <a:ext cx="8229600" cy="5724644"/>
          </a:xfrm>
          <a:prstGeom prst="rect">
            <a:avLst/>
          </a:prstGeom>
          <a:noFill/>
          <a:ln w="9525">
            <a:no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lnSpc>
                <a:spcPct val="150000"/>
              </a:lnSpc>
              <a:defRPr/>
            </a:pPr>
            <a:r>
              <a:rPr lang="tr-TR" sz="3000" dirty="0" smtClean="0">
                <a:solidFill>
                  <a:schemeClr val="accent1">
                    <a:lumMod val="50000"/>
                  </a:schemeClr>
                </a:solidFill>
                <a:latin typeface="+mn-lt"/>
                <a:sym typeface="Wingdings" pitchFamily="2" charset="2"/>
              </a:rPr>
              <a:t>İnsanlar dakikada </a:t>
            </a:r>
            <a:r>
              <a:rPr lang="tr-TR" sz="3000" u="sng" dirty="0" smtClean="0">
                <a:solidFill>
                  <a:srgbClr val="FF0000"/>
                </a:solidFill>
                <a:latin typeface="+mn-lt"/>
                <a:sym typeface="Wingdings" pitchFamily="2" charset="2"/>
              </a:rPr>
              <a:t>120-150</a:t>
            </a:r>
            <a:r>
              <a:rPr lang="tr-TR" sz="3000" dirty="0" smtClean="0">
                <a:solidFill>
                  <a:schemeClr val="accent1">
                    <a:lumMod val="50000"/>
                  </a:schemeClr>
                </a:solidFill>
                <a:latin typeface="+mn-lt"/>
                <a:sym typeface="Wingdings" pitchFamily="2" charset="2"/>
              </a:rPr>
              <a:t> kelime söyleyerek konuşmaktadırlar. Buna karşılık </a:t>
            </a:r>
            <a:r>
              <a:rPr lang="tr-TR" sz="3000" u="sng" dirty="0" smtClean="0">
                <a:solidFill>
                  <a:schemeClr val="accent1">
                    <a:lumMod val="50000"/>
                  </a:schemeClr>
                </a:solidFill>
                <a:latin typeface="+mn-lt"/>
                <a:sym typeface="Wingdings" pitchFamily="2" charset="2"/>
              </a:rPr>
              <a:t>insan düşüncesinin hızı  </a:t>
            </a:r>
            <a:r>
              <a:rPr lang="tr-TR" sz="3000" dirty="0" smtClean="0">
                <a:solidFill>
                  <a:schemeClr val="accent1">
                    <a:lumMod val="50000"/>
                  </a:schemeClr>
                </a:solidFill>
                <a:latin typeface="+mn-lt"/>
                <a:sym typeface="Wingdings" pitchFamily="2" charset="2"/>
              </a:rPr>
              <a:t>dakikada </a:t>
            </a:r>
            <a:r>
              <a:rPr lang="tr-TR" sz="3000" u="sng" dirty="0" smtClean="0">
                <a:solidFill>
                  <a:srgbClr val="FF0000"/>
                </a:solidFill>
                <a:latin typeface="+mn-lt"/>
                <a:sym typeface="Wingdings" pitchFamily="2" charset="2"/>
              </a:rPr>
              <a:t>1200-1500</a:t>
            </a:r>
            <a:r>
              <a:rPr lang="tr-TR" sz="3000" dirty="0" smtClean="0">
                <a:solidFill>
                  <a:schemeClr val="accent1">
                    <a:lumMod val="50000"/>
                  </a:schemeClr>
                </a:solidFill>
                <a:latin typeface="+mn-lt"/>
                <a:sym typeface="Wingdings" pitchFamily="2" charset="2"/>
              </a:rPr>
              <a:t> kelime arasındadır. </a:t>
            </a:r>
          </a:p>
          <a:p>
            <a:pPr algn="just" eaLnBrk="1" hangingPunct="1">
              <a:lnSpc>
                <a:spcPct val="150000"/>
              </a:lnSpc>
              <a:defRPr/>
            </a:pPr>
            <a:r>
              <a:rPr lang="tr-TR" sz="3000" dirty="0" smtClean="0">
                <a:solidFill>
                  <a:schemeClr val="accent1">
                    <a:lumMod val="50000"/>
                  </a:schemeClr>
                </a:solidFill>
                <a:latin typeface="+mn-lt"/>
                <a:sym typeface="Wingdings" pitchFamily="2" charset="2"/>
              </a:rPr>
              <a:t>Demek ki kişiler dinlerken düşüncelerinde boş zaman olmakta ve başka şeyler düşünmeye başlamaktadırlar.</a:t>
            </a:r>
          </a:p>
          <a:p>
            <a:pPr algn="just" eaLnBrk="1" hangingPunct="1">
              <a:lnSpc>
                <a:spcPct val="150000"/>
              </a:lnSpc>
              <a:spcBef>
                <a:spcPct val="170000"/>
              </a:spcBef>
              <a:buFont typeface="Wingdings" pitchFamily="2" charset="2"/>
              <a:buChar char="J"/>
              <a:defRPr/>
            </a:pPr>
            <a:endParaRPr lang="tr-TR" sz="3000" dirty="0" smtClean="0">
              <a:solidFill>
                <a:schemeClr val="accent1">
                  <a:lumMod val="50000"/>
                </a:schemeClr>
              </a:solidFill>
              <a:latin typeface="+mn-lt"/>
              <a:sym typeface="Wingdings" pitchFamily="2" charset="2"/>
            </a:endParaRPr>
          </a:p>
        </p:txBody>
      </p:sp>
    </p:spTree>
  </p:cSld>
  <p:clrMapOvr>
    <a:masterClrMapping/>
  </p:clrMapOvr>
  <p:transition advClick="0"/>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73532"/>
            <a:ext cx="6048672" cy="553998"/>
          </a:xfrm>
          <a:prstGeom prst="rect">
            <a:avLst/>
          </a:prstGeom>
          <a:noFill/>
        </p:spPr>
        <p:txBody>
          <a:bodyPr wrap="square" rtlCol="0">
            <a:spAutoFit/>
          </a:bodyPr>
          <a:lstStyle/>
          <a:p>
            <a:r>
              <a:rPr lang="tr-TR" sz="3000" b="1" dirty="0" smtClean="0">
                <a:solidFill>
                  <a:srgbClr val="FF0000"/>
                </a:solidFill>
              </a:rPr>
              <a:t>Dinliyor muyuz?</a:t>
            </a:r>
          </a:p>
        </p:txBody>
      </p:sp>
      <p:sp>
        <p:nvSpPr>
          <p:cNvPr id="15" name="14 Dikdörtgen"/>
          <p:cNvSpPr/>
          <p:nvPr/>
        </p:nvSpPr>
        <p:spPr>
          <a:xfrm>
            <a:off x="323528" y="1619157"/>
            <a:ext cx="8568952" cy="4493538"/>
          </a:xfrm>
          <a:prstGeom prst="rect">
            <a:avLst/>
          </a:prstGeom>
        </p:spPr>
        <p:txBody>
          <a:bodyPr wrap="square">
            <a:spAutoFit/>
          </a:bodyPr>
          <a:lstStyle/>
          <a:p>
            <a:pPr algn="just">
              <a:defRPr/>
            </a:pPr>
            <a:r>
              <a:rPr lang="tr-TR" altLang="tr-TR" sz="2600" dirty="0" smtClean="0">
                <a:solidFill>
                  <a:schemeClr val="accent1">
                    <a:lumMod val="50000"/>
                  </a:schemeClr>
                </a:solidFill>
              </a:rPr>
              <a:t>Dinlerken aynı zamanda ne söyleyeceğinizi düşünür müsünüz?</a:t>
            </a:r>
          </a:p>
          <a:p>
            <a:pPr algn="just">
              <a:defRPr/>
            </a:pPr>
            <a:r>
              <a:rPr lang="tr-TR" altLang="tr-TR" sz="2600" dirty="0" smtClean="0">
                <a:solidFill>
                  <a:schemeClr val="accent1">
                    <a:lumMod val="50000"/>
                  </a:schemeClr>
                </a:solidFill>
              </a:rPr>
              <a:t>Karşınızdakinin söylediklerini kendi bildiğinizi esas alarak mı dinlersiniz?</a:t>
            </a:r>
          </a:p>
          <a:p>
            <a:pPr algn="just">
              <a:defRPr/>
            </a:pPr>
            <a:r>
              <a:rPr lang="tr-TR" altLang="tr-TR" sz="2600" dirty="0" smtClean="0">
                <a:solidFill>
                  <a:schemeClr val="accent1">
                    <a:lumMod val="50000"/>
                  </a:schemeClr>
                </a:solidFill>
              </a:rPr>
              <a:t>Dinlerken çevre faktörleri konsantrasyonunuzun dağılmasına neden olur mu?</a:t>
            </a:r>
          </a:p>
          <a:p>
            <a:pPr algn="just">
              <a:defRPr/>
            </a:pPr>
            <a:r>
              <a:rPr lang="tr-TR" altLang="tr-TR" sz="2600" dirty="0" smtClean="0">
                <a:solidFill>
                  <a:schemeClr val="accent1">
                    <a:lumMod val="50000"/>
                  </a:schemeClr>
                </a:solidFill>
              </a:rPr>
              <a:t>Dinlerken sıkıldığınız zaman vücut diliniz bunu belli eder mi?</a:t>
            </a:r>
          </a:p>
          <a:p>
            <a:pPr algn="just">
              <a:defRPr/>
            </a:pPr>
            <a:r>
              <a:rPr lang="tr-TR" altLang="tr-TR" sz="2600" dirty="0" smtClean="0">
                <a:solidFill>
                  <a:schemeClr val="accent1">
                    <a:lumMod val="50000"/>
                  </a:schemeClr>
                </a:solidFill>
              </a:rPr>
              <a:t>Karşınızdakinin sözünü bitirmesine izin vermeyip onun yerine cümleyi tamamlar mısınız?</a:t>
            </a:r>
          </a:p>
          <a:p>
            <a:pPr algn="just">
              <a:defRPr/>
            </a:pPr>
            <a:endParaRPr lang="tr-TR" altLang="tr-TR" sz="2600" dirty="0" smtClean="0">
              <a:solidFill>
                <a:srgbClr val="FF0000"/>
              </a:solidFill>
            </a:endParaRPr>
          </a:p>
          <a:p>
            <a:pPr algn="just">
              <a:defRPr/>
            </a:pPr>
            <a:r>
              <a:rPr lang="tr-TR" altLang="tr-TR" sz="2600" dirty="0" smtClean="0">
                <a:solidFill>
                  <a:srgbClr val="FF0000"/>
                </a:solidFill>
              </a:rPr>
              <a:t>	Bu sorulara genellikle ”evet” cevabı veriyorsanız dinleme ile ilgili problemler yaşamanız olasıdır.</a:t>
            </a:r>
          </a:p>
        </p:txBody>
      </p:sp>
    </p:spTree>
  </p:cSld>
  <p:clrMapOvr>
    <a:masterClrMapping/>
  </p:clrMapOvr>
  <p:transition advClick="0"/>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73532"/>
            <a:ext cx="6048672" cy="584775"/>
          </a:xfrm>
          <a:prstGeom prst="rect">
            <a:avLst/>
          </a:prstGeom>
          <a:noFill/>
        </p:spPr>
        <p:txBody>
          <a:bodyPr wrap="square" rtlCol="0">
            <a:spAutoFit/>
          </a:bodyPr>
          <a:lstStyle/>
          <a:p>
            <a:r>
              <a:rPr lang="tr-TR" sz="3200" b="1" dirty="0" smtClean="0">
                <a:solidFill>
                  <a:srgbClr val="FF0000"/>
                </a:solidFill>
              </a:rPr>
              <a:t>Düşünürden İnciler</a:t>
            </a:r>
          </a:p>
        </p:txBody>
      </p:sp>
      <p:sp>
        <p:nvSpPr>
          <p:cNvPr id="17" name="Rectangle 3"/>
          <p:cNvSpPr txBox="1">
            <a:spLocks noChangeArrowheads="1"/>
          </p:cNvSpPr>
          <p:nvPr/>
        </p:nvSpPr>
        <p:spPr>
          <a:xfrm>
            <a:off x="533400" y="1752600"/>
            <a:ext cx="7772400" cy="4643438"/>
          </a:xfrm>
          <a:prstGeom prst="rect">
            <a:avLst/>
          </a:prstGeom>
        </p:spPr>
        <p:txBody>
          <a:bodyPr>
            <a:normAutofit fontScale="85000" lnSpcReduction="20000"/>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50000"/>
              </a:lnSpc>
              <a:spcBef>
                <a:spcPct val="20000"/>
              </a:spcBef>
              <a:defRPr/>
            </a:pPr>
            <a:r>
              <a:rPr lang="tr-TR" sz="3000" b="1" dirty="0" smtClean="0">
                <a:solidFill>
                  <a:schemeClr val="accent1">
                    <a:lumMod val="50000"/>
                  </a:schemeClr>
                </a:solidFill>
                <a:latin typeface="Calibri" pitchFamily="34" charset="0"/>
              </a:rPr>
              <a:t>Söylediklerinize</a:t>
            </a:r>
            <a:r>
              <a:rPr lang="tr-TR" sz="3000" dirty="0" smtClean="0">
                <a:solidFill>
                  <a:schemeClr val="accent1">
                    <a:lumMod val="50000"/>
                  </a:schemeClr>
                </a:solidFill>
                <a:latin typeface="Calibri" pitchFamily="34" charset="0"/>
              </a:rPr>
              <a:t> dikkat edin </a:t>
            </a:r>
            <a:r>
              <a:rPr lang="tr-TR" sz="3000" dirty="0" smtClean="0">
                <a:solidFill>
                  <a:srgbClr val="FF0000"/>
                </a:solidFill>
                <a:latin typeface="Calibri" pitchFamily="34" charset="0"/>
              </a:rPr>
              <a:t>düşüncelere</a:t>
            </a:r>
            <a:r>
              <a:rPr lang="tr-TR" sz="3000" dirty="0" smtClean="0">
                <a:solidFill>
                  <a:schemeClr val="accent1">
                    <a:lumMod val="50000"/>
                  </a:schemeClr>
                </a:solidFill>
                <a:latin typeface="Calibri" pitchFamily="34" charset="0"/>
              </a:rPr>
              <a:t> dönüşür</a:t>
            </a:r>
            <a:endParaRPr lang="en-US" sz="3000" dirty="0" smtClean="0">
              <a:solidFill>
                <a:schemeClr val="accent1">
                  <a:lumMod val="50000"/>
                </a:schemeClr>
              </a:solidFill>
              <a:latin typeface="Calibri" pitchFamily="34" charset="0"/>
            </a:endParaRPr>
          </a:p>
          <a:p>
            <a:pPr eaLnBrk="1" hangingPunct="1">
              <a:lnSpc>
                <a:spcPct val="150000"/>
              </a:lnSpc>
              <a:spcBef>
                <a:spcPct val="20000"/>
              </a:spcBef>
              <a:defRPr/>
            </a:pPr>
            <a:r>
              <a:rPr lang="tr-TR" sz="3000" b="1" dirty="0" smtClean="0">
                <a:solidFill>
                  <a:schemeClr val="accent1">
                    <a:lumMod val="50000"/>
                  </a:schemeClr>
                </a:solidFill>
                <a:latin typeface="Calibri" pitchFamily="34" charset="0"/>
              </a:rPr>
              <a:t>Düşüncelerinize</a:t>
            </a:r>
            <a:r>
              <a:rPr lang="tr-TR" sz="3000" dirty="0" smtClean="0">
                <a:solidFill>
                  <a:schemeClr val="accent1">
                    <a:lumMod val="50000"/>
                  </a:schemeClr>
                </a:solidFill>
                <a:latin typeface="Calibri" pitchFamily="34" charset="0"/>
              </a:rPr>
              <a:t> dikkat edin </a:t>
            </a:r>
            <a:r>
              <a:rPr lang="tr-TR" sz="3000" dirty="0" smtClean="0">
                <a:solidFill>
                  <a:srgbClr val="FF0000"/>
                </a:solidFill>
                <a:latin typeface="Calibri" pitchFamily="34" charset="0"/>
              </a:rPr>
              <a:t>duygularınıza</a:t>
            </a:r>
            <a:r>
              <a:rPr lang="tr-TR" sz="3000" dirty="0" smtClean="0">
                <a:solidFill>
                  <a:schemeClr val="accent1">
                    <a:lumMod val="50000"/>
                  </a:schemeClr>
                </a:solidFill>
                <a:latin typeface="Calibri" pitchFamily="34" charset="0"/>
              </a:rPr>
              <a:t> dönüşür,</a:t>
            </a:r>
            <a:endParaRPr lang="en-US" sz="3000" dirty="0" smtClean="0">
              <a:solidFill>
                <a:schemeClr val="accent1">
                  <a:lumMod val="50000"/>
                </a:schemeClr>
              </a:solidFill>
              <a:latin typeface="Calibri" pitchFamily="34" charset="0"/>
            </a:endParaRPr>
          </a:p>
          <a:p>
            <a:pPr eaLnBrk="1" hangingPunct="1">
              <a:lnSpc>
                <a:spcPct val="150000"/>
              </a:lnSpc>
              <a:spcBef>
                <a:spcPct val="20000"/>
              </a:spcBef>
              <a:defRPr/>
            </a:pPr>
            <a:r>
              <a:rPr lang="tr-TR" sz="3000" b="1" dirty="0" smtClean="0">
                <a:solidFill>
                  <a:schemeClr val="accent1">
                    <a:lumMod val="50000"/>
                  </a:schemeClr>
                </a:solidFill>
                <a:latin typeface="Calibri" pitchFamily="34" charset="0"/>
              </a:rPr>
              <a:t>Duygularınıza</a:t>
            </a:r>
            <a:r>
              <a:rPr lang="tr-TR" sz="3000" dirty="0" smtClean="0">
                <a:solidFill>
                  <a:schemeClr val="accent1">
                    <a:lumMod val="50000"/>
                  </a:schemeClr>
                </a:solidFill>
                <a:latin typeface="Calibri" pitchFamily="34" charset="0"/>
              </a:rPr>
              <a:t> dikkat edin </a:t>
            </a:r>
            <a:r>
              <a:rPr lang="tr-TR" sz="3000" dirty="0" smtClean="0">
                <a:solidFill>
                  <a:srgbClr val="FF0000"/>
                </a:solidFill>
                <a:latin typeface="Calibri" pitchFamily="34" charset="0"/>
              </a:rPr>
              <a:t>davranışlarınıza </a:t>
            </a:r>
            <a:r>
              <a:rPr lang="tr-TR" sz="3000" dirty="0" smtClean="0">
                <a:solidFill>
                  <a:schemeClr val="accent1">
                    <a:lumMod val="50000"/>
                  </a:schemeClr>
                </a:solidFill>
                <a:latin typeface="Calibri" pitchFamily="34" charset="0"/>
              </a:rPr>
              <a:t>dönüşür</a:t>
            </a:r>
            <a:endParaRPr lang="en-US" sz="3000" dirty="0" smtClean="0">
              <a:solidFill>
                <a:schemeClr val="accent1">
                  <a:lumMod val="50000"/>
                </a:schemeClr>
              </a:solidFill>
              <a:latin typeface="Calibri" pitchFamily="34" charset="0"/>
            </a:endParaRPr>
          </a:p>
          <a:p>
            <a:pPr eaLnBrk="1" hangingPunct="1">
              <a:lnSpc>
                <a:spcPct val="150000"/>
              </a:lnSpc>
              <a:spcBef>
                <a:spcPct val="20000"/>
              </a:spcBef>
              <a:defRPr/>
            </a:pPr>
            <a:r>
              <a:rPr lang="tr-TR" sz="3000" b="1" dirty="0" smtClean="0">
                <a:solidFill>
                  <a:schemeClr val="accent1">
                    <a:lumMod val="50000"/>
                  </a:schemeClr>
                </a:solidFill>
                <a:latin typeface="Calibri" pitchFamily="34" charset="0"/>
              </a:rPr>
              <a:t>Davranışlarınıza </a:t>
            </a:r>
            <a:r>
              <a:rPr lang="tr-TR" sz="3000" dirty="0" smtClean="0">
                <a:solidFill>
                  <a:schemeClr val="accent1">
                    <a:lumMod val="50000"/>
                  </a:schemeClr>
                </a:solidFill>
                <a:latin typeface="Calibri" pitchFamily="34" charset="0"/>
              </a:rPr>
              <a:t>dikkat edin </a:t>
            </a:r>
            <a:r>
              <a:rPr lang="tr-TR" sz="3000" dirty="0" smtClean="0">
                <a:solidFill>
                  <a:srgbClr val="FF0000"/>
                </a:solidFill>
                <a:latin typeface="Calibri" pitchFamily="34" charset="0"/>
              </a:rPr>
              <a:t>alışkanlıklara </a:t>
            </a:r>
            <a:r>
              <a:rPr lang="tr-TR" sz="3000" dirty="0" smtClean="0">
                <a:solidFill>
                  <a:schemeClr val="accent1">
                    <a:lumMod val="50000"/>
                  </a:schemeClr>
                </a:solidFill>
                <a:latin typeface="Calibri" pitchFamily="34" charset="0"/>
              </a:rPr>
              <a:t>dönüşür,</a:t>
            </a:r>
            <a:endParaRPr lang="en-US" sz="3000" dirty="0" smtClean="0">
              <a:solidFill>
                <a:schemeClr val="accent1">
                  <a:lumMod val="50000"/>
                </a:schemeClr>
              </a:solidFill>
              <a:latin typeface="Calibri" pitchFamily="34" charset="0"/>
            </a:endParaRPr>
          </a:p>
          <a:p>
            <a:pPr eaLnBrk="1" hangingPunct="1">
              <a:lnSpc>
                <a:spcPct val="150000"/>
              </a:lnSpc>
              <a:spcBef>
                <a:spcPct val="20000"/>
              </a:spcBef>
              <a:defRPr/>
            </a:pPr>
            <a:r>
              <a:rPr lang="tr-TR" sz="3000" b="1" dirty="0" smtClean="0">
                <a:solidFill>
                  <a:schemeClr val="accent1">
                    <a:lumMod val="50000"/>
                  </a:schemeClr>
                </a:solidFill>
                <a:latin typeface="Calibri" pitchFamily="34" charset="0"/>
              </a:rPr>
              <a:t>Alışkanlıklarınıza </a:t>
            </a:r>
            <a:r>
              <a:rPr lang="tr-TR" sz="3000" dirty="0" smtClean="0">
                <a:solidFill>
                  <a:schemeClr val="accent1">
                    <a:lumMod val="50000"/>
                  </a:schemeClr>
                </a:solidFill>
                <a:latin typeface="Calibri" pitchFamily="34" charset="0"/>
              </a:rPr>
              <a:t>dikkat edin </a:t>
            </a:r>
            <a:r>
              <a:rPr lang="tr-TR" sz="3000" dirty="0" smtClean="0">
                <a:solidFill>
                  <a:srgbClr val="FF0000"/>
                </a:solidFill>
                <a:latin typeface="Calibri" pitchFamily="34" charset="0"/>
              </a:rPr>
              <a:t>değerlerinize</a:t>
            </a:r>
            <a:r>
              <a:rPr lang="tr-TR" sz="3000" dirty="0" smtClean="0">
                <a:solidFill>
                  <a:schemeClr val="accent1">
                    <a:lumMod val="50000"/>
                  </a:schemeClr>
                </a:solidFill>
                <a:latin typeface="Calibri" pitchFamily="34" charset="0"/>
              </a:rPr>
              <a:t> dönüşür,</a:t>
            </a:r>
            <a:endParaRPr lang="en-US" sz="3000" dirty="0" smtClean="0">
              <a:solidFill>
                <a:schemeClr val="accent1">
                  <a:lumMod val="50000"/>
                </a:schemeClr>
              </a:solidFill>
              <a:latin typeface="Calibri" pitchFamily="34" charset="0"/>
            </a:endParaRPr>
          </a:p>
          <a:p>
            <a:pPr eaLnBrk="1" hangingPunct="1">
              <a:lnSpc>
                <a:spcPct val="150000"/>
              </a:lnSpc>
              <a:spcBef>
                <a:spcPct val="20000"/>
              </a:spcBef>
              <a:defRPr/>
            </a:pPr>
            <a:r>
              <a:rPr lang="tr-TR" sz="3000" b="1" dirty="0" smtClean="0">
                <a:solidFill>
                  <a:schemeClr val="accent1">
                    <a:lumMod val="50000"/>
                  </a:schemeClr>
                </a:solidFill>
                <a:latin typeface="Calibri" pitchFamily="34" charset="0"/>
              </a:rPr>
              <a:t>Değerlerinize</a:t>
            </a:r>
            <a:r>
              <a:rPr lang="tr-TR" sz="3000" dirty="0" smtClean="0">
                <a:solidFill>
                  <a:schemeClr val="accent1">
                    <a:lumMod val="50000"/>
                  </a:schemeClr>
                </a:solidFill>
                <a:latin typeface="Calibri" pitchFamily="34" charset="0"/>
              </a:rPr>
              <a:t> dikkat edin </a:t>
            </a:r>
            <a:r>
              <a:rPr lang="tr-TR" sz="3000" dirty="0" smtClean="0">
                <a:solidFill>
                  <a:srgbClr val="FF0000"/>
                </a:solidFill>
                <a:latin typeface="Calibri" pitchFamily="34" charset="0"/>
              </a:rPr>
              <a:t>karakterinize </a:t>
            </a:r>
            <a:r>
              <a:rPr lang="tr-TR" sz="3000" dirty="0" smtClean="0">
                <a:solidFill>
                  <a:schemeClr val="accent1">
                    <a:lumMod val="50000"/>
                  </a:schemeClr>
                </a:solidFill>
                <a:latin typeface="Calibri" pitchFamily="34" charset="0"/>
              </a:rPr>
              <a:t>dönüşür,</a:t>
            </a:r>
            <a:endParaRPr lang="en-US" sz="3000" dirty="0" smtClean="0">
              <a:solidFill>
                <a:schemeClr val="accent1">
                  <a:lumMod val="50000"/>
                </a:schemeClr>
              </a:solidFill>
              <a:latin typeface="Calibri" pitchFamily="34" charset="0"/>
            </a:endParaRPr>
          </a:p>
          <a:p>
            <a:pPr eaLnBrk="1" hangingPunct="1">
              <a:lnSpc>
                <a:spcPct val="150000"/>
              </a:lnSpc>
              <a:spcBef>
                <a:spcPct val="20000"/>
              </a:spcBef>
              <a:defRPr/>
            </a:pPr>
            <a:r>
              <a:rPr lang="tr-TR" sz="3000" b="1" dirty="0" smtClean="0">
                <a:solidFill>
                  <a:schemeClr val="accent1">
                    <a:lumMod val="50000"/>
                  </a:schemeClr>
                </a:solidFill>
                <a:latin typeface="Calibri" pitchFamily="34" charset="0"/>
              </a:rPr>
              <a:t>Karakterinize</a:t>
            </a:r>
            <a:r>
              <a:rPr lang="tr-TR" sz="3000" dirty="0" smtClean="0">
                <a:solidFill>
                  <a:schemeClr val="accent1">
                    <a:lumMod val="50000"/>
                  </a:schemeClr>
                </a:solidFill>
                <a:latin typeface="Calibri" pitchFamily="34" charset="0"/>
              </a:rPr>
              <a:t> dikkat edin </a:t>
            </a:r>
            <a:r>
              <a:rPr lang="tr-TR" sz="3000" dirty="0" smtClean="0">
                <a:solidFill>
                  <a:srgbClr val="FF0000"/>
                </a:solidFill>
                <a:latin typeface="Calibri" pitchFamily="34" charset="0"/>
              </a:rPr>
              <a:t>kaderinize</a:t>
            </a:r>
            <a:r>
              <a:rPr lang="tr-TR" sz="3000" dirty="0" smtClean="0">
                <a:solidFill>
                  <a:schemeClr val="accent1">
                    <a:lumMod val="50000"/>
                  </a:schemeClr>
                </a:solidFill>
                <a:latin typeface="Calibri" pitchFamily="34" charset="0"/>
              </a:rPr>
              <a:t> dönüşür.</a:t>
            </a:r>
            <a:endParaRPr lang="en-US" sz="3000" dirty="0" smtClean="0">
              <a:solidFill>
                <a:schemeClr val="accent1">
                  <a:lumMod val="50000"/>
                </a:schemeClr>
              </a:solidFill>
              <a:latin typeface="Calibri" pitchFamily="34" charset="0"/>
            </a:endParaRPr>
          </a:p>
          <a:p>
            <a:pPr eaLnBrk="1" hangingPunct="1">
              <a:lnSpc>
                <a:spcPct val="70000"/>
              </a:lnSpc>
              <a:spcBef>
                <a:spcPct val="20000"/>
              </a:spcBef>
              <a:defRPr/>
            </a:pPr>
            <a:r>
              <a:rPr lang="tr-TR" sz="2600" b="1" dirty="0" smtClean="0">
                <a:effectLst>
                  <a:outerShdw blurRad="38100" dist="38100" dir="2700000" algn="tl">
                    <a:srgbClr val="C0C0C0"/>
                  </a:outerShdw>
                </a:effectLst>
                <a:latin typeface="Calibri" pitchFamily="34" charset="0"/>
              </a:rPr>
              <a:t>												</a:t>
            </a:r>
            <a:r>
              <a:rPr lang="tr-TR" sz="2600" dirty="0" smtClean="0">
                <a:solidFill>
                  <a:srgbClr val="660066"/>
                </a:solidFill>
                <a:latin typeface="Calibri" pitchFamily="34" charset="0"/>
              </a:rPr>
              <a:t>			</a:t>
            </a:r>
            <a:r>
              <a:rPr lang="tr-TR" sz="2600" b="1" dirty="0" smtClean="0">
                <a:solidFill>
                  <a:srgbClr val="660066"/>
                </a:solidFill>
                <a:latin typeface="Calibri" pitchFamily="34" charset="0"/>
              </a:rPr>
              <a:t> </a:t>
            </a:r>
            <a:endParaRPr lang="en-US" sz="2600" b="1" dirty="0" smtClean="0">
              <a:solidFill>
                <a:srgbClr val="660066"/>
              </a:solidFill>
              <a:latin typeface="Calibri" pitchFamily="34" charset="0"/>
            </a:endParaRPr>
          </a:p>
          <a:p>
            <a:pPr eaLnBrk="1" hangingPunct="1">
              <a:lnSpc>
                <a:spcPct val="70000"/>
              </a:lnSpc>
              <a:spcBef>
                <a:spcPct val="20000"/>
              </a:spcBef>
              <a:buFont typeface="Arial" charset="0"/>
              <a:buChar char="•"/>
              <a:defRPr/>
            </a:pPr>
            <a:endParaRPr lang="tr-TR" sz="2200" b="1" dirty="0" smtClean="0">
              <a:solidFill>
                <a:srgbClr val="660066"/>
              </a:solidFill>
              <a:latin typeface="Calibri" pitchFamily="34" charset="0"/>
            </a:endParaRPr>
          </a:p>
        </p:txBody>
      </p:sp>
    </p:spTree>
  </p:cSld>
  <p:clrMapOvr>
    <a:masterClrMapping/>
  </p:clrMapOvr>
  <p:transition advClick="0"/>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403648" y="673532"/>
            <a:ext cx="6048672" cy="523220"/>
          </a:xfrm>
          <a:prstGeom prst="rect">
            <a:avLst/>
          </a:prstGeom>
          <a:noFill/>
        </p:spPr>
        <p:txBody>
          <a:bodyPr wrap="square" rtlCol="0">
            <a:spAutoFit/>
          </a:bodyPr>
          <a:lstStyle/>
          <a:p>
            <a:r>
              <a:rPr lang="tr-TR" sz="2800" b="1" dirty="0" smtClean="0">
                <a:solidFill>
                  <a:srgbClr val="FF0000"/>
                </a:solidFill>
              </a:rPr>
              <a:t>Başarılı Bir Öğretmenlik İçin</a:t>
            </a:r>
          </a:p>
        </p:txBody>
      </p:sp>
      <p:sp>
        <p:nvSpPr>
          <p:cNvPr id="15" name="Rectangle 6"/>
          <p:cNvSpPr>
            <a:spLocks noChangeArrowheads="1"/>
          </p:cNvSpPr>
          <p:nvPr/>
        </p:nvSpPr>
        <p:spPr bwMode="auto">
          <a:xfrm>
            <a:off x="323528" y="1600200"/>
            <a:ext cx="8568952" cy="1815882"/>
          </a:xfrm>
          <a:prstGeom prst="rect">
            <a:avLst/>
          </a:prstGeom>
          <a:noFill/>
          <a:ln w="9525">
            <a:noFill/>
            <a:miter lim="800000"/>
            <a:headEnd/>
            <a:tailEnd/>
          </a:ln>
        </p:spPr>
        <p:txBody>
          <a:bodyPr wrap="square">
            <a:spAutoFit/>
          </a:bodyPr>
          <a:lstStyle/>
          <a:p>
            <a:pPr eaLnBrk="1" hangingPunct="1"/>
            <a:r>
              <a:rPr lang="tr-TR" altLang="tr-TR" sz="2800" dirty="0">
                <a:solidFill>
                  <a:schemeClr val="tx2">
                    <a:lumMod val="50000"/>
                  </a:schemeClr>
                </a:solidFill>
                <a:cs typeface="Times New Roman" pitchFamily="18" charset="0"/>
              </a:rPr>
              <a:t>Bir öğretmenin İLETİŞİMDE tam olarak başarılı olabilmesi, öncelikle öğrencilerle </a:t>
            </a:r>
            <a:r>
              <a:rPr lang="tr-TR" altLang="tr-TR" sz="2800" u="sng" dirty="0">
                <a:solidFill>
                  <a:srgbClr val="FF0000"/>
                </a:solidFill>
                <a:cs typeface="Times New Roman" pitchFamily="18" charset="0"/>
              </a:rPr>
              <a:t>iyi bir </a:t>
            </a:r>
            <a:r>
              <a:rPr lang="tr-TR" altLang="tr-TR" sz="2800" u="sng" dirty="0" smtClean="0">
                <a:solidFill>
                  <a:srgbClr val="FF0000"/>
                </a:solidFill>
                <a:cs typeface="Times New Roman" pitchFamily="18" charset="0"/>
              </a:rPr>
              <a:t>iletişim</a:t>
            </a:r>
            <a:r>
              <a:rPr lang="tr-TR" altLang="tr-TR" sz="2800" dirty="0" smtClean="0">
                <a:solidFill>
                  <a:srgbClr val="FF0000"/>
                </a:solidFill>
                <a:cs typeface="Times New Roman" pitchFamily="18" charset="0"/>
              </a:rPr>
              <a:t> </a:t>
            </a:r>
            <a:r>
              <a:rPr lang="tr-TR" altLang="tr-TR" sz="2800" dirty="0" smtClean="0">
                <a:solidFill>
                  <a:schemeClr val="tx2">
                    <a:lumMod val="50000"/>
                  </a:schemeClr>
                </a:solidFill>
                <a:cs typeface="Times New Roman" pitchFamily="18" charset="0"/>
              </a:rPr>
              <a:t>kurabilmesine </a:t>
            </a:r>
            <a:r>
              <a:rPr lang="tr-TR" altLang="tr-TR" sz="2800" dirty="0">
                <a:solidFill>
                  <a:schemeClr val="tx2">
                    <a:lumMod val="50000"/>
                  </a:schemeClr>
                </a:solidFill>
                <a:cs typeface="Times New Roman" pitchFamily="18" charset="0"/>
              </a:rPr>
              <a:t>bağlıdır. </a:t>
            </a:r>
            <a:endParaRPr lang="tr-TR" altLang="tr-TR" sz="2800" dirty="0" smtClean="0">
              <a:solidFill>
                <a:schemeClr val="tx2">
                  <a:lumMod val="50000"/>
                </a:schemeClr>
              </a:solidFill>
              <a:cs typeface="Times New Roman" pitchFamily="18" charset="0"/>
            </a:endParaRPr>
          </a:p>
          <a:p>
            <a:pPr eaLnBrk="1" hangingPunct="1"/>
            <a:r>
              <a:rPr lang="tr-TR" altLang="tr-TR" sz="2800" dirty="0" smtClean="0">
                <a:solidFill>
                  <a:schemeClr val="tx2">
                    <a:lumMod val="50000"/>
                  </a:schemeClr>
                </a:solidFill>
                <a:cs typeface="Times New Roman" pitchFamily="18" charset="0"/>
              </a:rPr>
              <a:t>Bunun </a:t>
            </a:r>
            <a:r>
              <a:rPr lang="tr-TR" altLang="tr-TR" sz="2800" dirty="0">
                <a:solidFill>
                  <a:schemeClr val="tx2">
                    <a:lumMod val="50000"/>
                  </a:schemeClr>
                </a:solidFill>
                <a:cs typeface="Times New Roman" pitchFamily="18" charset="0"/>
              </a:rPr>
              <a:t>için öğretmenlerin :</a:t>
            </a:r>
            <a:endParaRPr lang="tr-TR" altLang="tr-TR" sz="2800" dirty="0">
              <a:solidFill>
                <a:schemeClr val="tx2">
                  <a:lumMod val="50000"/>
                </a:schemeClr>
              </a:solidFill>
            </a:endParaRPr>
          </a:p>
        </p:txBody>
      </p:sp>
      <p:sp>
        <p:nvSpPr>
          <p:cNvPr id="18" name="Text Box 7"/>
          <p:cNvSpPr txBox="1">
            <a:spLocks noChangeArrowheads="1"/>
          </p:cNvSpPr>
          <p:nvPr/>
        </p:nvSpPr>
        <p:spPr bwMode="auto">
          <a:xfrm>
            <a:off x="4283968" y="2882924"/>
            <a:ext cx="4248472" cy="3354388"/>
          </a:xfrm>
          <a:prstGeom prst="rect">
            <a:avLst/>
          </a:prstGeom>
          <a:noFill/>
          <a:ln w="9525">
            <a:noFill/>
            <a:miter lim="800000"/>
            <a:headEnd/>
            <a:tailEnd/>
          </a:ln>
        </p:spPr>
        <p:txBody>
          <a:bodyPr wrap="square">
            <a:spAutoFit/>
          </a:bodyPr>
          <a:lstStyle/>
          <a:p>
            <a:pPr eaLnBrk="1" hangingPunct="1">
              <a:spcBef>
                <a:spcPct val="50000"/>
              </a:spcBef>
              <a:defRPr/>
            </a:pPr>
            <a:r>
              <a:rPr lang="tr-TR" sz="3000" dirty="0">
                <a:solidFill>
                  <a:srgbClr val="FF0000"/>
                </a:solidFill>
                <a:latin typeface="+mn-lt"/>
              </a:rPr>
              <a:t>Etkin </a:t>
            </a:r>
            <a:r>
              <a:rPr lang="tr-TR" sz="3000" dirty="0" smtClean="0">
                <a:solidFill>
                  <a:srgbClr val="FF0000"/>
                </a:solidFill>
                <a:latin typeface="+mn-lt"/>
              </a:rPr>
              <a:t>dinleme</a:t>
            </a:r>
            <a:endParaRPr lang="tr-TR" sz="3000" dirty="0">
              <a:solidFill>
                <a:srgbClr val="FF0000"/>
              </a:solidFill>
              <a:latin typeface="+mn-lt"/>
            </a:endParaRPr>
          </a:p>
          <a:p>
            <a:pPr eaLnBrk="1" hangingPunct="1">
              <a:spcBef>
                <a:spcPct val="50000"/>
              </a:spcBef>
              <a:defRPr/>
            </a:pPr>
            <a:r>
              <a:rPr lang="tr-TR" sz="3000" dirty="0">
                <a:solidFill>
                  <a:srgbClr val="FF0000"/>
                </a:solidFill>
                <a:latin typeface="+mn-lt"/>
              </a:rPr>
              <a:t>Ben dili </a:t>
            </a:r>
            <a:r>
              <a:rPr lang="tr-TR" sz="3000" dirty="0" smtClean="0">
                <a:solidFill>
                  <a:srgbClr val="FF0000"/>
                </a:solidFill>
                <a:latin typeface="+mn-lt"/>
              </a:rPr>
              <a:t>kullanmak</a:t>
            </a:r>
            <a:endParaRPr lang="tr-TR" sz="3000" dirty="0">
              <a:solidFill>
                <a:srgbClr val="FF0000"/>
              </a:solidFill>
              <a:latin typeface="+mn-lt"/>
            </a:endParaRPr>
          </a:p>
          <a:p>
            <a:pPr eaLnBrk="1" hangingPunct="1">
              <a:spcBef>
                <a:spcPct val="50000"/>
              </a:spcBef>
              <a:defRPr/>
            </a:pPr>
            <a:r>
              <a:rPr lang="tr-TR" sz="3000" dirty="0">
                <a:solidFill>
                  <a:srgbClr val="FF0000"/>
                </a:solidFill>
                <a:latin typeface="+mn-lt"/>
              </a:rPr>
              <a:t>Göz </a:t>
            </a:r>
            <a:r>
              <a:rPr lang="tr-TR" sz="3000" dirty="0" smtClean="0">
                <a:solidFill>
                  <a:srgbClr val="FF0000"/>
                </a:solidFill>
                <a:latin typeface="+mn-lt"/>
              </a:rPr>
              <a:t>teması kurmak</a:t>
            </a:r>
            <a:endParaRPr lang="tr-TR" sz="3000" dirty="0">
              <a:solidFill>
                <a:srgbClr val="FF0000"/>
              </a:solidFill>
              <a:latin typeface="+mn-lt"/>
            </a:endParaRPr>
          </a:p>
          <a:p>
            <a:pPr eaLnBrk="1" hangingPunct="1">
              <a:spcBef>
                <a:spcPct val="50000"/>
              </a:spcBef>
              <a:defRPr/>
            </a:pPr>
            <a:r>
              <a:rPr lang="tr-TR" sz="3000" dirty="0" smtClean="0">
                <a:solidFill>
                  <a:srgbClr val="FF0000"/>
                </a:solidFill>
                <a:latin typeface="+mn-lt"/>
              </a:rPr>
              <a:t>Bekleme süresi</a:t>
            </a:r>
          </a:p>
          <a:p>
            <a:pPr eaLnBrk="1" hangingPunct="1">
              <a:spcBef>
                <a:spcPct val="50000"/>
              </a:spcBef>
              <a:defRPr/>
            </a:pPr>
            <a:r>
              <a:rPr lang="tr-TR" sz="3000" dirty="0" smtClean="0">
                <a:solidFill>
                  <a:srgbClr val="FF0000"/>
                </a:solidFill>
                <a:latin typeface="+mn-lt"/>
              </a:rPr>
              <a:t>Kişiler </a:t>
            </a:r>
            <a:r>
              <a:rPr lang="tr-TR" sz="3000" dirty="0">
                <a:solidFill>
                  <a:srgbClr val="FF0000"/>
                </a:solidFill>
                <a:latin typeface="+mn-lt"/>
              </a:rPr>
              <a:t>arası sosyal </a:t>
            </a:r>
            <a:r>
              <a:rPr lang="tr-TR" sz="3000" dirty="0" smtClean="0">
                <a:solidFill>
                  <a:srgbClr val="FF0000"/>
                </a:solidFill>
                <a:latin typeface="+mn-lt"/>
              </a:rPr>
              <a:t>mesafe </a:t>
            </a:r>
            <a:endParaRPr lang="tr-TR" sz="3000" dirty="0">
              <a:solidFill>
                <a:srgbClr val="FF0000"/>
              </a:solidFill>
              <a:latin typeface="+mn-lt"/>
            </a:endParaRPr>
          </a:p>
        </p:txBody>
      </p:sp>
    </p:spTree>
  </p:cSld>
  <p:clrMapOvr>
    <a:masterClrMapping/>
  </p:clrMapOvr>
  <p:transition advClick="0"/>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Dikkat</a:t>
            </a:r>
          </a:p>
        </p:txBody>
      </p:sp>
      <p:sp>
        <p:nvSpPr>
          <p:cNvPr id="18" name="Text Box 7"/>
          <p:cNvSpPr txBox="1">
            <a:spLocks noChangeArrowheads="1"/>
          </p:cNvSpPr>
          <p:nvPr/>
        </p:nvSpPr>
        <p:spPr bwMode="auto">
          <a:xfrm>
            <a:off x="361542" y="2193245"/>
            <a:ext cx="8458930" cy="3323987"/>
          </a:xfrm>
          <a:prstGeom prst="rect">
            <a:avLst/>
          </a:prstGeom>
          <a:noFill/>
          <a:ln w="9525">
            <a:noFill/>
            <a:miter lim="800000"/>
            <a:headEnd/>
            <a:tailEnd/>
          </a:ln>
        </p:spPr>
        <p:txBody>
          <a:bodyPr wrap="square">
            <a:spAutoFit/>
          </a:bodyPr>
          <a:lstStyle/>
          <a:p>
            <a:pPr>
              <a:defRPr/>
            </a:pPr>
            <a:r>
              <a:rPr lang="tr-TR" sz="3500" dirty="0" smtClean="0">
                <a:solidFill>
                  <a:schemeClr val="accent1">
                    <a:lumMod val="50000"/>
                  </a:schemeClr>
                </a:solidFill>
              </a:rPr>
              <a:t>Söyledim…</a:t>
            </a:r>
            <a:r>
              <a:rPr lang="tr-TR" sz="3500" dirty="0" smtClean="0">
                <a:solidFill>
                  <a:srgbClr val="FF0000"/>
                </a:solidFill>
              </a:rPr>
              <a:t>Duydu anlamına gelmez</a:t>
            </a:r>
          </a:p>
          <a:p>
            <a:pPr>
              <a:defRPr/>
            </a:pPr>
            <a:r>
              <a:rPr lang="tr-TR" sz="3500" dirty="0" smtClean="0">
                <a:solidFill>
                  <a:schemeClr val="accent1">
                    <a:lumMod val="50000"/>
                  </a:schemeClr>
                </a:solidFill>
              </a:rPr>
              <a:t>Duydu…</a:t>
            </a:r>
            <a:r>
              <a:rPr lang="tr-TR" sz="3500" dirty="0" smtClean="0">
                <a:solidFill>
                  <a:srgbClr val="FF0000"/>
                </a:solidFill>
              </a:rPr>
              <a:t>Doğru anladı anlamına gelmez</a:t>
            </a:r>
          </a:p>
          <a:p>
            <a:pPr>
              <a:defRPr/>
            </a:pPr>
            <a:r>
              <a:rPr lang="tr-TR" sz="3500" dirty="0" smtClean="0">
                <a:solidFill>
                  <a:schemeClr val="accent1">
                    <a:lumMod val="50000"/>
                  </a:schemeClr>
                </a:solidFill>
              </a:rPr>
              <a:t>Anladı…</a:t>
            </a:r>
            <a:r>
              <a:rPr lang="tr-TR" sz="3500" dirty="0" smtClean="0">
                <a:solidFill>
                  <a:srgbClr val="FF0000"/>
                </a:solidFill>
              </a:rPr>
              <a:t>Hak verdi anlamına gelmez</a:t>
            </a:r>
          </a:p>
          <a:p>
            <a:pPr>
              <a:defRPr/>
            </a:pPr>
            <a:r>
              <a:rPr lang="tr-TR" sz="3500" dirty="0" smtClean="0">
                <a:solidFill>
                  <a:schemeClr val="accent1">
                    <a:lumMod val="50000"/>
                  </a:schemeClr>
                </a:solidFill>
              </a:rPr>
              <a:t>Hak verdi… </a:t>
            </a:r>
            <a:r>
              <a:rPr lang="tr-TR" sz="3500" dirty="0" smtClean="0">
                <a:solidFill>
                  <a:srgbClr val="FF0000"/>
                </a:solidFill>
              </a:rPr>
              <a:t>İnandı anlamına gelmez</a:t>
            </a:r>
          </a:p>
          <a:p>
            <a:pPr>
              <a:defRPr/>
            </a:pPr>
            <a:r>
              <a:rPr lang="tr-TR" sz="3500" dirty="0" smtClean="0">
                <a:solidFill>
                  <a:schemeClr val="accent1">
                    <a:lumMod val="50000"/>
                  </a:schemeClr>
                </a:solidFill>
              </a:rPr>
              <a:t>İnandı…</a:t>
            </a:r>
            <a:r>
              <a:rPr lang="tr-TR" sz="3500" dirty="0" smtClean="0">
                <a:solidFill>
                  <a:srgbClr val="FF0000"/>
                </a:solidFill>
              </a:rPr>
              <a:t> Uyguladı anlamına gelmez</a:t>
            </a:r>
          </a:p>
          <a:p>
            <a:pPr>
              <a:defRPr/>
            </a:pPr>
            <a:r>
              <a:rPr lang="tr-TR" sz="3500" dirty="0" smtClean="0">
                <a:solidFill>
                  <a:schemeClr val="accent1">
                    <a:lumMod val="50000"/>
                  </a:schemeClr>
                </a:solidFill>
              </a:rPr>
              <a:t>Uyguladı…</a:t>
            </a:r>
            <a:r>
              <a:rPr lang="tr-TR" sz="3500" dirty="0" smtClean="0">
                <a:solidFill>
                  <a:srgbClr val="FF0000"/>
                </a:solidFill>
              </a:rPr>
              <a:t>Sürdürecek anlamına gelmez…</a:t>
            </a:r>
          </a:p>
        </p:txBody>
      </p:sp>
    </p:spTree>
  </p:cSld>
  <p:clrMapOvr>
    <a:masterClrMapping/>
  </p:clrMapOvr>
  <p:transition advClick="0"/>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8" name="Text Box 7"/>
          <p:cNvSpPr txBox="1">
            <a:spLocks noChangeArrowheads="1"/>
          </p:cNvSpPr>
          <p:nvPr/>
        </p:nvSpPr>
        <p:spPr bwMode="auto">
          <a:xfrm>
            <a:off x="361542" y="1484784"/>
            <a:ext cx="8458930" cy="630942"/>
          </a:xfrm>
          <a:prstGeom prst="rect">
            <a:avLst/>
          </a:prstGeom>
          <a:noFill/>
          <a:ln w="9525">
            <a:noFill/>
            <a:miter lim="800000"/>
            <a:headEnd/>
            <a:tailEnd/>
          </a:ln>
        </p:spPr>
        <p:txBody>
          <a:bodyPr wrap="square">
            <a:spAutoFit/>
          </a:bodyPr>
          <a:lstStyle/>
          <a:p>
            <a:pPr>
              <a:defRPr/>
            </a:pPr>
            <a:endParaRPr lang="tr-TR" sz="3500" dirty="0" smtClean="0">
              <a:solidFill>
                <a:srgbClr val="FF0000"/>
              </a:solidFill>
            </a:endParaRPr>
          </a:p>
        </p:txBody>
      </p:sp>
      <p:sp>
        <p:nvSpPr>
          <p:cNvPr id="21" name="Metin kutusu 5"/>
          <p:cNvSpPr txBox="1"/>
          <p:nvPr/>
        </p:nvSpPr>
        <p:spPr>
          <a:xfrm>
            <a:off x="1547664" y="4408076"/>
            <a:ext cx="6048672" cy="677108"/>
          </a:xfrm>
          <a:prstGeom prst="rect">
            <a:avLst/>
          </a:prstGeom>
          <a:noFill/>
        </p:spPr>
        <p:txBody>
          <a:bodyPr wrap="square" rtlCol="0">
            <a:spAutoFit/>
          </a:bodyPr>
          <a:lstStyle/>
          <a:p>
            <a:r>
              <a:rPr lang="tr-TR" sz="3800" b="1" dirty="0" smtClean="0">
                <a:solidFill>
                  <a:srgbClr val="FF0000"/>
                </a:solidFill>
              </a:rPr>
              <a:t>Beden Dilinde İletişim</a:t>
            </a:r>
          </a:p>
        </p:txBody>
      </p:sp>
    </p:spTree>
  </p:cSld>
  <p:clrMapOvr>
    <a:masterClrMapping/>
  </p:clrMapOvr>
  <p:transition advClick="0"/>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Beden Dilinde İletişim</a:t>
            </a:r>
          </a:p>
        </p:txBody>
      </p:sp>
      <p:sp>
        <p:nvSpPr>
          <p:cNvPr id="18" name="Text Box 7"/>
          <p:cNvSpPr txBox="1">
            <a:spLocks noChangeArrowheads="1"/>
          </p:cNvSpPr>
          <p:nvPr/>
        </p:nvSpPr>
        <p:spPr bwMode="auto">
          <a:xfrm>
            <a:off x="361542" y="1484784"/>
            <a:ext cx="8458930" cy="630942"/>
          </a:xfrm>
          <a:prstGeom prst="rect">
            <a:avLst/>
          </a:prstGeom>
          <a:noFill/>
          <a:ln w="9525">
            <a:noFill/>
            <a:miter lim="800000"/>
            <a:headEnd/>
            <a:tailEnd/>
          </a:ln>
        </p:spPr>
        <p:txBody>
          <a:bodyPr wrap="square">
            <a:spAutoFit/>
          </a:bodyPr>
          <a:lstStyle/>
          <a:p>
            <a:pPr>
              <a:defRPr/>
            </a:pPr>
            <a:endParaRPr lang="tr-TR" sz="3500" dirty="0" smtClean="0">
              <a:solidFill>
                <a:srgbClr val="FF0000"/>
              </a:solidFill>
            </a:endParaRPr>
          </a:p>
        </p:txBody>
      </p:sp>
      <p:sp>
        <p:nvSpPr>
          <p:cNvPr id="15" name="Rectangle 3"/>
          <p:cNvSpPr>
            <a:spLocks noGrp="1" noChangeArrowheads="1"/>
          </p:cNvSpPr>
          <p:nvPr>
            <p:ph idx="1"/>
          </p:nvPr>
        </p:nvSpPr>
        <p:spPr>
          <a:xfrm>
            <a:off x="-108520" y="1556792"/>
            <a:ext cx="8640960" cy="2160240"/>
          </a:xfrm>
        </p:spPr>
        <p:txBody>
          <a:bodyPr>
            <a:noAutofit/>
          </a:bodyPr>
          <a:lstStyle/>
          <a:p>
            <a:pPr eaLnBrk="1" hangingPunct="1">
              <a:spcBef>
                <a:spcPct val="0"/>
              </a:spcBef>
              <a:buClr>
                <a:schemeClr val="tx1"/>
              </a:buClr>
              <a:buNone/>
            </a:pPr>
            <a:r>
              <a:rPr lang="tr-TR" altLang="tr-TR" sz="3500" dirty="0" smtClean="0">
                <a:solidFill>
                  <a:schemeClr val="accent1">
                    <a:lumMod val="50000"/>
                  </a:schemeClr>
                </a:solidFill>
              </a:rPr>
              <a:t>		Beden dili, duygu ve düşüncelerimizin yansımasıdır.</a:t>
            </a:r>
          </a:p>
          <a:p>
            <a:pPr eaLnBrk="1" hangingPunct="1"/>
            <a:endParaRPr lang="tr-TR" altLang="tr-TR" sz="3500" dirty="0" smtClean="0">
              <a:solidFill>
                <a:schemeClr val="accent1">
                  <a:lumMod val="50000"/>
                </a:schemeClr>
              </a:solidFill>
            </a:endParaRPr>
          </a:p>
        </p:txBody>
      </p:sp>
      <p:pic>
        <p:nvPicPr>
          <p:cNvPr id="19" name="18 Resim" descr="images (2).jpg"/>
          <p:cNvPicPr>
            <a:picLocks noChangeAspect="1"/>
          </p:cNvPicPr>
          <p:nvPr/>
        </p:nvPicPr>
        <p:blipFill>
          <a:blip r:embed="rId4" cstate="print"/>
          <a:stretch>
            <a:fillRect/>
          </a:stretch>
        </p:blipFill>
        <p:spPr>
          <a:xfrm>
            <a:off x="3347864" y="2276872"/>
            <a:ext cx="5256584" cy="38390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Beden Dilinde İletişim</a:t>
            </a:r>
          </a:p>
        </p:txBody>
      </p:sp>
      <p:sp>
        <p:nvSpPr>
          <p:cNvPr id="18" name="Text Box 7"/>
          <p:cNvSpPr txBox="1">
            <a:spLocks noChangeArrowheads="1"/>
          </p:cNvSpPr>
          <p:nvPr/>
        </p:nvSpPr>
        <p:spPr bwMode="auto">
          <a:xfrm>
            <a:off x="361542" y="1484784"/>
            <a:ext cx="8458930" cy="630942"/>
          </a:xfrm>
          <a:prstGeom prst="rect">
            <a:avLst/>
          </a:prstGeom>
          <a:noFill/>
          <a:ln w="9525">
            <a:noFill/>
            <a:miter lim="800000"/>
            <a:headEnd/>
            <a:tailEnd/>
          </a:ln>
        </p:spPr>
        <p:txBody>
          <a:bodyPr wrap="square">
            <a:spAutoFit/>
          </a:bodyPr>
          <a:lstStyle/>
          <a:p>
            <a:pPr>
              <a:defRPr/>
            </a:pPr>
            <a:endParaRPr lang="tr-TR" sz="3500" dirty="0" smtClean="0">
              <a:solidFill>
                <a:srgbClr val="FF0000"/>
              </a:solidFill>
            </a:endParaRPr>
          </a:p>
        </p:txBody>
      </p:sp>
      <p:sp>
        <p:nvSpPr>
          <p:cNvPr id="15" name="Rectangle 3"/>
          <p:cNvSpPr>
            <a:spLocks noGrp="1" noChangeArrowheads="1"/>
          </p:cNvSpPr>
          <p:nvPr>
            <p:ph idx="1"/>
          </p:nvPr>
        </p:nvSpPr>
        <p:spPr>
          <a:xfrm>
            <a:off x="-108520" y="1556792"/>
            <a:ext cx="9252520" cy="5112568"/>
          </a:xfrm>
        </p:spPr>
        <p:txBody>
          <a:bodyPr>
            <a:noAutofit/>
          </a:bodyPr>
          <a:lstStyle/>
          <a:p>
            <a:pPr>
              <a:buNone/>
            </a:pPr>
            <a:r>
              <a:rPr lang="tr-TR" sz="2800" dirty="0" smtClean="0">
                <a:solidFill>
                  <a:schemeClr val="tx2">
                    <a:lumMod val="50000"/>
                  </a:schemeClr>
                </a:solidFill>
              </a:rPr>
              <a:t>	İnsanların yüz yüze kurdukları iletişimde </a:t>
            </a:r>
          </a:p>
          <a:p>
            <a:pPr>
              <a:buNone/>
            </a:pPr>
            <a:r>
              <a:rPr lang="tr-TR" sz="2800" dirty="0" smtClean="0">
                <a:solidFill>
                  <a:schemeClr val="tx2">
                    <a:lumMod val="50000"/>
                  </a:schemeClr>
                </a:solidFill>
              </a:rPr>
              <a:t>	kelimeler % 10 </a:t>
            </a:r>
          </a:p>
          <a:p>
            <a:pPr>
              <a:buNone/>
            </a:pPr>
            <a:r>
              <a:rPr lang="tr-TR" sz="2800" dirty="0" smtClean="0">
                <a:solidFill>
                  <a:schemeClr val="tx2">
                    <a:lumMod val="50000"/>
                  </a:schemeClr>
                </a:solidFill>
              </a:rPr>
              <a:t>	ses tonu % 30</a:t>
            </a:r>
          </a:p>
          <a:p>
            <a:pPr>
              <a:buNone/>
            </a:pPr>
            <a:r>
              <a:rPr lang="tr-TR" sz="2800" dirty="0" smtClean="0">
                <a:solidFill>
                  <a:schemeClr val="tx2">
                    <a:lumMod val="50000"/>
                  </a:schemeClr>
                </a:solidFill>
              </a:rPr>
              <a:t>	beden dili % 60 önem taşır.</a:t>
            </a:r>
          </a:p>
          <a:p>
            <a:pPr>
              <a:buNone/>
            </a:pPr>
            <a:r>
              <a:rPr lang="tr-TR" sz="1100" dirty="0" smtClean="0">
                <a:solidFill>
                  <a:schemeClr val="tx2">
                    <a:lumMod val="50000"/>
                  </a:schemeClr>
                </a:solidFill>
              </a:rPr>
              <a:t>	</a:t>
            </a:r>
          </a:p>
          <a:p>
            <a:pPr>
              <a:buNone/>
            </a:pPr>
            <a:r>
              <a:rPr lang="tr-TR" sz="2800" dirty="0" smtClean="0">
                <a:solidFill>
                  <a:schemeClr val="tx2">
                    <a:lumMod val="50000"/>
                  </a:schemeClr>
                </a:solidFill>
              </a:rPr>
              <a:t>	Kültürden kültüre farklılıklar gösterse de dünya üzerinde en geçerli olan dil beden dili diyebiliriz.</a:t>
            </a:r>
          </a:p>
          <a:p>
            <a:pPr>
              <a:buNone/>
            </a:pPr>
            <a:r>
              <a:rPr lang="tr-TR" sz="2800" dirty="0" smtClean="0">
                <a:solidFill>
                  <a:schemeClr val="tx2">
                    <a:lumMod val="50000"/>
                  </a:schemeClr>
                </a:solidFill>
              </a:rPr>
              <a:t>	</a:t>
            </a:r>
            <a:r>
              <a:rPr lang="tr-TR" sz="2800" dirty="0" smtClean="0">
                <a:solidFill>
                  <a:srgbClr val="FF0000"/>
                </a:solidFill>
              </a:rPr>
              <a:t>Sözsüz iletişim. sözlü iletişimin mesajlarından çok daha güvenilirdir.</a:t>
            </a:r>
          </a:p>
          <a:p>
            <a:pPr eaLnBrk="1" hangingPunct="1">
              <a:spcBef>
                <a:spcPct val="0"/>
              </a:spcBef>
              <a:buClr>
                <a:schemeClr val="tx1"/>
              </a:buClr>
              <a:buNone/>
            </a:pPr>
            <a:endParaRPr lang="tr-TR" altLang="tr-TR" sz="2800" dirty="0" smtClean="0">
              <a:solidFill>
                <a:schemeClr val="accent1">
                  <a:lumMod val="50000"/>
                </a:schemeClr>
              </a:solidFill>
            </a:endParaRPr>
          </a:p>
          <a:p>
            <a:pPr eaLnBrk="1" hangingPunct="1"/>
            <a:endParaRPr lang="tr-TR" altLang="tr-TR" sz="2800" dirty="0" smtClean="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Beden Dilinde İletişim</a:t>
            </a:r>
          </a:p>
        </p:txBody>
      </p:sp>
      <p:sp>
        <p:nvSpPr>
          <p:cNvPr id="19" name="Rectangle 3"/>
          <p:cNvSpPr txBox="1">
            <a:spLocks noChangeArrowheads="1"/>
          </p:cNvSpPr>
          <p:nvPr/>
        </p:nvSpPr>
        <p:spPr>
          <a:xfrm>
            <a:off x="251520" y="1700808"/>
            <a:ext cx="8712968" cy="4114800"/>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tr-TR" altLang="tr-TR" sz="3000" b="0" i="0" u="none" strike="noStrike" kern="1200" cap="none" spc="0" normalizeH="0" baseline="0" noProof="0" dirty="0" smtClean="0">
                <a:ln>
                  <a:noFill/>
                </a:ln>
                <a:solidFill>
                  <a:srgbClr val="FF0000"/>
                </a:solidFill>
                <a:effectLst/>
                <a:uLnTx/>
                <a:uFillTx/>
                <a:latin typeface="+mn-lt"/>
                <a:ea typeface="+mn-ea"/>
                <a:cs typeface="+mn-cs"/>
              </a:rPr>
              <a:t>Sözsüz mesajlar: </a:t>
            </a:r>
            <a:r>
              <a:rPr lang="tr-TR" altLang="tr-TR" sz="3000" noProof="0" dirty="0" smtClean="0">
                <a:solidFill>
                  <a:schemeClr val="tx2">
                    <a:lumMod val="50000"/>
                  </a:schemeClr>
                </a:solidFill>
              </a:rPr>
              <a:t>j</a:t>
            </a:r>
            <a:r>
              <a:rPr kumimoji="0" lang="tr-TR" altLang="tr-TR" sz="3000" b="0" i="0" u="none" strike="noStrike" kern="1200" cap="none" spc="0" normalizeH="0" baseline="0" noProof="0" dirty="0" smtClean="0">
                <a:ln>
                  <a:noFill/>
                </a:ln>
                <a:solidFill>
                  <a:schemeClr val="tx2">
                    <a:lumMod val="50000"/>
                  </a:schemeClr>
                </a:solidFill>
                <a:effectLst/>
                <a:uLnTx/>
                <a:uFillTx/>
                <a:latin typeface="+mn-lt"/>
                <a:ea typeface="+mn-ea"/>
                <a:cs typeface="+mn-cs"/>
              </a:rPr>
              <a:t>estler, göz ve baş hareketleri,</a:t>
            </a:r>
          </a:p>
          <a:p>
            <a:pPr marL="342900" marR="0" lvl="0" indent="-342900" algn="l" defTabSz="914400" rtl="0" eaLnBrk="1" fontAlgn="auto" latinLnBrk="0" hangingPunct="1">
              <a:lnSpc>
                <a:spcPct val="150000"/>
              </a:lnSpc>
              <a:spcBef>
                <a:spcPct val="20000"/>
              </a:spcBef>
              <a:spcAft>
                <a:spcPts val="0"/>
              </a:spcAft>
              <a:buClrTx/>
              <a:buSzTx/>
              <a:tabLst/>
              <a:defRPr/>
            </a:pPr>
            <a:r>
              <a:rPr lang="tr-TR" altLang="tr-TR" sz="3000" noProof="0" dirty="0" smtClean="0">
                <a:solidFill>
                  <a:schemeClr val="tx2">
                    <a:lumMod val="50000"/>
                  </a:schemeClr>
                </a:solidFill>
              </a:rPr>
              <a:t>b</a:t>
            </a:r>
            <a:r>
              <a:rPr kumimoji="0" lang="tr-TR" altLang="tr-TR" sz="3000" b="0" i="0" u="none" strike="noStrike" kern="1200" cap="none" spc="0" normalizeH="0" baseline="0" noProof="0" dirty="0" smtClean="0">
                <a:ln>
                  <a:noFill/>
                </a:ln>
                <a:solidFill>
                  <a:schemeClr val="tx2">
                    <a:lumMod val="50000"/>
                  </a:schemeClr>
                </a:solidFill>
                <a:effectLst/>
                <a:uLnTx/>
                <a:uFillTx/>
                <a:latin typeface="+mn-lt"/>
                <a:ea typeface="+mn-ea"/>
                <a:cs typeface="+mn-cs"/>
              </a:rPr>
              <a:t>eden duruşu, yüz ifadeleri, mesafe, temas</a:t>
            </a:r>
            <a:r>
              <a:rPr kumimoji="0" lang="tr-TR" altLang="tr-TR" sz="3000" b="0" i="0" u="none" strike="noStrike" kern="1200" cap="none" spc="0" normalizeH="0" noProof="0" dirty="0" smtClean="0">
                <a:ln>
                  <a:noFill/>
                </a:ln>
                <a:solidFill>
                  <a:schemeClr val="tx2">
                    <a:lumMod val="50000"/>
                  </a:schemeClr>
                </a:solidFill>
                <a:effectLst/>
                <a:uLnTx/>
                <a:uFillTx/>
                <a:latin typeface="+mn-lt"/>
                <a:ea typeface="+mn-ea"/>
                <a:cs typeface="+mn-cs"/>
              </a:rPr>
              <a:t> ile verilen</a:t>
            </a:r>
            <a:endParaRPr lang="tr-TR" altLang="tr-TR" sz="3000" dirty="0" smtClean="0">
              <a:solidFill>
                <a:schemeClr val="tx2">
                  <a:lumMod val="50000"/>
                </a:schemeClr>
              </a:solidFill>
            </a:endParaRPr>
          </a:p>
          <a:p>
            <a:pPr>
              <a:lnSpc>
                <a:spcPct val="150000"/>
              </a:lnSpc>
            </a:pPr>
            <a:r>
              <a:rPr lang="tr-TR" altLang="tr-TR" sz="3000" dirty="0" smtClean="0">
                <a:solidFill>
                  <a:schemeClr val="tx2">
                    <a:lumMod val="50000"/>
                  </a:schemeClr>
                </a:solidFill>
              </a:rPr>
              <a:t>mesajlar; </a:t>
            </a:r>
            <a:r>
              <a:rPr lang="tr-TR" altLang="tr-TR" sz="3000" dirty="0" smtClean="0">
                <a:solidFill>
                  <a:srgbClr val="CC0000"/>
                </a:solidFill>
              </a:rPr>
              <a:t>(düşmanlık, sıkıntı, güven,  saldırganlık, hoşlanma gibi) </a:t>
            </a:r>
            <a:r>
              <a:rPr lang="tr-TR" altLang="tr-TR" sz="3000" dirty="0" smtClean="0">
                <a:solidFill>
                  <a:schemeClr val="tx2">
                    <a:lumMod val="50000"/>
                  </a:schemeClr>
                </a:solidFill>
              </a:rPr>
              <a:t>gerçek duygu ve tavırları yansıtmak konusunda, söylenen kelimelerden çok daha önemli rol oynar.</a:t>
            </a:r>
          </a:p>
          <a:p>
            <a:pPr marL="342900" marR="0" lvl="0" indent="-342900" algn="l" defTabSz="914400" rtl="0" eaLnBrk="1" fontAlgn="auto" latinLnBrk="0" hangingPunct="1">
              <a:spcBef>
                <a:spcPct val="20000"/>
              </a:spcBef>
              <a:spcAft>
                <a:spcPts val="0"/>
              </a:spcAft>
              <a:buClrTx/>
              <a:buSzTx/>
              <a:tabLst/>
              <a:defRPr/>
            </a:pPr>
            <a:endParaRPr kumimoji="0" lang="tr-TR" altLang="tr-TR" sz="3000" b="0" i="0" u="none" strike="noStrike" kern="1200" cap="none" spc="0" normalizeH="0" baseline="0" noProof="0" dirty="0" smtClean="0">
              <a:ln>
                <a:noFill/>
              </a:ln>
              <a:solidFill>
                <a:schemeClr val="accent1">
                  <a:lumMod val="50000"/>
                </a:schemeClr>
              </a:solidFill>
              <a:effectLst/>
              <a:uLnTx/>
              <a:uFillTx/>
              <a:latin typeface="+mn-lt"/>
              <a:ea typeface="+mn-ea"/>
              <a:cs typeface="+mn-cs"/>
            </a:endParaRPr>
          </a:p>
        </p:txBody>
      </p:sp>
    </p:spTree>
  </p:cSld>
  <p:clrMapOvr>
    <a:masterClrMapping/>
  </p:clrMapOvr>
  <p:transition advClick="0"/>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Beden Dilinde İletişim</a:t>
            </a:r>
          </a:p>
        </p:txBody>
      </p:sp>
      <p:pic>
        <p:nvPicPr>
          <p:cNvPr id="15" name="Picture 3"/>
          <p:cNvPicPr>
            <a:picLocks noChangeAspect="1" noChangeArrowheads="1"/>
          </p:cNvPicPr>
          <p:nvPr/>
        </p:nvPicPr>
        <p:blipFill>
          <a:blip r:embed="rId4" cstate="print"/>
          <a:srcRect/>
          <a:stretch>
            <a:fillRect/>
          </a:stretch>
        </p:blipFill>
        <p:spPr bwMode="auto">
          <a:xfrm>
            <a:off x="782638" y="3751684"/>
            <a:ext cx="990600" cy="1828800"/>
          </a:xfrm>
          <a:prstGeom prst="rect">
            <a:avLst/>
          </a:prstGeom>
          <a:noFill/>
          <a:ln w="9525">
            <a:noFill/>
            <a:miter lim="800000"/>
            <a:headEnd/>
            <a:tailEnd/>
          </a:ln>
        </p:spPr>
      </p:pic>
      <p:pic>
        <p:nvPicPr>
          <p:cNvPr id="17" name="Picture 5"/>
          <p:cNvPicPr>
            <a:picLocks noChangeAspect="1" noChangeArrowheads="1"/>
          </p:cNvPicPr>
          <p:nvPr/>
        </p:nvPicPr>
        <p:blipFill>
          <a:blip r:embed="rId5" cstate="print"/>
          <a:srcRect/>
          <a:stretch>
            <a:fillRect/>
          </a:stretch>
        </p:blipFill>
        <p:spPr bwMode="auto">
          <a:xfrm>
            <a:off x="841375" y="1981622"/>
            <a:ext cx="1009650" cy="1489075"/>
          </a:xfrm>
          <a:prstGeom prst="rect">
            <a:avLst/>
          </a:prstGeom>
          <a:noFill/>
          <a:ln w="9525">
            <a:noFill/>
            <a:miter lim="800000"/>
            <a:headEnd/>
            <a:tailEnd/>
          </a:ln>
        </p:spPr>
      </p:pic>
      <p:grpSp>
        <p:nvGrpSpPr>
          <p:cNvPr id="18" name="Group 6"/>
          <p:cNvGrpSpPr>
            <a:grpSpLocks/>
          </p:cNvGrpSpPr>
          <p:nvPr/>
        </p:nvGrpSpPr>
        <p:grpSpPr bwMode="auto">
          <a:xfrm>
            <a:off x="2051050" y="1981622"/>
            <a:ext cx="5267325" cy="915987"/>
            <a:chOff x="1392" y="1056"/>
            <a:chExt cx="3072" cy="672"/>
          </a:xfrm>
        </p:grpSpPr>
        <p:sp>
          <p:nvSpPr>
            <p:cNvPr id="20" name="AutoShape 7"/>
            <p:cNvSpPr>
              <a:spLocks noChangeArrowheads="1"/>
            </p:cNvSpPr>
            <p:nvPr/>
          </p:nvSpPr>
          <p:spPr bwMode="auto">
            <a:xfrm>
              <a:off x="1392" y="1056"/>
              <a:ext cx="3072" cy="672"/>
            </a:xfrm>
            <a:prstGeom prst="rightArrow">
              <a:avLst>
                <a:gd name="adj1" fmla="val 56250"/>
                <a:gd name="adj2" fmla="val 203175"/>
              </a:avLst>
            </a:prstGeom>
            <a:noFill/>
            <a:ln w="63500">
              <a:solidFill>
                <a:schemeClr val="tx1"/>
              </a:solidFill>
              <a:miter lim="800000"/>
              <a:headEnd/>
              <a:tailEnd/>
            </a:ln>
          </p:spPr>
          <p:txBody>
            <a:bodyPr wrap="none" anchor="ctr"/>
            <a:lstStyle/>
            <a:p>
              <a:pPr eaLnBrk="1" hangingPunct="1"/>
              <a:endParaRPr lang="tr-TR" altLang="tr-TR" dirty="0"/>
            </a:p>
          </p:txBody>
        </p:sp>
        <p:sp>
          <p:nvSpPr>
            <p:cNvPr id="21" name="Text Box 8"/>
            <p:cNvSpPr txBox="1">
              <a:spLocks noChangeArrowheads="1"/>
            </p:cNvSpPr>
            <p:nvPr/>
          </p:nvSpPr>
          <p:spPr bwMode="auto">
            <a:xfrm>
              <a:off x="1776" y="1172"/>
              <a:ext cx="692" cy="471"/>
            </a:xfrm>
            <a:prstGeom prst="rect">
              <a:avLst/>
            </a:prstGeom>
            <a:noFill/>
            <a:ln w="9525">
              <a:noFill/>
              <a:miter lim="800000"/>
              <a:headEnd/>
              <a:tailEnd/>
            </a:ln>
          </p:spPr>
          <p:txBody>
            <a:bodyPr>
              <a:spAutoFit/>
            </a:bodyPr>
            <a:lstStyle/>
            <a:p>
              <a:r>
                <a:rPr lang="en-US" altLang="tr-TR" sz="3600" b="1" dirty="0">
                  <a:solidFill>
                    <a:srgbClr val="0000CC"/>
                  </a:solidFill>
                  <a:latin typeface="Times New Roman" pitchFamily="18" charset="0"/>
                  <a:cs typeface="Times New Roman" pitchFamily="18" charset="0"/>
                </a:rPr>
                <a:t>SÖZ</a:t>
              </a:r>
              <a:endParaRPr lang="en-US" altLang="tr-TR" dirty="0">
                <a:latin typeface="Arial" charset="0"/>
              </a:endParaRPr>
            </a:p>
          </p:txBody>
        </p:sp>
      </p:grpSp>
      <p:grpSp>
        <p:nvGrpSpPr>
          <p:cNvPr id="22" name="Group 9"/>
          <p:cNvGrpSpPr>
            <a:grpSpLocks/>
          </p:cNvGrpSpPr>
          <p:nvPr/>
        </p:nvGrpSpPr>
        <p:grpSpPr bwMode="auto">
          <a:xfrm>
            <a:off x="2019319" y="3643314"/>
            <a:ext cx="5267325" cy="915987"/>
            <a:chOff x="1392" y="2256"/>
            <a:chExt cx="3072" cy="672"/>
          </a:xfrm>
        </p:grpSpPr>
        <p:sp>
          <p:nvSpPr>
            <p:cNvPr id="23" name="AutoShape 10"/>
            <p:cNvSpPr>
              <a:spLocks noChangeArrowheads="1"/>
            </p:cNvSpPr>
            <p:nvPr/>
          </p:nvSpPr>
          <p:spPr bwMode="auto">
            <a:xfrm>
              <a:off x="1392" y="2256"/>
              <a:ext cx="3072" cy="672"/>
            </a:xfrm>
            <a:prstGeom prst="rightArrow">
              <a:avLst>
                <a:gd name="adj1" fmla="val 56250"/>
                <a:gd name="adj2" fmla="val 203175"/>
              </a:avLst>
            </a:prstGeom>
            <a:noFill/>
            <a:ln w="63500">
              <a:solidFill>
                <a:schemeClr val="tx1"/>
              </a:solidFill>
              <a:miter lim="800000"/>
              <a:headEnd/>
              <a:tailEnd/>
            </a:ln>
          </p:spPr>
          <p:txBody>
            <a:bodyPr wrap="none" anchor="ctr"/>
            <a:lstStyle/>
            <a:p>
              <a:pPr eaLnBrk="1" hangingPunct="1"/>
              <a:endParaRPr lang="tr-TR" altLang="tr-TR" dirty="0"/>
            </a:p>
          </p:txBody>
        </p:sp>
        <p:sp>
          <p:nvSpPr>
            <p:cNvPr id="24" name="Text Box 11"/>
            <p:cNvSpPr txBox="1">
              <a:spLocks noChangeArrowheads="1"/>
            </p:cNvSpPr>
            <p:nvPr/>
          </p:nvSpPr>
          <p:spPr bwMode="auto">
            <a:xfrm>
              <a:off x="1824" y="2355"/>
              <a:ext cx="582" cy="471"/>
            </a:xfrm>
            <a:prstGeom prst="rect">
              <a:avLst/>
            </a:prstGeom>
            <a:noFill/>
            <a:ln w="9525">
              <a:noFill/>
              <a:miter lim="800000"/>
              <a:headEnd/>
              <a:tailEnd/>
            </a:ln>
          </p:spPr>
          <p:txBody>
            <a:bodyPr wrap="none">
              <a:spAutoFit/>
            </a:bodyPr>
            <a:lstStyle/>
            <a:p>
              <a:r>
                <a:rPr lang="en-US" altLang="tr-TR" sz="3600" b="1" dirty="0">
                  <a:solidFill>
                    <a:srgbClr val="0000CC"/>
                  </a:solidFill>
                  <a:latin typeface="Times New Roman" pitchFamily="18" charset="0"/>
                  <a:cs typeface="Times New Roman" pitchFamily="18" charset="0"/>
                </a:rPr>
                <a:t>SES</a:t>
              </a:r>
              <a:endParaRPr lang="en-US" altLang="tr-TR" dirty="0">
                <a:latin typeface="Arial" charset="0"/>
              </a:endParaRPr>
            </a:p>
          </p:txBody>
        </p:sp>
      </p:grpSp>
      <p:grpSp>
        <p:nvGrpSpPr>
          <p:cNvPr id="25" name="Group 12"/>
          <p:cNvGrpSpPr>
            <a:grpSpLocks/>
          </p:cNvGrpSpPr>
          <p:nvPr/>
        </p:nvGrpSpPr>
        <p:grpSpPr bwMode="auto">
          <a:xfrm>
            <a:off x="2051050" y="5121697"/>
            <a:ext cx="5267325" cy="915987"/>
            <a:chOff x="1392" y="3360"/>
            <a:chExt cx="3072" cy="672"/>
          </a:xfrm>
        </p:grpSpPr>
        <p:sp>
          <p:nvSpPr>
            <p:cNvPr id="26" name="AutoShape 13"/>
            <p:cNvSpPr>
              <a:spLocks noChangeArrowheads="1"/>
            </p:cNvSpPr>
            <p:nvPr/>
          </p:nvSpPr>
          <p:spPr bwMode="auto">
            <a:xfrm>
              <a:off x="1392" y="3360"/>
              <a:ext cx="3072" cy="672"/>
            </a:xfrm>
            <a:prstGeom prst="rightArrow">
              <a:avLst>
                <a:gd name="adj1" fmla="val 56250"/>
                <a:gd name="adj2" fmla="val 203175"/>
              </a:avLst>
            </a:prstGeom>
            <a:noFill/>
            <a:ln w="63500">
              <a:solidFill>
                <a:schemeClr val="tx1"/>
              </a:solidFill>
              <a:miter lim="800000"/>
              <a:headEnd/>
              <a:tailEnd/>
            </a:ln>
          </p:spPr>
          <p:txBody>
            <a:bodyPr wrap="none" anchor="ctr"/>
            <a:lstStyle/>
            <a:p>
              <a:pPr eaLnBrk="1" hangingPunct="1"/>
              <a:endParaRPr lang="tr-TR" altLang="tr-TR" dirty="0"/>
            </a:p>
          </p:txBody>
        </p:sp>
        <p:sp>
          <p:nvSpPr>
            <p:cNvPr id="27" name="Text Box 14"/>
            <p:cNvSpPr txBox="1">
              <a:spLocks noChangeArrowheads="1"/>
            </p:cNvSpPr>
            <p:nvPr/>
          </p:nvSpPr>
          <p:spPr bwMode="auto">
            <a:xfrm>
              <a:off x="1565" y="3487"/>
              <a:ext cx="1670" cy="470"/>
            </a:xfrm>
            <a:prstGeom prst="rect">
              <a:avLst/>
            </a:prstGeom>
            <a:noFill/>
            <a:ln w="9525">
              <a:noFill/>
              <a:miter lim="800000"/>
              <a:headEnd/>
              <a:tailEnd/>
            </a:ln>
          </p:spPr>
          <p:txBody>
            <a:bodyPr wrap="none">
              <a:spAutoFit/>
            </a:bodyPr>
            <a:lstStyle/>
            <a:p>
              <a:r>
                <a:rPr lang="en-US" altLang="tr-TR" sz="3600" b="1" dirty="0">
                  <a:solidFill>
                    <a:srgbClr val="0000CC"/>
                  </a:solidFill>
                  <a:latin typeface="Times New Roman" pitchFamily="18" charset="0"/>
                  <a:cs typeface="Times New Roman" pitchFamily="18" charset="0"/>
                </a:rPr>
                <a:t>BEDEN DİLİ</a:t>
              </a:r>
              <a:endParaRPr lang="en-US" altLang="tr-TR" dirty="0">
                <a:latin typeface="Arial" charset="0"/>
              </a:endParaRPr>
            </a:p>
          </p:txBody>
        </p:sp>
      </p:grpSp>
      <p:sp>
        <p:nvSpPr>
          <p:cNvPr id="28" name="Text Box 15"/>
          <p:cNvSpPr txBox="1">
            <a:spLocks noChangeArrowheads="1"/>
          </p:cNvSpPr>
          <p:nvPr/>
        </p:nvSpPr>
        <p:spPr bwMode="auto">
          <a:xfrm>
            <a:off x="457200" y="2180059"/>
            <a:ext cx="1674813" cy="550863"/>
          </a:xfrm>
          <a:prstGeom prst="rect">
            <a:avLst/>
          </a:prstGeom>
          <a:noFill/>
          <a:ln w="9525">
            <a:noFill/>
            <a:miter lim="800000"/>
            <a:headEnd/>
            <a:tailEnd/>
          </a:ln>
        </p:spPr>
        <p:txBody>
          <a:bodyPr>
            <a:spAutoFit/>
          </a:bodyPr>
          <a:lstStyle/>
          <a:p>
            <a:pPr eaLnBrk="1" hangingPunct="1"/>
            <a:endParaRPr lang="tr-TR" altLang="tr-TR" dirty="0"/>
          </a:p>
        </p:txBody>
      </p:sp>
      <p:sp>
        <p:nvSpPr>
          <p:cNvPr id="30" name="Text Box 17"/>
          <p:cNvSpPr txBox="1">
            <a:spLocks noChangeArrowheads="1"/>
          </p:cNvSpPr>
          <p:nvPr/>
        </p:nvSpPr>
        <p:spPr bwMode="auto">
          <a:xfrm>
            <a:off x="7883525" y="2262609"/>
            <a:ext cx="865188" cy="366713"/>
          </a:xfrm>
          <a:prstGeom prst="rect">
            <a:avLst/>
          </a:prstGeom>
          <a:noFill/>
          <a:ln w="9525">
            <a:noFill/>
            <a:miter lim="800000"/>
            <a:headEnd/>
            <a:tailEnd/>
          </a:ln>
        </p:spPr>
        <p:txBody>
          <a:bodyPr>
            <a:spAutoFit/>
          </a:bodyPr>
          <a:lstStyle/>
          <a:p>
            <a:r>
              <a:rPr lang="tr-TR" altLang="tr-TR" b="1" dirty="0" smtClean="0">
                <a:solidFill>
                  <a:srgbClr val="0000CC"/>
                </a:solidFill>
                <a:latin typeface="Tahoma" pitchFamily="34" charset="0"/>
              </a:rPr>
              <a:t>%10</a:t>
            </a:r>
            <a:endParaRPr lang="en-US" altLang="tr-TR" b="1" dirty="0">
              <a:solidFill>
                <a:srgbClr val="0000CC"/>
              </a:solidFill>
              <a:latin typeface="Tahoma" pitchFamily="34" charset="0"/>
            </a:endParaRPr>
          </a:p>
        </p:txBody>
      </p:sp>
      <p:sp>
        <p:nvSpPr>
          <p:cNvPr id="31" name="AutoShape 18"/>
          <p:cNvSpPr>
            <a:spLocks/>
          </p:cNvSpPr>
          <p:nvPr/>
        </p:nvSpPr>
        <p:spPr bwMode="auto">
          <a:xfrm>
            <a:off x="7596188" y="3926309"/>
            <a:ext cx="504825" cy="1943100"/>
          </a:xfrm>
          <a:prstGeom prst="rightBrace">
            <a:avLst>
              <a:gd name="adj1" fmla="val 32075"/>
              <a:gd name="adj2" fmla="val 50000"/>
            </a:avLst>
          </a:prstGeom>
          <a:noFill/>
          <a:ln w="9525">
            <a:solidFill>
              <a:schemeClr val="tx1"/>
            </a:solidFill>
            <a:round/>
            <a:headEnd/>
            <a:tailEnd/>
          </a:ln>
        </p:spPr>
        <p:txBody>
          <a:bodyPr wrap="none" anchor="ctr"/>
          <a:lstStyle/>
          <a:p>
            <a:pPr eaLnBrk="1" hangingPunct="1"/>
            <a:endParaRPr lang="tr-TR" altLang="tr-TR" dirty="0"/>
          </a:p>
        </p:txBody>
      </p:sp>
      <p:sp>
        <p:nvSpPr>
          <p:cNvPr id="32" name="Text Box 19"/>
          <p:cNvSpPr txBox="1">
            <a:spLocks noChangeArrowheads="1"/>
          </p:cNvSpPr>
          <p:nvPr/>
        </p:nvSpPr>
        <p:spPr bwMode="auto">
          <a:xfrm>
            <a:off x="8101013" y="4710534"/>
            <a:ext cx="865187" cy="366713"/>
          </a:xfrm>
          <a:prstGeom prst="rect">
            <a:avLst/>
          </a:prstGeom>
          <a:noFill/>
          <a:ln w="9525">
            <a:noFill/>
            <a:miter lim="800000"/>
            <a:headEnd/>
            <a:tailEnd/>
          </a:ln>
        </p:spPr>
        <p:txBody>
          <a:bodyPr>
            <a:spAutoFit/>
          </a:bodyPr>
          <a:lstStyle/>
          <a:p>
            <a:r>
              <a:rPr lang="tr-TR" altLang="tr-TR" b="1" dirty="0">
                <a:solidFill>
                  <a:srgbClr val="0000CC"/>
                </a:solidFill>
                <a:latin typeface="Tahoma" pitchFamily="34" charset="0"/>
              </a:rPr>
              <a:t>%</a:t>
            </a:r>
            <a:r>
              <a:rPr lang="tr-TR" altLang="tr-TR" b="1" dirty="0" smtClean="0">
                <a:solidFill>
                  <a:srgbClr val="0000CC"/>
                </a:solidFill>
                <a:latin typeface="Tahoma" pitchFamily="34" charset="0"/>
              </a:rPr>
              <a:t>90</a:t>
            </a:r>
            <a:endParaRPr lang="en-US" altLang="tr-TR" b="1" dirty="0">
              <a:solidFill>
                <a:srgbClr val="0000CC"/>
              </a:solidFill>
              <a:latin typeface="Tahoma" pitchFamily="34" charset="0"/>
            </a:endParaRPr>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 ÖĞRETİM STRATEJİLERİ</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11" name="10 Dikdörtgen"/>
          <p:cNvSpPr/>
          <p:nvPr/>
        </p:nvSpPr>
        <p:spPr>
          <a:xfrm>
            <a:off x="323528" y="1443841"/>
            <a:ext cx="8568952" cy="5432256"/>
          </a:xfrm>
          <a:prstGeom prst="rect">
            <a:avLst/>
          </a:prstGeom>
        </p:spPr>
        <p:txBody>
          <a:bodyPr wrap="square">
            <a:spAutoFit/>
          </a:bodyPr>
          <a:lstStyle/>
          <a:p>
            <a:pPr algn="ctr">
              <a:buNone/>
            </a:pPr>
            <a:r>
              <a:rPr lang="tr-TR" sz="2800" dirty="0" smtClean="0">
                <a:solidFill>
                  <a:srgbClr val="FF0000"/>
                </a:solidFill>
              </a:rPr>
              <a:t>Buluş Yolu İle</a:t>
            </a:r>
          </a:p>
          <a:p>
            <a:r>
              <a:rPr lang="tr-TR" sz="2800" dirty="0" smtClean="0">
                <a:solidFill>
                  <a:schemeClr val="tx2">
                    <a:lumMod val="50000"/>
                  </a:schemeClr>
                </a:solidFill>
              </a:rPr>
              <a:t>Öğrenci merkezlidir. </a:t>
            </a:r>
          </a:p>
          <a:p>
            <a:r>
              <a:rPr lang="tr-TR" sz="2800" dirty="0" smtClean="0">
                <a:solidFill>
                  <a:schemeClr val="tx2">
                    <a:lumMod val="50000"/>
                  </a:schemeClr>
                </a:solidFill>
              </a:rPr>
              <a:t>Örnekler kullanılır. </a:t>
            </a:r>
          </a:p>
          <a:p>
            <a:r>
              <a:rPr lang="tr-TR" sz="2800" dirty="0" smtClean="0">
                <a:solidFill>
                  <a:schemeClr val="tx2">
                    <a:lumMod val="50000"/>
                  </a:schemeClr>
                </a:solidFill>
              </a:rPr>
              <a:t>Öğrenmede tümevarım vardır. </a:t>
            </a:r>
          </a:p>
          <a:p>
            <a:r>
              <a:rPr lang="tr-TR" sz="2800" dirty="0" smtClean="0">
                <a:solidFill>
                  <a:schemeClr val="tx2">
                    <a:lumMod val="50000"/>
                  </a:schemeClr>
                </a:solidFill>
              </a:rPr>
              <a:t>Kavrama düzeyinde öğrenme sağlanır. </a:t>
            </a:r>
          </a:p>
          <a:p>
            <a:r>
              <a:rPr lang="tr-TR" sz="2800" dirty="0" smtClean="0">
                <a:solidFill>
                  <a:schemeClr val="tx2">
                    <a:lumMod val="50000"/>
                  </a:schemeClr>
                </a:solidFill>
              </a:rPr>
              <a:t>Bilgiler somuttan soyuta kazandırılır. </a:t>
            </a:r>
          </a:p>
          <a:p>
            <a:r>
              <a:rPr lang="tr-TR" sz="2800" dirty="0" smtClean="0">
                <a:solidFill>
                  <a:schemeClr val="tx2">
                    <a:lumMod val="50000"/>
                  </a:schemeClr>
                </a:solidFill>
              </a:rPr>
              <a:t>Öğrenci pekiştireçler ile güdülenir. </a:t>
            </a:r>
          </a:p>
          <a:p>
            <a:r>
              <a:rPr lang="tr-TR" sz="2800" b="1" dirty="0" smtClean="0">
                <a:solidFill>
                  <a:schemeClr val="tx2">
                    <a:lumMod val="50000"/>
                  </a:schemeClr>
                </a:solidFill>
              </a:rPr>
              <a:t>Bu yaklaşım, öğrenci etkinliğine dayalı güdüleyici bir öğretme yaklaşımıdır. </a:t>
            </a:r>
          </a:p>
          <a:p>
            <a:endParaRPr lang="tr-TR" sz="1100" dirty="0" smtClean="0">
              <a:solidFill>
                <a:srgbClr val="FF0000"/>
              </a:solidFill>
            </a:endParaRPr>
          </a:p>
          <a:p>
            <a:r>
              <a:rPr lang="tr-TR" sz="2800" dirty="0" smtClean="0">
                <a:solidFill>
                  <a:srgbClr val="FF0000"/>
                </a:solidFill>
              </a:rPr>
              <a:t>Örnek olay, beyin fırtınası, tartışma yöntem ve</a:t>
            </a:r>
          </a:p>
          <a:p>
            <a:r>
              <a:rPr lang="tr-TR" sz="2800" dirty="0" smtClean="0">
                <a:solidFill>
                  <a:srgbClr val="FF0000"/>
                </a:solidFill>
              </a:rPr>
              <a:t>Teknikleri yoluyla ders işlenebilir.</a:t>
            </a:r>
          </a:p>
          <a:p>
            <a:pPr algn="ctr">
              <a:buNone/>
            </a:pPr>
            <a:endParaRPr lang="tr-TR" sz="2800" dirty="0" smtClean="0">
              <a:solidFill>
                <a:srgbClr val="FF0000"/>
              </a:solidFill>
            </a:endParaRPr>
          </a:p>
        </p:txBody>
      </p:sp>
      <p:pic>
        <p:nvPicPr>
          <p:cNvPr id="12" name="11 Resim" descr="imagesCAL7039O"/>
          <p:cNvPicPr/>
          <p:nvPr/>
        </p:nvPicPr>
        <p:blipFill>
          <a:blip r:embed="rId3" cstate="print"/>
          <a:srcRect/>
          <a:stretch>
            <a:fillRect/>
          </a:stretch>
        </p:blipFill>
        <p:spPr bwMode="auto">
          <a:xfrm>
            <a:off x="6286512" y="1571612"/>
            <a:ext cx="2571768" cy="28814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Beden Dilinde İletişim</a:t>
            </a:r>
          </a:p>
        </p:txBody>
      </p:sp>
      <p:sp>
        <p:nvSpPr>
          <p:cNvPr id="29" name="Rectangle 2"/>
          <p:cNvSpPr>
            <a:spLocks noGrp="1" noChangeArrowheads="1"/>
          </p:cNvSpPr>
          <p:nvPr>
            <p:ph type="title"/>
          </p:nvPr>
        </p:nvSpPr>
        <p:spPr>
          <a:xfrm>
            <a:off x="1476375" y="1340321"/>
            <a:ext cx="5735638" cy="1185863"/>
          </a:xfrm>
        </p:spPr>
        <p:txBody>
          <a:bodyPr/>
          <a:lstStyle/>
          <a:p>
            <a:pPr eaLnBrk="1" hangingPunct="1"/>
            <a:r>
              <a:rPr lang="tr-TR" altLang="tr-TR" sz="3600" b="1" dirty="0" smtClean="0">
                <a:ln>
                  <a:noFill/>
                </a:ln>
                <a:solidFill>
                  <a:schemeClr val="accent1">
                    <a:lumMod val="50000"/>
                  </a:schemeClr>
                </a:solidFill>
              </a:rPr>
              <a:t>Beden Dilinin Öğeleri</a:t>
            </a:r>
          </a:p>
        </p:txBody>
      </p:sp>
      <p:sp>
        <p:nvSpPr>
          <p:cNvPr id="33" name="Rectangle 5"/>
          <p:cNvSpPr>
            <a:spLocks noChangeArrowheads="1"/>
          </p:cNvSpPr>
          <p:nvPr/>
        </p:nvSpPr>
        <p:spPr bwMode="auto">
          <a:xfrm>
            <a:off x="542925" y="2853209"/>
            <a:ext cx="4176713" cy="3240087"/>
          </a:xfrm>
          <a:prstGeom prst="rect">
            <a:avLst/>
          </a:prstGeom>
          <a:noFill/>
          <a:ln w="12700">
            <a:noFill/>
            <a:prstDash val="sysDot"/>
            <a:miter lim="800000"/>
            <a:headEnd/>
            <a:tailEnd/>
          </a:ln>
        </p:spPr>
        <p:txBody>
          <a:bodyPr lIns="92075" tIns="46038" rIns="92075" bIns="46038"/>
          <a:lstStyle/>
          <a:p>
            <a:pPr marL="342900" indent="-342900" eaLnBrk="1" hangingPunct="1">
              <a:spcBef>
                <a:spcPct val="20000"/>
              </a:spcBef>
              <a:buFontTx/>
              <a:buChar char="•"/>
            </a:pPr>
            <a:r>
              <a:rPr lang="tr-TR" altLang="tr-TR" sz="2800" dirty="0">
                <a:solidFill>
                  <a:schemeClr val="accent1">
                    <a:lumMod val="50000"/>
                  </a:schemeClr>
                </a:solidFill>
              </a:rPr>
              <a:t>Beden Duruşu</a:t>
            </a:r>
          </a:p>
          <a:p>
            <a:pPr marL="342900" indent="-342900" eaLnBrk="1" hangingPunct="1">
              <a:spcBef>
                <a:spcPct val="20000"/>
              </a:spcBef>
              <a:buFontTx/>
              <a:buChar char="•"/>
            </a:pPr>
            <a:r>
              <a:rPr lang="tr-TR" altLang="tr-TR" sz="2800" dirty="0">
                <a:solidFill>
                  <a:schemeClr val="accent1">
                    <a:lumMod val="50000"/>
                  </a:schemeClr>
                </a:solidFill>
              </a:rPr>
              <a:t>Mimikler</a:t>
            </a:r>
          </a:p>
          <a:p>
            <a:pPr marL="342900" indent="-342900" eaLnBrk="1" hangingPunct="1">
              <a:spcBef>
                <a:spcPct val="20000"/>
              </a:spcBef>
              <a:buFontTx/>
              <a:buChar char="•"/>
            </a:pPr>
            <a:r>
              <a:rPr lang="tr-TR" altLang="tr-TR" sz="2800" dirty="0">
                <a:solidFill>
                  <a:schemeClr val="accent1">
                    <a:lumMod val="50000"/>
                  </a:schemeClr>
                </a:solidFill>
              </a:rPr>
              <a:t>Başın Kullanımı </a:t>
            </a:r>
          </a:p>
          <a:p>
            <a:pPr marL="342900" indent="-342900" eaLnBrk="1" hangingPunct="1">
              <a:spcBef>
                <a:spcPct val="20000"/>
              </a:spcBef>
              <a:buFontTx/>
              <a:buChar char="•"/>
            </a:pPr>
            <a:r>
              <a:rPr lang="tr-TR" altLang="tr-TR" sz="2800" dirty="0">
                <a:solidFill>
                  <a:schemeClr val="accent1">
                    <a:lumMod val="50000"/>
                  </a:schemeClr>
                </a:solidFill>
              </a:rPr>
              <a:t>Oturmak İçin Seçilen Yer</a:t>
            </a:r>
          </a:p>
          <a:p>
            <a:pPr marL="342900" indent="-342900" eaLnBrk="1" hangingPunct="1">
              <a:spcBef>
                <a:spcPct val="20000"/>
              </a:spcBef>
              <a:buFontTx/>
              <a:buChar char="•"/>
            </a:pPr>
            <a:r>
              <a:rPr lang="tr-TR" altLang="tr-TR" sz="2800" dirty="0">
                <a:solidFill>
                  <a:schemeClr val="accent1">
                    <a:lumMod val="50000"/>
                  </a:schemeClr>
                </a:solidFill>
              </a:rPr>
              <a:t>Giyim</a:t>
            </a:r>
          </a:p>
          <a:p>
            <a:pPr marL="342900" indent="-342900" eaLnBrk="1" hangingPunct="1">
              <a:spcBef>
                <a:spcPct val="20000"/>
              </a:spcBef>
              <a:buFontTx/>
              <a:buChar char="•"/>
            </a:pPr>
            <a:r>
              <a:rPr lang="tr-TR" altLang="tr-TR" sz="2800" dirty="0">
                <a:solidFill>
                  <a:schemeClr val="accent1">
                    <a:lumMod val="50000"/>
                  </a:schemeClr>
                </a:solidFill>
              </a:rPr>
              <a:t>Bakım ve Makyaj</a:t>
            </a:r>
          </a:p>
        </p:txBody>
      </p:sp>
      <p:sp>
        <p:nvSpPr>
          <p:cNvPr id="34" name="Rectangle 8"/>
          <p:cNvSpPr>
            <a:spLocks noChangeArrowheads="1"/>
          </p:cNvSpPr>
          <p:nvPr/>
        </p:nvSpPr>
        <p:spPr bwMode="auto">
          <a:xfrm>
            <a:off x="4729163" y="2853209"/>
            <a:ext cx="3744912" cy="3240087"/>
          </a:xfrm>
          <a:prstGeom prst="rect">
            <a:avLst/>
          </a:prstGeom>
          <a:noFill/>
          <a:ln w="12700">
            <a:noFill/>
            <a:prstDash val="sysDot"/>
            <a:miter lim="800000"/>
            <a:headEnd/>
            <a:tailEnd/>
          </a:ln>
        </p:spPr>
        <p:txBody>
          <a:bodyPr lIns="92075" tIns="46038" rIns="92075" bIns="46038"/>
          <a:lstStyle/>
          <a:p>
            <a:pPr marL="342900" indent="-342900" eaLnBrk="1" hangingPunct="1">
              <a:spcBef>
                <a:spcPct val="20000"/>
              </a:spcBef>
              <a:buFontTx/>
              <a:buChar char="•"/>
            </a:pPr>
            <a:r>
              <a:rPr lang="tr-TR" altLang="tr-TR" sz="2800" dirty="0">
                <a:solidFill>
                  <a:schemeClr val="accent1">
                    <a:lumMod val="50000"/>
                  </a:schemeClr>
                </a:solidFill>
              </a:rPr>
              <a:t>Jestler</a:t>
            </a:r>
          </a:p>
          <a:p>
            <a:pPr marL="342900" indent="-342900" eaLnBrk="1" hangingPunct="1">
              <a:spcBef>
                <a:spcPct val="20000"/>
              </a:spcBef>
              <a:buFontTx/>
              <a:buChar char="•"/>
            </a:pPr>
            <a:r>
              <a:rPr lang="tr-TR" altLang="tr-TR" sz="2800" dirty="0">
                <a:solidFill>
                  <a:schemeClr val="accent1">
                    <a:lumMod val="50000"/>
                  </a:schemeClr>
                </a:solidFill>
              </a:rPr>
              <a:t>Göz Teması</a:t>
            </a:r>
          </a:p>
          <a:p>
            <a:pPr marL="342900" indent="-342900" eaLnBrk="1" hangingPunct="1">
              <a:spcBef>
                <a:spcPct val="20000"/>
              </a:spcBef>
              <a:buFontTx/>
              <a:buChar char="•"/>
            </a:pPr>
            <a:r>
              <a:rPr lang="tr-TR" altLang="tr-TR" sz="2800" dirty="0">
                <a:solidFill>
                  <a:schemeClr val="accent1">
                    <a:lumMod val="50000"/>
                  </a:schemeClr>
                </a:solidFill>
              </a:rPr>
              <a:t>Ayakların Kullanımı</a:t>
            </a:r>
          </a:p>
          <a:p>
            <a:pPr marL="342900" indent="-342900" eaLnBrk="1" hangingPunct="1">
              <a:spcBef>
                <a:spcPct val="20000"/>
              </a:spcBef>
              <a:buFontTx/>
              <a:buChar char="•"/>
            </a:pPr>
            <a:r>
              <a:rPr lang="tr-TR" altLang="tr-TR" sz="2800" dirty="0">
                <a:solidFill>
                  <a:schemeClr val="accent1">
                    <a:lumMod val="50000"/>
                  </a:schemeClr>
                </a:solidFill>
              </a:rPr>
              <a:t>Oturma Biçimi</a:t>
            </a:r>
          </a:p>
          <a:p>
            <a:pPr marL="342900" indent="-342900" eaLnBrk="1" hangingPunct="1">
              <a:spcBef>
                <a:spcPct val="20000"/>
              </a:spcBef>
              <a:buFontTx/>
              <a:buChar char="•"/>
            </a:pPr>
            <a:r>
              <a:rPr lang="tr-TR" altLang="tr-TR" sz="2800" dirty="0">
                <a:solidFill>
                  <a:schemeClr val="accent1">
                    <a:lumMod val="50000"/>
                  </a:schemeClr>
                </a:solidFill>
              </a:rPr>
              <a:t>Mesafe</a:t>
            </a:r>
          </a:p>
          <a:p>
            <a:pPr marL="342900" indent="-342900" eaLnBrk="1" hangingPunct="1">
              <a:spcBef>
                <a:spcPct val="20000"/>
              </a:spcBef>
              <a:buFontTx/>
              <a:buChar char="•"/>
            </a:pPr>
            <a:r>
              <a:rPr lang="tr-TR" altLang="tr-TR" sz="2800" dirty="0">
                <a:solidFill>
                  <a:schemeClr val="accent1">
                    <a:lumMod val="50000"/>
                  </a:schemeClr>
                </a:solidFill>
              </a:rPr>
              <a:t>Kullanılan Aksesuarlar</a:t>
            </a:r>
          </a:p>
        </p:txBody>
      </p:sp>
    </p:spTree>
  </p:cSld>
  <p:clrMapOvr>
    <a:masterClrMapping/>
  </p:clrMapOvr>
  <p:transition advClick="0"/>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Kişi Analizleri</a:t>
            </a:r>
          </a:p>
        </p:txBody>
      </p:sp>
      <p:sp>
        <p:nvSpPr>
          <p:cNvPr id="17" name="Rectangle 3"/>
          <p:cNvSpPr>
            <a:spLocks noGrp="1" noChangeArrowheads="1"/>
          </p:cNvSpPr>
          <p:nvPr>
            <p:ph idx="1"/>
          </p:nvPr>
        </p:nvSpPr>
        <p:spPr>
          <a:xfrm>
            <a:off x="4353298" y="2673499"/>
            <a:ext cx="3292475" cy="2501900"/>
          </a:xfrm>
        </p:spPr>
        <p:txBody>
          <a:bodyPr/>
          <a:lstStyle/>
          <a:p>
            <a:pPr eaLnBrk="1" hangingPunct="1">
              <a:lnSpc>
                <a:spcPct val="80000"/>
              </a:lnSpc>
              <a:buClr>
                <a:schemeClr val="tx1"/>
              </a:buClr>
              <a:buFontTx/>
              <a:buBlip>
                <a:blip r:embed="rId4"/>
              </a:buBlip>
            </a:pPr>
            <a:r>
              <a:rPr lang="tr-TR" altLang="tr-TR" sz="2300" b="1" dirty="0" smtClean="0"/>
              <a:t>Çevreyi dikkate almaz.</a:t>
            </a:r>
          </a:p>
          <a:p>
            <a:pPr eaLnBrk="1" hangingPunct="1">
              <a:lnSpc>
                <a:spcPct val="80000"/>
              </a:lnSpc>
              <a:buClr>
                <a:schemeClr val="tx1"/>
              </a:buClr>
              <a:buFontTx/>
              <a:buNone/>
            </a:pPr>
            <a:endParaRPr lang="tr-TR" altLang="tr-TR" sz="2300" b="1" dirty="0" smtClean="0"/>
          </a:p>
          <a:p>
            <a:pPr eaLnBrk="1" hangingPunct="1">
              <a:lnSpc>
                <a:spcPct val="80000"/>
              </a:lnSpc>
              <a:buClr>
                <a:schemeClr val="tx1"/>
              </a:buClr>
              <a:buFontTx/>
              <a:buBlip>
                <a:blip r:embed="rId4"/>
              </a:buBlip>
            </a:pPr>
            <a:r>
              <a:rPr lang="tr-TR" altLang="tr-TR" sz="2300" b="1" dirty="0" smtClean="0"/>
              <a:t>Eleştirmen dinleyicidir.</a:t>
            </a:r>
          </a:p>
          <a:p>
            <a:pPr eaLnBrk="1" hangingPunct="1">
              <a:lnSpc>
                <a:spcPct val="80000"/>
              </a:lnSpc>
              <a:buClr>
                <a:schemeClr val="tx1"/>
              </a:buClr>
              <a:buFontTx/>
              <a:buBlip>
                <a:blip r:embed="rId4"/>
              </a:buBlip>
            </a:pPr>
            <a:endParaRPr lang="tr-TR" altLang="tr-TR" sz="2300" b="1" dirty="0" smtClean="0"/>
          </a:p>
          <a:p>
            <a:pPr eaLnBrk="1" hangingPunct="1">
              <a:lnSpc>
                <a:spcPct val="80000"/>
              </a:lnSpc>
              <a:buClr>
                <a:schemeClr val="tx1"/>
              </a:buClr>
              <a:buFontTx/>
              <a:buBlip>
                <a:blip r:embed="rId4"/>
              </a:buBlip>
            </a:pPr>
            <a:r>
              <a:rPr lang="tr-TR" altLang="tr-TR" sz="2300" b="1" dirty="0" smtClean="0"/>
              <a:t>Güvenlidir.</a:t>
            </a:r>
          </a:p>
        </p:txBody>
      </p:sp>
      <p:pic>
        <p:nvPicPr>
          <p:cNvPr id="18" name="Picture 5"/>
          <p:cNvPicPr>
            <a:picLocks noChangeAspect="1" noChangeArrowheads="1"/>
          </p:cNvPicPr>
          <p:nvPr/>
        </p:nvPicPr>
        <p:blipFill>
          <a:blip r:embed="rId5" cstate="print"/>
          <a:srcRect l="9908" t="52887" r="58333"/>
          <a:stretch>
            <a:fillRect/>
          </a:stretch>
        </p:blipFill>
        <p:spPr bwMode="auto">
          <a:xfrm>
            <a:off x="611560" y="1844824"/>
            <a:ext cx="3557588" cy="4105275"/>
          </a:xfrm>
          <a:prstGeom prst="rect">
            <a:avLst/>
          </a:prstGeom>
          <a:noFill/>
          <a:ln w="19050" cap="rnd">
            <a:solidFill>
              <a:srgbClr val="800000"/>
            </a:solidFill>
            <a:prstDash val="sysDot"/>
            <a:miter lim="800000"/>
            <a:headEnd/>
            <a:tailEnd/>
          </a:ln>
        </p:spPr>
      </p:pic>
    </p:spTree>
  </p:cSld>
  <p:clrMapOvr>
    <a:masterClrMapping/>
  </p:clrMapOvr>
  <p:transition advClick="0"/>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Kişi Analizleri</a:t>
            </a:r>
          </a:p>
        </p:txBody>
      </p:sp>
      <p:sp>
        <p:nvSpPr>
          <p:cNvPr id="19" name="Rectangle 3"/>
          <p:cNvSpPr>
            <a:spLocks noGrp="1" noChangeArrowheads="1"/>
          </p:cNvSpPr>
          <p:nvPr>
            <p:ph idx="1"/>
          </p:nvPr>
        </p:nvSpPr>
        <p:spPr>
          <a:xfrm>
            <a:off x="4428058" y="1700808"/>
            <a:ext cx="3816350" cy="4248150"/>
          </a:xfrm>
        </p:spPr>
        <p:txBody>
          <a:bodyPr rtlCol="0">
            <a:normAutofit fontScale="92500" lnSpcReduction="20000"/>
          </a:bodyPr>
          <a:lstStyle/>
          <a:p>
            <a:pPr eaLnBrk="1" fontAlgn="auto" hangingPunct="1">
              <a:buClr>
                <a:schemeClr val="tx1"/>
              </a:buClr>
              <a:buFontTx/>
              <a:buBlip>
                <a:blip r:embed="rId4"/>
              </a:buBlip>
              <a:defRPr/>
            </a:pPr>
            <a:r>
              <a:rPr lang="tr-TR" altLang="tr-TR" b="1" dirty="0" smtClean="0">
                <a:solidFill>
                  <a:schemeClr val="tx1">
                    <a:lumMod val="85000"/>
                    <a:lumOff val="15000"/>
                  </a:schemeClr>
                </a:solidFill>
              </a:rPr>
              <a:t>Dikkatli dinlemeye sahiptir.</a:t>
            </a:r>
          </a:p>
          <a:p>
            <a:pPr eaLnBrk="1" fontAlgn="auto" hangingPunct="1">
              <a:buClr>
                <a:schemeClr val="tx1"/>
              </a:buClr>
              <a:buFontTx/>
              <a:buBlip>
                <a:blip r:embed="rId4"/>
              </a:buBlip>
              <a:defRPr/>
            </a:pPr>
            <a:endParaRPr lang="tr-TR" altLang="tr-TR" b="1" dirty="0" smtClean="0">
              <a:solidFill>
                <a:schemeClr val="tx1">
                  <a:lumMod val="85000"/>
                  <a:lumOff val="15000"/>
                </a:schemeClr>
              </a:solidFill>
            </a:endParaRPr>
          </a:p>
          <a:p>
            <a:pPr eaLnBrk="1" fontAlgn="auto" hangingPunct="1">
              <a:buClr>
                <a:schemeClr val="tx1"/>
              </a:buClr>
              <a:buFontTx/>
              <a:buBlip>
                <a:blip r:embed="rId4"/>
              </a:buBlip>
              <a:defRPr/>
            </a:pPr>
            <a:r>
              <a:rPr lang="tr-TR" altLang="tr-TR" b="1" dirty="0" smtClean="0">
                <a:solidFill>
                  <a:schemeClr val="tx1">
                    <a:lumMod val="85000"/>
                    <a:lumOff val="15000"/>
                  </a:schemeClr>
                </a:solidFill>
              </a:rPr>
              <a:t>Kendine güveni yüksektir.</a:t>
            </a:r>
          </a:p>
          <a:p>
            <a:pPr eaLnBrk="1" fontAlgn="auto" hangingPunct="1">
              <a:buClr>
                <a:schemeClr val="tx1"/>
              </a:buClr>
              <a:buFontTx/>
              <a:buBlip>
                <a:blip r:embed="rId4"/>
              </a:buBlip>
              <a:defRPr/>
            </a:pPr>
            <a:endParaRPr lang="tr-TR" altLang="tr-TR" b="1" dirty="0" smtClean="0">
              <a:solidFill>
                <a:schemeClr val="tx1">
                  <a:lumMod val="85000"/>
                  <a:lumOff val="15000"/>
                </a:schemeClr>
              </a:solidFill>
            </a:endParaRPr>
          </a:p>
          <a:p>
            <a:pPr eaLnBrk="1" fontAlgn="auto" hangingPunct="1">
              <a:buClr>
                <a:schemeClr val="tx1"/>
              </a:buClr>
              <a:buFontTx/>
              <a:buBlip>
                <a:blip r:embed="rId4"/>
              </a:buBlip>
              <a:defRPr/>
            </a:pPr>
            <a:r>
              <a:rPr lang="tr-TR" altLang="tr-TR" b="1" dirty="0" smtClean="0">
                <a:solidFill>
                  <a:schemeClr val="tx1">
                    <a:lumMod val="85000"/>
                    <a:lumOff val="15000"/>
                  </a:schemeClr>
                </a:solidFill>
              </a:rPr>
              <a:t>Rahattır.</a:t>
            </a:r>
          </a:p>
          <a:p>
            <a:pPr eaLnBrk="1" fontAlgn="auto" hangingPunct="1">
              <a:buClr>
                <a:schemeClr val="tx1"/>
              </a:buClr>
              <a:buFontTx/>
              <a:buBlip>
                <a:blip r:embed="rId4"/>
              </a:buBlip>
              <a:defRPr/>
            </a:pPr>
            <a:endParaRPr lang="tr-TR" altLang="tr-TR" b="1" dirty="0" smtClean="0">
              <a:solidFill>
                <a:schemeClr val="tx1">
                  <a:lumMod val="85000"/>
                  <a:lumOff val="15000"/>
                </a:schemeClr>
              </a:solidFill>
            </a:endParaRPr>
          </a:p>
          <a:p>
            <a:pPr eaLnBrk="1" fontAlgn="auto" hangingPunct="1">
              <a:buClr>
                <a:schemeClr val="tx1"/>
              </a:buClr>
              <a:buFontTx/>
              <a:buBlip>
                <a:blip r:embed="rId4"/>
              </a:buBlip>
              <a:defRPr/>
            </a:pPr>
            <a:r>
              <a:rPr lang="tr-TR" altLang="tr-TR" b="1" dirty="0" smtClean="0">
                <a:solidFill>
                  <a:schemeClr val="tx1">
                    <a:lumMod val="85000"/>
                    <a:lumOff val="15000"/>
                  </a:schemeClr>
                </a:solidFill>
              </a:rPr>
              <a:t>İlgilidir.</a:t>
            </a:r>
          </a:p>
        </p:txBody>
      </p:sp>
      <p:pic>
        <p:nvPicPr>
          <p:cNvPr id="20" name="Picture 5"/>
          <p:cNvPicPr>
            <a:picLocks noChangeAspect="1" noChangeArrowheads="1"/>
          </p:cNvPicPr>
          <p:nvPr/>
        </p:nvPicPr>
        <p:blipFill>
          <a:blip r:embed="rId5" cstate="print"/>
          <a:srcRect l="69423" t="7918" r="821" b="44489"/>
          <a:stretch>
            <a:fillRect/>
          </a:stretch>
        </p:blipFill>
        <p:spPr bwMode="auto">
          <a:xfrm>
            <a:off x="539552" y="1700808"/>
            <a:ext cx="3540125" cy="4249738"/>
          </a:xfrm>
          <a:prstGeom prst="rect">
            <a:avLst/>
          </a:prstGeom>
          <a:noFill/>
          <a:ln w="19050" cap="rnd">
            <a:solidFill>
              <a:srgbClr val="800000"/>
            </a:solidFill>
            <a:prstDash val="sysDot"/>
            <a:miter lim="800000"/>
            <a:headEnd/>
            <a:tailEnd/>
          </a:ln>
        </p:spPr>
      </p:pic>
    </p:spTree>
  </p:cSld>
  <p:clrMapOvr>
    <a:masterClrMapping/>
  </p:clrMapOvr>
  <p:transition advClick="0"/>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Kişi Analizleri</a:t>
            </a:r>
          </a:p>
        </p:txBody>
      </p:sp>
      <p:sp>
        <p:nvSpPr>
          <p:cNvPr id="17" name="2 İçerik Yer Tutucusu"/>
          <p:cNvSpPr>
            <a:spLocks noGrp="1"/>
          </p:cNvSpPr>
          <p:nvPr>
            <p:ph idx="1"/>
          </p:nvPr>
        </p:nvSpPr>
        <p:spPr>
          <a:xfrm>
            <a:off x="1244600" y="1916113"/>
            <a:ext cx="4186238" cy="4137025"/>
          </a:xfrm>
        </p:spPr>
        <p:txBody>
          <a:bodyPr rtlCol="0">
            <a:normAutofit/>
          </a:bodyPr>
          <a:lstStyle/>
          <a:p>
            <a:pPr marL="0" indent="0" eaLnBrk="1" fontAlgn="auto" hangingPunct="1">
              <a:buFont typeface="Arial"/>
              <a:buNone/>
              <a:defRPr/>
            </a:pPr>
            <a:r>
              <a:rPr lang="tr-TR" altLang="tr-TR" dirty="0" smtClean="0">
                <a:solidFill>
                  <a:srgbClr val="FF0000"/>
                </a:solidFill>
              </a:rPr>
              <a:t>Sandalyeye Binmek  </a:t>
            </a:r>
          </a:p>
          <a:p>
            <a:pPr eaLnBrk="1" fontAlgn="auto" hangingPunct="1">
              <a:buFont typeface="Arial"/>
              <a:buChar char="•"/>
              <a:defRPr/>
            </a:pPr>
            <a:endParaRPr lang="tr-TR" altLang="tr-TR" b="1" dirty="0">
              <a:solidFill>
                <a:schemeClr val="tx1">
                  <a:lumMod val="85000"/>
                  <a:lumOff val="15000"/>
                </a:schemeClr>
              </a:solidFill>
            </a:endParaRPr>
          </a:p>
          <a:p>
            <a:pPr marL="0" indent="0" eaLnBrk="1" fontAlgn="auto" hangingPunct="1">
              <a:buFont typeface="Arial"/>
              <a:buNone/>
              <a:defRPr/>
            </a:pPr>
            <a:r>
              <a:rPr lang="tr-TR" altLang="tr-TR" sz="3000" dirty="0" smtClean="0">
                <a:solidFill>
                  <a:schemeClr val="accent1">
                    <a:lumMod val="50000"/>
                  </a:schemeClr>
                </a:solidFill>
              </a:rPr>
              <a:t>Sandalyenin arkalığı vücudunu koruyan bir kalkan görevi yaparken onun saldırgan ve egemen bir savaşçıya dönüşmesini sağlar.</a:t>
            </a:r>
          </a:p>
        </p:txBody>
      </p:sp>
      <p:pic>
        <p:nvPicPr>
          <p:cNvPr id="18" name="Picture 2" descr="C:\Documents and Settings\deniz.dogan\Belgelerim\Resimlerim\beden67.jpg"/>
          <p:cNvPicPr>
            <a:picLocks noChangeAspect="1" noChangeArrowheads="1"/>
          </p:cNvPicPr>
          <p:nvPr/>
        </p:nvPicPr>
        <p:blipFill>
          <a:blip r:embed="rId4" cstate="print"/>
          <a:srcRect/>
          <a:stretch>
            <a:fillRect/>
          </a:stretch>
        </p:blipFill>
        <p:spPr bwMode="auto">
          <a:xfrm>
            <a:off x="5497513" y="2043113"/>
            <a:ext cx="2503487" cy="345757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Kişi Analizleri</a:t>
            </a:r>
          </a:p>
        </p:txBody>
      </p:sp>
      <p:sp>
        <p:nvSpPr>
          <p:cNvPr id="19" name="2 İçerik Yer Tutucusu"/>
          <p:cNvSpPr>
            <a:spLocks noGrp="1"/>
          </p:cNvSpPr>
          <p:nvPr>
            <p:ph idx="1"/>
          </p:nvPr>
        </p:nvSpPr>
        <p:spPr>
          <a:xfrm>
            <a:off x="395536" y="1916113"/>
            <a:ext cx="5544616" cy="4389437"/>
          </a:xfrm>
        </p:spPr>
        <p:txBody>
          <a:bodyPr rtlCol="0">
            <a:normAutofit fontScale="92500"/>
          </a:bodyPr>
          <a:lstStyle/>
          <a:p>
            <a:pPr marL="0" indent="0" eaLnBrk="1" fontAlgn="auto" hangingPunct="1">
              <a:buFont typeface="Arial"/>
              <a:buNone/>
              <a:defRPr/>
            </a:pPr>
            <a:r>
              <a:rPr lang="tr-TR" altLang="tr-TR" dirty="0" smtClean="0">
                <a:solidFill>
                  <a:srgbClr val="FF0000"/>
                </a:solidFill>
              </a:rPr>
              <a:t>Pamukçuk Toplayıcı </a:t>
            </a:r>
          </a:p>
          <a:p>
            <a:pPr marL="0" indent="0" eaLnBrk="1" fontAlgn="auto" hangingPunct="1">
              <a:buFont typeface="Arial"/>
              <a:buNone/>
              <a:defRPr/>
            </a:pPr>
            <a:r>
              <a:rPr lang="tr-TR" altLang="tr-TR" dirty="0" smtClean="0">
                <a:solidFill>
                  <a:schemeClr val="accent1">
                    <a:lumMod val="50000"/>
                  </a:schemeClr>
                </a:solidFill>
              </a:rPr>
              <a:t>Başkalarının görüş veya davranışlarını onaylamadığı ama kendi görüşünü bildirmekten de çekindiğinde yaptığı sözel olmayan hareketler, açığa vurulmayan bir görüşten kaynaklanan hareketler olup bunlara </a:t>
            </a:r>
            <a:r>
              <a:rPr lang="tr-TR" altLang="tr-TR" dirty="0" smtClean="0">
                <a:solidFill>
                  <a:srgbClr val="FF0000"/>
                </a:solidFill>
              </a:rPr>
              <a:t>yerine koyma hareketleri </a:t>
            </a:r>
            <a:r>
              <a:rPr lang="tr-TR" altLang="tr-TR" dirty="0" smtClean="0">
                <a:solidFill>
                  <a:schemeClr val="accent1">
                    <a:lumMod val="50000"/>
                  </a:schemeClr>
                </a:solidFill>
              </a:rPr>
              <a:t>denir. </a:t>
            </a:r>
          </a:p>
        </p:txBody>
      </p:sp>
      <p:pic>
        <p:nvPicPr>
          <p:cNvPr id="20" name="Picture 3" descr="C:\Documents and Settings\deniz.dogan\Belgelerim\Resimlerim\beden68.jpg"/>
          <p:cNvPicPr>
            <a:picLocks noChangeAspect="1" noChangeArrowheads="1"/>
          </p:cNvPicPr>
          <p:nvPr/>
        </p:nvPicPr>
        <p:blipFill>
          <a:blip r:embed="rId4" cstate="print"/>
          <a:srcRect/>
          <a:stretch>
            <a:fillRect/>
          </a:stretch>
        </p:blipFill>
        <p:spPr bwMode="auto">
          <a:xfrm>
            <a:off x="5946775" y="2420938"/>
            <a:ext cx="2357438" cy="3240087"/>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Kişi Analizleri</a:t>
            </a:r>
          </a:p>
        </p:txBody>
      </p:sp>
      <p:sp>
        <p:nvSpPr>
          <p:cNvPr id="17" name="2 İçerik Yer Tutucusu"/>
          <p:cNvSpPr>
            <a:spLocks noGrp="1"/>
          </p:cNvSpPr>
          <p:nvPr>
            <p:ph idx="1"/>
          </p:nvPr>
        </p:nvSpPr>
        <p:spPr>
          <a:xfrm>
            <a:off x="395536" y="3355875"/>
            <a:ext cx="4968552" cy="2665413"/>
          </a:xfrm>
        </p:spPr>
        <p:txBody>
          <a:bodyPr>
            <a:normAutofit fontScale="92500" lnSpcReduction="10000"/>
          </a:bodyPr>
          <a:lstStyle/>
          <a:p>
            <a:pPr marL="0" indent="0" eaLnBrk="1" hangingPunct="1">
              <a:buFont typeface="Arial" charset="0"/>
              <a:buNone/>
            </a:pPr>
            <a:r>
              <a:rPr lang="tr-TR" altLang="tr-TR" dirty="0" smtClean="0">
                <a:solidFill>
                  <a:srgbClr val="FF0000"/>
                </a:solidFill>
              </a:rPr>
              <a:t>Bir konuşma sırasında bu hareketlerden biriyle karşılaşmanız durumunda öncülüğü ele alıp konuşmayı sizin bitirmeniz daha akıllıca olabilir. </a:t>
            </a:r>
          </a:p>
        </p:txBody>
      </p:sp>
      <p:pic>
        <p:nvPicPr>
          <p:cNvPr id="18" name="Picture 2" descr="C:\Documents and Settings\deniz.dogan\Belgelerim\Resimlerim\beden77.jpg"/>
          <p:cNvPicPr>
            <a:picLocks noChangeAspect="1" noChangeArrowheads="1"/>
          </p:cNvPicPr>
          <p:nvPr/>
        </p:nvPicPr>
        <p:blipFill>
          <a:blip r:embed="rId4" cstate="print"/>
          <a:srcRect/>
          <a:stretch>
            <a:fillRect/>
          </a:stretch>
        </p:blipFill>
        <p:spPr bwMode="auto">
          <a:xfrm>
            <a:off x="5867400" y="2632075"/>
            <a:ext cx="2936888" cy="3173189"/>
          </a:xfrm>
          <a:prstGeom prst="rect">
            <a:avLst/>
          </a:prstGeom>
          <a:noFill/>
          <a:ln w="9525">
            <a:noFill/>
            <a:miter lim="800000"/>
            <a:headEnd/>
            <a:tailEnd/>
          </a:ln>
        </p:spPr>
      </p:pic>
      <p:pic>
        <p:nvPicPr>
          <p:cNvPr id="21" name="Resim 1"/>
          <p:cNvPicPr>
            <a:picLocks noChangeAspect="1"/>
          </p:cNvPicPr>
          <p:nvPr/>
        </p:nvPicPr>
        <p:blipFill>
          <a:blip r:embed="rId5" cstate="print"/>
          <a:srcRect/>
          <a:stretch>
            <a:fillRect/>
          </a:stretch>
        </p:blipFill>
        <p:spPr bwMode="auto">
          <a:xfrm>
            <a:off x="5981700" y="1634307"/>
            <a:ext cx="576263" cy="1290637"/>
          </a:xfrm>
          <a:prstGeom prst="rect">
            <a:avLst/>
          </a:prstGeom>
          <a:noFill/>
          <a:ln w="9525">
            <a:noFill/>
            <a:miter lim="800000"/>
            <a:headEnd/>
            <a:tailEnd/>
          </a:ln>
        </p:spPr>
      </p:pic>
      <p:sp>
        <p:nvSpPr>
          <p:cNvPr id="22" name="Rectangle 4"/>
          <p:cNvSpPr>
            <a:spLocks noChangeArrowheads="1"/>
          </p:cNvSpPr>
          <p:nvPr/>
        </p:nvSpPr>
        <p:spPr bwMode="auto">
          <a:xfrm>
            <a:off x="1208088" y="1817315"/>
            <a:ext cx="3222625" cy="96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a:spcBef>
                <a:spcPct val="20000"/>
              </a:spcBef>
              <a:spcAft>
                <a:spcPts val="600"/>
              </a:spcAft>
              <a:buClr>
                <a:schemeClr val="accent1"/>
              </a:buClr>
              <a:buSzPct val="115000"/>
              <a:buFont typeface="Arial" panose="020B0604020202020204" pitchFamily="34" charset="0"/>
              <a:buNone/>
              <a:defRPr/>
            </a:pPr>
            <a:r>
              <a:rPr lang="tr-TR" altLang="tr-TR" sz="5400" b="1" dirty="0">
                <a:solidFill>
                  <a:schemeClr val="tx2">
                    <a:lumMod val="50000"/>
                  </a:schemeClr>
                </a:solidFill>
                <a:cs typeface="+mn-cs"/>
              </a:rPr>
              <a:t>DİKKAT</a:t>
            </a:r>
          </a:p>
        </p:txBody>
      </p:sp>
      <p:pic>
        <p:nvPicPr>
          <p:cNvPr id="23" name="Resim 5"/>
          <p:cNvPicPr>
            <a:picLocks noChangeAspect="1"/>
          </p:cNvPicPr>
          <p:nvPr/>
        </p:nvPicPr>
        <p:blipFill>
          <a:blip r:embed="rId5" cstate="print"/>
          <a:srcRect/>
          <a:stretch>
            <a:fillRect/>
          </a:stretch>
        </p:blipFill>
        <p:spPr bwMode="auto">
          <a:xfrm>
            <a:off x="5281613" y="1634307"/>
            <a:ext cx="576262" cy="1290637"/>
          </a:xfrm>
          <a:prstGeom prst="rect">
            <a:avLst/>
          </a:prstGeom>
          <a:noFill/>
          <a:ln w="9525">
            <a:noFill/>
            <a:miter lim="800000"/>
            <a:headEnd/>
            <a:tailEnd/>
          </a:ln>
        </p:spPr>
      </p:pic>
      <p:pic>
        <p:nvPicPr>
          <p:cNvPr id="24" name="Resim 6"/>
          <p:cNvPicPr>
            <a:picLocks noChangeAspect="1"/>
          </p:cNvPicPr>
          <p:nvPr/>
        </p:nvPicPr>
        <p:blipFill>
          <a:blip r:embed="rId5" cstate="print"/>
          <a:srcRect/>
          <a:stretch>
            <a:fillRect/>
          </a:stretch>
        </p:blipFill>
        <p:spPr bwMode="auto">
          <a:xfrm>
            <a:off x="4583113" y="1634307"/>
            <a:ext cx="576262" cy="1290637"/>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Kişi Analizleri</a:t>
            </a:r>
          </a:p>
        </p:txBody>
      </p:sp>
      <p:sp>
        <p:nvSpPr>
          <p:cNvPr id="20" name="2 İçerik Yer Tutucusu"/>
          <p:cNvSpPr>
            <a:spLocks noGrp="1"/>
          </p:cNvSpPr>
          <p:nvPr>
            <p:ph idx="1"/>
          </p:nvPr>
        </p:nvSpPr>
        <p:spPr>
          <a:xfrm>
            <a:off x="395536" y="2643188"/>
            <a:ext cx="4319339" cy="2867025"/>
          </a:xfrm>
        </p:spPr>
        <p:txBody>
          <a:bodyPr>
            <a:normAutofit/>
          </a:bodyPr>
          <a:lstStyle/>
          <a:p>
            <a:pPr marL="0" indent="0" eaLnBrk="1" hangingPunct="1">
              <a:buFont typeface="Arial" charset="0"/>
              <a:buNone/>
            </a:pPr>
            <a:r>
              <a:rPr lang="tr-TR" altLang="tr-TR" sz="3000" dirty="0" smtClean="0">
                <a:solidFill>
                  <a:schemeClr val="tx2">
                    <a:lumMod val="50000"/>
                  </a:schemeClr>
                </a:solidFill>
              </a:rPr>
              <a:t>Gözlük üzerinden bakmak, eleştirel, yargılayıcı ve saldırgan bir davranış göstereceği anlamına gelir.</a:t>
            </a:r>
          </a:p>
        </p:txBody>
      </p:sp>
      <p:pic>
        <p:nvPicPr>
          <p:cNvPr id="25" name="Picture 2" descr="C:\Documents and Settings\deniz.dogan\Belgelerim\Resimlerim\beden99.jpg"/>
          <p:cNvPicPr>
            <a:picLocks noChangeAspect="1" noChangeArrowheads="1"/>
          </p:cNvPicPr>
          <p:nvPr/>
        </p:nvPicPr>
        <p:blipFill>
          <a:blip r:embed="rId4" cstate="print"/>
          <a:srcRect/>
          <a:stretch>
            <a:fillRect/>
          </a:stretch>
        </p:blipFill>
        <p:spPr bwMode="auto">
          <a:xfrm>
            <a:off x="4982295" y="2492375"/>
            <a:ext cx="3334121" cy="350043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Kişi Analizleri</a:t>
            </a:r>
          </a:p>
        </p:txBody>
      </p:sp>
      <p:sp>
        <p:nvSpPr>
          <p:cNvPr id="17" name="2 İçerik Yer Tutucusu"/>
          <p:cNvSpPr>
            <a:spLocks noGrp="1"/>
          </p:cNvSpPr>
          <p:nvPr>
            <p:ph idx="1"/>
          </p:nvPr>
        </p:nvSpPr>
        <p:spPr>
          <a:xfrm>
            <a:off x="611560" y="2622550"/>
            <a:ext cx="4572000" cy="1814513"/>
          </a:xfrm>
        </p:spPr>
        <p:txBody>
          <a:bodyPr/>
          <a:lstStyle/>
          <a:p>
            <a:pPr marL="0" indent="0" eaLnBrk="1" hangingPunct="1">
              <a:buFont typeface="Arial" charset="0"/>
              <a:buNone/>
            </a:pPr>
            <a:r>
              <a:rPr lang="tr-TR" altLang="tr-TR" dirty="0" smtClean="0">
                <a:solidFill>
                  <a:schemeClr val="tx2">
                    <a:lumMod val="50000"/>
                  </a:schemeClr>
                </a:solidFill>
              </a:rPr>
              <a:t>Vakit kazanmaya çalışmak</a:t>
            </a:r>
          </a:p>
        </p:txBody>
      </p:sp>
      <p:pic>
        <p:nvPicPr>
          <p:cNvPr id="18" name="Picture 2" descr="C:\Documents and Settings\deniz.dogan\Belgelerim\Resimlerim\beden98.jpg"/>
          <p:cNvPicPr>
            <a:picLocks noChangeAspect="1" noChangeArrowheads="1"/>
          </p:cNvPicPr>
          <p:nvPr/>
        </p:nvPicPr>
        <p:blipFill>
          <a:blip r:embed="rId4" cstate="print"/>
          <a:srcRect/>
          <a:stretch>
            <a:fillRect/>
          </a:stretch>
        </p:blipFill>
        <p:spPr bwMode="auto">
          <a:xfrm>
            <a:off x="5219700" y="2107736"/>
            <a:ext cx="3096716" cy="351519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Kişi Analizleri</a:t>
            </a:r>
          </a:p>
        </p:txBody>
      </p:sp>
      <p:sp>
        <p:nvSpPr>
          <p:cNvPr id="19" name="2 İçerik Yer Tutucusu"/>
          <p:cNvSpPr>
            <a:spLocks noGrp="1"/>
          </p:cNvSpPr>
          <p:nvPr>
            <p:ph idx="1"/>
          </p:nvPr>
        </p:nvSpPr>
        <p:spPr>
          <a:xfrm>
            <a:off x="467545" y="2781300"/>
            <a:ext cx="5077594" cy="2519363"/>
          </a:xfrm>
        </p:spPr>
        <p:txBody>
          <a:bodyPr>
            <a:normAutofit/>
          </a:bodyPr>
          <a:lstStyle/>
          <a:p>
            <a:pPr marL="0" indent="0" eaLnBrk="1" hangingPunct="1">
              <a:buFont typeface="Arial" charset="0"/>
              <a:buNone/>
            </a:pPr>
            <a:r>
              <a:rPr lang="tr-TR" altLang="tr-TR" sz="3000" dirty="0" smtClean="0">
                <a:solidFill>
                  <a:schemeClr val="tx2">
                    <a:lumMod val="50000"/>
                  </a:schemeClr>
                </a:solidFill>
              </a:rPr>
              <a:t>Bu hareket bir tür şüphe veya emin olmama işareti olup ‘Sana katıldığımdan emin değilim.’ diyen kişiye özgü olan bir harekettir.</a:t>
            </a:r>
          </a:p>
        </p:txBody>
      </p:sp>
      <p:pic>
        <p:nvPicPr>
          <p:cNvPr id="20" name="Picture 2" descr="C:\Documents and Settings\deniz.dogan\Belgelerim\Resimlerim\beden39.jpg"/>
          <p:cNvPicPr>
            <a:picLocks noChangeAspect="1" noChangeArrowheads="1"/>
          </p:cNvPicPr>
          <p:nvPr/>
        </p:nvPicPr>
        <p:blipFill>
          <a:blip r:embed="rId4" cstate="print"/>
          <a:srcRect/>
          <a:stretch>
            <a:fillRect/>
          </a:stretch>
        </p:blipFill>
        <p:spPr bwMode="auto">
          <a:xfrm>
            <a:off x="5545138" y="2238466"/>
            <a:ext cx="3131318" cy="3613059"/>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Kişi Analizleri</a:t>
            </a:r>
          </a:p>
        </p:txBody>
      </p:sp>
      <p:sp>
        <p:nvSpPr>
          <p:cNvPr id="17" name="2 İçerik Yer Tutucusu"/>
          <p:cNvSpPr>
            <a:spLocks noGrp="1"/>
          </p:cNvSpPr>
          <p:nvPr>
            <p:ph idx="1"/>
          </p:nvPr>
        </p:nvSpPr>
        <p:spPr>
          <a:xfrm>
            <a:off x="467544" y="2492375"/>
            <a:ext cx="4928369" cy="3600921"/>
          </a:xfrm>
        </p:spPr>
        <p:txBody>
          <a:bodyPr rtlCol="0">
            <a:normAutofit fontScale="77500" lnSpcReduction="20000"/>
          </a:bodyPr>
          <a:lstStyle/>
          <a:p>
            <a:pPr marL="0" indent="0" eaLnBrk="1" fontAlgn="auto" hangingPunct="1">
              <a:lnSpc>
                <a:spcPct val="170000"/>
              </a:lnSpc>
              <a:buFont typeface="Arial"/>
              <a:buNone/>
              <a:defRPr/>
            </a:pPr>
            <a:r>
              <a:rPr lang="tr-TR" altLang="tr-TR" dirty="0" smtClean="0">
                <a:solidFill>
                  <a:schemeClr val="tx2">
                    <a:lumMod val="50000"/>
                  </a:schemeClr>
                </a:solidFill>
              </a:rPr>
              <a:t>Konuşan kişi bu hareketi kullanıyorsa bu yalan söylediği anlamına gelmektedir. Ancak bu hareketi siz konuşuyorken yapıyorsa bu da sizin yalan söylediğinizi düşündüğü anlamına gelir! </a:t>
            </a:r>
          </a:p>
        </p:txBody>
      </p:sp>
      <p:pic>
        <p:nvPicPr>
          <p:cNvPr id="18" name="Picture 2" descr="C:\Documents and Settings\deniz.dogan\Belgelerim\Resimlerim\beden35.jpg"/>
          <p:cNvPicPr>
            <a:picLocks noChangeAspect="1" noChangeArrowheads="1"/>
          </p:cNvPicPr>
          <p:nvPr/>
        </p:nvPicPr>
        <p:blipFill>
          <a:blip r:embed="rId4" cstate="print"/>
          <a:srcRect/>
          <a:stretch>
            <a:fillRect/>
          </a:stretch>
        </p:blipFill>
        <p:spPr bwMode="auto">
          <a:xfrm>
            <a:off x="5395913" y="2200920"/>
            <a:ext cx="3280543" cy="3676006"/>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 ÖĞRETİM STRATEJİLERİ</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11" name="10 Dikdörtgen"/>
          <p:cNvSpPr/>
          <p:nvPr/>
        </p:nvSpPr>
        <p:spPr>
          <a:xfrm>
            <a:off x="323528" y="1443841"/>
            <a:ext cx="8568952" cy="4339650"/>
          </a:xfrm>
          <a:prstGeom prst="rect">
            <a:avLst/>
          </a:prstGeom>
        </p:spPr>
        <p:txBody>
          <a:bodyPr wrap="square">
            <a:spAutoFit/>
          </a:bodyPr>
          <a:lstStyle/>
          <a:p>
            <a:pPr algn="ctr">
              <a:buNone/>
            </a:pPr>
            <a:r>
              <a:rPr lang="tr-TR" sz="2800" dirty="0" smtClean="0">
                <a:solidFill>
                  <a:srgbClr val="FF0000"/>
                </a:solidFill>
              </a:rPr>
              <a:t>İnceleme ve araştırma</a:t>
            </a:r>
          </a:p>
          <a:p>
            <a:pPr algn="ctr">
              <a:buNone/>
            </a:pPr>
            <a:endParaRPr lang="tr-TR" sz="2400" dirty="0" smtClean="0">
              <a:solidFill>
                <a:schemeClr val="accent1">
                  <a:lumMod val="75000"/>
                </a:schemeClr>
              </a:solidFill>
            </a:endParaRPr>
          </a:p>
          <a:p>
            <a:r>
              <a:rPr lang="tr-TR" sz="2800" dirty="0" smtClean="0">
                <a:solidFill>
                  <a:schemeClr val="tx2">
                    <a:lumMod val="50000"/>
                  </a:schemeClr>
                </a:solidFill>
              </a:rPr>
              <a:t>Öğrenci merkezlidir. </a:t>
            </a:r>
          </a:p>
          <a:p>
            <a:r>
              <a:rPr lang="tr-TR" sz="2800" dirty="0" smtClean="0">
                <a:solidFill>
                  <a:schemeClr val="tx2">
                    <a:lumMod val="50000"/>
                  </a:schemeClr>
                </a:solidFill>
              </a:rPr>
              <a:t>Uygulama, analiz, sentez ve değerlendirme düzeyinde öğrenme sağlanır. </a:t>
            </a:r>
          </a:p>
          <a:p>
            <a:r>
              <a:rPr lang="tr-TR" sz="2800" dirty="0" smtClean="0">
                <a:solidFill>
                  <a:schemeClr val="tx2">
                    <a:lumMod val="50000"/>
                  </a:schemeClr>
                </a:solidFill>
              </a:rPr>
              <a:t>Problem, proje ve deney yöntem ve teknikleri yoluyla ders işlenebilir. </a:t>
            </a:r>
          </a:p>
          <a:p>
            <a:r>
              <a:rPr lang="tr-TR" sz="2800" dirty="0" smtClean="0">
                <a:solidFill>
                  <a:schemeClr val="tx2">
                    <a:lumMod val="50000"/>
                  </a:schemeClr>
                </a:solidFill>
              </a:rPr>
              <a:t>Öğrencilere bilimsel düşünceyi kazandırır.</a:t>
            </a:r>
          </a:p>
          <a:p>
            <a:r>
              <a:rPr lang="tr-TR" sz="2800" dirty="0" smtClean="0">
                <a:solidFill>
                  <a:schemeClr val="tx2">
                    <a:lumMod val="50000"/>
                  </a:schemeClr>
                </a:solidFill>
              </a:rPr>
              <a:t>Gerçek yaşama ait problemler ele alın</a:t>
            </a:r>
            <a:r>
              <a:rPr lang="tr-TR" sz="2600" dirty="0" smtClean="0">
                <a:solidFill>
                  <a:schemeClr val="tx2">
                    <a:lumMod val="50000"/>
                  </a:schemeClr>
                </a:solidFill>
              </a:rPr>
              <a:t>ır. </a:t>
            </a:r>
          </a:p>
          <a:p>
            <a:pPr algn="ctr">
              <a:buNone/>
            </a:pPr>
            <a:endParaRPr lang="tr-TR" sz="2800" dirty="0" smtClean="0">
              <a:solidFill>
                <a:schemeClr val="accent1">
                  <a:lumMod val="50000"/>
                </a:schemeClr>
              </a:solidFill>
            </a:endParaRPr>
          </a:p>
        </p:txBody>
      </p:sp>
      <p:pic>
        <p:nvPicPr>
          <p:cNvPr id="15" name="14 Resim" descr="http://users.metu.edu.tr/e133313/MMj03181710000%5b1%5d.gif"/>
          <p:cNvPicPr/>
          <p:nvPr/>
        </p:nvPicPr>
        <p:blipFill>
          <a:blip r:embed="rId3" cstate="print"/>
          <a:srcRect/>
          <a:stretch>
            <a:fillRect/>
          </a:stretch>
        </p:blipFill>
        <p:spPr bwMode="auto">
          <a:xfrm>
            <a:off x="6054987" y="3789040"/>
            <a:ext cx="2803293" cy="25922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Kişi Analizleri</a:t>
            </a:r>
          </a:p>
        </p:txBody>
      </p:sp>
      <p:sp>
        <p:nvSpPr>
          <p:cNvPr id="17" name="2 İçerik Yer Tutucusu"/>
          <p:cNvSpPr>
            <a:spLocks noGrp="1"/>
          </p:cNvSpPr>
          <p:nvPr>
            <p:ph idx="1"/>
          </p:nvPr>
        </p:nvSpPr>
        <p:spPr>
          <a:xfrm>
            <a:off x="467545" y="2492375"/>
            <a:ext cx="4608512" cy="3600921"/>
          </a:xfrm>
        </p:spPr>
        <p:txBody>
          <a:bodyPr rtlCol="0">
            <a:normAutofit/>
          </a:bodyPr>
          <a:lstStyle/>
          <a:p>
            <a:pPr marL="0" indent="0">
              <a:lnSpc>
                <a:spcPct val="170000"/>
              </a:lnSpc>
              <a:buNone/>
              <a:defRPr/>
            </a:pPr>
            <a:r>
              <a:rPr lang="tr-TR" sz="2800" dirty="0" smtClean="0">
                <a:solidFill>
                  <a:schemeClr val="tx2">
                    <a:lumMod val="50000"/>
                  </a:schemeClr>
                </a:solidFill>
              </a:rPr>
              <a:t>Ellerin açık olması ile birlikte avuç içlerinin yukarı bakması samimiyet ve içtenliği gösterir.</a:t>
            </a:r>
            <a:endParaRPr lang="tr-TR" altLang="tr-TR" sz="2800" dirty="0" smtClean="0">
              <a:solidFill>
                <a:schemeClr val="tx2">
                  <a:lumMod val="50000"/>
                </a:schemeClr>
              </a:solidFill>
            </a:endParaRPr>
          </a:p>
        </p:txBody>
      </p:sp>
      <p:pic>
        <p:nvPicPr>
          <p:cNvPr id="8194" name="Picture 2"/>
          <p:cNvPicPr>
            <a:picLocks noChangeAspect="1" noChangeArrowheads="1"/>
          </p:cNvPicPr>
          <p:nvPr/>
        </p:nvPicPr>
        <p:blipFill>
          <a:blip r:embed="rId4" cstate="print"/>
          <a:srcRect/>
          <a:stretch>
            <a:fillRect/>
          </a:stretch>
        </p:blipFill>
        <p:spPr bwMode="auto">
          <a:xfrm>
            <a:off x="5220072" y="2420888"/>
            <a:ext cx="3519498" cy="339429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Kişi Analizleri</a:t>
            </a:r>
          </a:p>
        </p:txBody>
      </p:sp>
      <p:pic>
        <p:nvPicPr>
          <p:cNvPr id="14338" name="Picture 2"/>
          <p:cNvPicPr>
            <a:picLocks noChangeAspect="1" noChangeArrowheads="1"/>
          </p:cNvPicPr>
          <p:nvPr/>
        </p:nvPicPr>
        <p:blipFill>
          <a:blip r:embed="rId4" cstate="print"/>
          <a:srcRect/>
          <a:stretch>
            <a:fillRect/>
          </a:stretch>
        </p:blipFill>
        <p:spPr bwMode="auto">
          <a:xfrm>
            <a:off x="1259633" y="1581150"/>
            <a:ext cx="6128610" cy="4512146"/>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Kişi Analizleri</a:t>
            </a:r>
          </a:p>
        </p:txBody>
      </p:sp>
      <p:pic>
        <p:nvPicPr>
          <p:cNvPr id="15362" name="Picture 2"/>
          <p:cNvPicPr>
            <a:picLocks noChangeAspect="1" noChangeArrowheads="1"/>
          </p:cNvPicPr>
          <p:nvPr/>
        </p:nvPicPr>
        <p:blipFill>
          <a:blip r:embed="rId4" cstate="print"/>
          <a:srcRect/>
          <a:stretch>
            <a:fillRect/>
          </a:stretch>
        </p:blipFill>
        <p:spPr bwMode="auto">
          <a:xfrm>
            <a:off x="1691680" y="1741642"/>
            <a:ext cx="5166320" cy="4423662"/>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Kol ve Parmaklar</a:t>
            </a:r>
          </a:p>
        </p:txBody>
      </p:sp>
      <p:pic>
        <p:nvPicPr>
          <p:cNvPr id="19" name="Picture 6"/>
          <p:cNvPicPr>
            <a:picLocks noChangeAspect="1" noChangeArrowheads="1"/>
          </p:cNvPicPr>
          <p:nvPr/>
        </p:nvPicPr>
        <p:blipFill>
          <a:blip r:embed="rId4" cstate="print"/>
          <a:srcRect l="4044" t="45023" r="52319" b="25903"/>
          <a:stretch>
            <a:fillRect/>
          </a:stretch>
        </p:blipFill>
        <p:spPr bwMode="auto">
          <a:xfrm>
            <a:off x="1331913" y="1700213"/>
            <a:ext cx="3024187" cy="1873250"/>
          </a:xfrm>
          <a:prstGeom prst="rect">
            <a:avLst/>
          </a:prstGeom>
          <a:noFill/>
          <a:ln w="19050">
            <a:solidFill>
              <a:srgbClr val="FF6600"/>
            </a:solidFill>
            <a:prstDash val="sysDot"/>
            <a:miter lim="800000"/>
            <a:headEnd/>
            <a:tailEnd/>
          </a:ln>
        </p:spPr>
      </p:pic>
      <p:pic>
        <p:nvPicPr>
          <p:cNvPr id="20" name="Picture 9"/>
          <p:cNvPicPr>
            <a:picLocks noChangeAspect="1" noChangeArrowheads="1"/>
          </p:cNvPicPr>
          <p:nvPr/>
        </p:nvPicPr>
        <p:blipFill>
          <a:blip r:embed="rId4" cstate="print"/>
          <a:srcRect l="49664" t="23877" r="12650" b="41762"/>
          <a:stretch>
            <a:fillRect/>
          </a:stretch>
        </p:blipFill>
        <p:spPr bwMode="auto">
          <a:xfrm>
            <a:off x="5148263" y="1700213"/>
            <a:ext cx="2663825" cy="1822450"/>
          </a:xfrm>
          <a:prstGeom prst="rect">
            <a:avLst/>
          </a:prstGeom>
          <a:noFill/>
          <a:ln w="19050">
            <a:solidFill>
              <a:srgbClr val="FF6600"/>
            </a:solidFill>
            <a:prstDash val="sysDot"/>
            <a:miter lim="800000"/>
            <a:headEnd/>
            <a:tailEnd/>
          </a:ln>
        </p:spPr>
      </p:pic>
      <p:sp>
        <p:nvSpPr>
          <p:cNvPr id="22" name="Rectangle 13"/>
          <p:cNvSpPr>
            <a:spLocks noChangeArrowheads="1"/>
          </p:cNvSpPr>
          <p:nvPr/>
        </p:nvSpPr>
        <p:spPr bwMode="auto">
          <a:xfrm>
            <a:off x="5148263" y="3736975"/>
            <a:ext cx="2879725" cy="1801813"/>
          </a:xfrm>
          <a:prstGeom prst="rect">
            <a:avLst/>
          </a:prstGeom>
        </p:spPr>
        <p:txBody>
          <a:bodyPr>
            <a:normAutofit/>
          </a:bodyPr>
          <a:lstStyle/>
          <a:p>
            <a:pPr marL="285750" indent="-285750" defTabSz="457200" eaLnBrk="1" hangingPunct="1">
              <a:spcBef>
                <a:spcPct val="20000"/>
              </a:spcBef>
              <a:spcAft>
                <a:spcPts val="600"/>
              </a:spcAft>
              <a:buClr>
                <a:schemeClr val="tx1"/>
              </a:buClr>
              <a:buSzPct val="115000"/>
              <a:buFontTx/>
              <a:buBlip>
                <a:blip r:embed="rId5"/>
              </a:buBlip>
              <a:defRPr/>
            </a:pPr>
            <a:r>
              <a:rPr lang="tr-TR" altLang="tr-TR" sz="2400" dirty="0">
                <a:solidFill>
                  <a:schemeClr val="tx1">
                    <a:lumMod val="85000"/>
                    <a:lumOff val="15000"/>
                  </a:schemeClr>
                </a:solidFill>
                <a:latin typeface="+mn-lt"/>
                <a:cs typeface="+mn-cs"/>
              </a:rPr>
              <a:t>Huzursuz</a:t>
            </a:r>
          </a:p>
          <a:p>
            <a:pPr marL="285750" indent="-285750" defTabSz="457200" eaLnBrk="1" hangingPunct="1">
              <a:spcBef>
                <a:spcPct val="20000"/>
              </a:spcBef>
              <a:spcAft>
                <a:spcPts val="600"/>
              </a:spcAft>
              <a:buClr>
                <a:schemeClr val="tx1"/>
              </a:buClr>
              <a:buSzPct val="115000"/>
              <a:buFontTx/>
              <a:buBlip>
                <a:blip r:embed="rId5"/>
              </a:buBlip>
              <a:defRPr/>
            </a:pPr>
            <a:r>
              <a:rPr lang="tr-TR" altLang="tr-TR" sz="2400" dirty="0">
                <a:solidFill>
                  <a:schemeClr val="tx1">
                    <a:lumMod val="85000"/>
                    <a:lumOff val="15000"/>
                  </a:schemeClr>
                </a:solidFill>
                <a:latin typeface="+mn-lt"/>
                <a:cs typeface="+mn-cs"/>
              </a:rPr>
              <a:t>Olumsuz Yaklaşımlı </a:t>
            </a:r>
          </a:p>
          <a:p>
            <a:pPr marL="285750" indent="-285750" defTabSz="457200" eaLnBrk="1" hangingPunct="1">
              <a:spcBef>
                <a:spcPct val="20000"/>
              </a:spcBef>
              <a:spcAft>
                <a:spcPts val="600"/>
              </a:spcAft>
              <a:buClr>
                <a:schemeClr val="tx1"/>
              </a:buClr>
              <a:buSzPct val="115000"/>
              <a:buFontTx/>
              <a:buBlip>
                <a:blip r:embed="rId5"/>
              </a:buBlip>
              <a:defRPr/>
            </a:pPr>
            <a:r>
              <a:rPr lang="tr-TR" altLang="tr-TR" sz="2400" dirty="0">
                <a:solidFill>
                  <a:schemeClr val="tx1">
                    <a:lumMod val="85000"/>
                    <a:lumOff val="15000"/>
                  </a:schemeClr>
                </a:solidFill>
                <a:latin typeface="+mn-lt"/>
                <a:cs typeface="+mn-cs"/>
              </a:rPr>
              <a:t>Cevaba Hazır</a:t>
            </a:r>
          </a:p>
        </p:txBody>
      </p:sp>
      <p:sp>
        <p:nvSpPr>
          <p:cNvPr id="23" name="Rectangle 17"/>
          <p:cNvSpPr txBox="1">
            <a:spLocks noChangeArrowheads="1"/>
          </p:cNvSpPr>
          <p:nvPr/>
        </p:nvSpPr>
        <p:spPr>
          <a:xfrm>
            <a:off x="1525588" y="3832225"/>
            <a:ext cx="2827337" cy="17573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tx1"/>
              </a:buClr>
              <a:buSzTx/>
              <a:buFontTx/>
              <a:buBlip>
                <a:blip r:embed="rId5"/>
              </a:buBlip>
              <a:tabLst/>
              <a:defRPr/>
            </a:pP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Rahat	</a:t>
            </a:r>
          </a:p>
          <a:p>
            <a:pPr marL="342900" marR="0" lvl="0" indent="-342900" algn="l" defTabSz="914400" rtl="0" eaLnBrk="1" fontAlgn="auto" latinLnBrk="0" hangingPunct="1">
              <a:lnSpc>
                <a:spcPct val="100000"/>
              </a:lnSpc>
              <a:spcBef>
                <a:spcPct val="20000"/>
              </a:spcBef>
              <a:spcAft>
                <a:spcPts val="0"/>
              </a:spcAft>
              <a:buClr>
                <a:schemeClr val="tx1"/>
              </a:buClr>
              <a:buSzTx/>
              <a:buFontTx/>
              <a:buBlip>
                <a:blip r:embed="rId5"/>
              </a:buBlip>
              <a:tabLst/>
              <a:defRPr/>
            </a:pP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Düşünceli </a:t>
            </a:r>
          </a:p>
          <a:p>
            <a:pPr marL="342900" marR="0" lvl="0" indent="-342900" algn="l" defTabSz="914400" rtl="0" eaLnBrk="1" fontAlgn="auto" latinLnBrk="0" hangingPunct="1">
              <a:lnSpc>
                <a:spcPct val="100000"/>
              </a:lnSpc>
              <a:spcBef>
                <a:spcPct val="20000"/>
              </a:spcBef>
              <a:spcAft>
                <a:spcPts val="0"/>
              </a:spcAft>
              <a:buClr>
                <a:schemeClr val="tx1"/>
              </a:buClr>
              <a:buSzTx/>
              <a:buFontTx/>
              <a:buBlip>
                <a:blip r:embed="rId5"/>
              </a:buBlip>
              <a:tabLst/>
              <a:defRPr/>
            </a:pP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İlgili</a:t>
            </a:r>
          </a:p>
        </p:txBody>
      </p:sp>
    </p:spTree>
  </p:cSld>
  <p:clrMapOvr>
    <a:masterClrMapping/>
  </p:clrMapOvr>
  <p:transition advClick="0"/>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Kol ve Parmaklar</a:t>
            </a:r>
          </a:p>
        </p:txBody>
      </p:sp>
      <p:pic>
        <p:nvPicPr>
          <p:cNvPr id="12290" name="Picture 2"/>
          <p:cNvPicPr>
            <a:picLocks noChangeAspect="1" noChangeArrowheads="1"/>
          </p:cNvPicPr>
          <p:nvPr/>
        </p:nvPicPr>
        <p:blipFill>
          <a:blip r:embed="rId4" cstate="print"/>
          <a:srcRect/>
          <a:stretch>
            <a:fillRect/>
          </a:stretch>
        </p:blipFill>
        <p:spPr bwMode="auto">
          <a:xfrm>
            <a:off x="628431" y="1762124"/>
            <a:ext cx="7687985" cy="449214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Eller</a:t>
            </a:r>
          </a:p>
        </p:txBody>
      </p:sp>
      <p:sp>
        <p:nvSpPr>
          <p:cNvPr id="17" name="Rectangle 3"/>
          <p:cNvSpPr>
            <a:spLocks noGrp="1" noChangeArrowheads="1"/>
          </p:cNvSpPr>
          <p:nvPr>
            <p:ph idx="1"/>
          </p:nvPr>
        </p:nvSpPr>
        <p:spPr>
          <a:xfrm>
            <a:off x="1260525" y="4152602"/>
            <a:ext cx="3598863" cy="1871662"/>
          </a:xfrm>
        </p:spPr>
        <p:txBody>
          <a:bodyPr>
            <a:normAutofit/>
          </a:bodyPr>
          <a:lstStyle/>
          <a:p>
            <a:pPr eaLnBrk="1" hangingPunct="1">
              <a:buClr>
                <a:schemeClr val="tx1"/>
              </a:buClr>
              <a:buFontTx/>
              <a:buBlip>
                <a:blip r:embed="rId4"/>
              </a:buBlip>
            </a:pPr>
            <a:r>
              <a:rPr lang="tr-TR" altLang="tr-TR" sz="2800" dirty="0" smtClean="0"/>
              <a:t>Takipçi </a:t>
            </a:r>
          </a:p>
          <a:p>
            <a:pPr eaLnBrk="1" hangingPunct="1">
              <a:buClr>
                <a:schemeClr val="tx1"/>
              </a:buClr>
              <a:buFontTx/>
              <a:buBlip>
                <a:blip r:embed="rId4"/>
              </a:buBlip>
            </a:pPr>
            <a:r>
              <a:rPr lang="tr-TR" altLang="tr-TR" sz="2800" dirty="0" smtClean="0"/>
              <a:t>Sinirli </a:t>
            </a:r>
          </a:p>
          <a:p>
            <a:pPr eaLnBrk="1" hangingPunct="1">
              <a:buClr>
                <a:schemeClr val="tx1"/>
              </a:buClr>
              <a:buFontTx/>
              <a:buBlip>
                <a:blip r:embed="rId4"/>
              </a:buBlip>
            </a:pPr>
            <a:r>
              <a:rPr lang="tr-TR" altLang="tr-TR" sz="2800" dirty="0" smtClean="0"/>
              <a:t>Huzursuz</a:t>
            </a:r>
          </a:p>
        </p:txBody>
      </p:sp>
      <p:pic>
        <p:nvPicPr>
          <p:cNvPr id="18" name="Picture 5"/>
          <p:cNvPicPr>
            <a:picLocks noChangeAspect="1" noChangeArrowheads="1"/>
          </p:cNvPicPr>
          <p:nvPr/>
        </p:nvPicPr>
        <p:blipFill>
          <a:blip r:embed="rId5" cstate="print"/>
          <a:srcRect l="49586" t="21146" r="4793" b="44493"/>
          <a:stretch>
            <a:fillRect/>
          </a:stretch>
        </p:blipFill>
        <p:spPr bwMode="auto">
          <a:xfrm>
            <a:off x="4714925" y="1907877"/>
            <a:ext cx="3295650" cy="1997075"/>
          </a:xfrm>
          <a:prstGeom prst="rect">
            <a:avLst/>
          </a:prstGeom>
          <a:noFill/>
          <a:ln w="12700">
            <a:solidFill>
              <a:srgbClr val="800080"/>
            </a:solidFill>
            <a:prstDash val="sysDot"/>
            <a:miter lim="800000"/>
            <a:headEnd/>
            <a:tailEnd/>
          </a:ln>
        </p:spPr>
      </p:pic>
      <p:pic>
        <p:nvPicPr>
          <p:cNvPr id="21" name="Picture 6"/>
          <p:cNvPicPr>
            <a:picLocks noChangeAspect="1" noChangeArrowheads="1"/>
          </p:cNvPicPr>
          <p:nvPr/>
        </p:nvPicPr>
        <p:blipFill>
          <a:blip r:embed="rId5" cstate="print"/>
          <a:srcRect l="9917" t="52864" r="52397" b="15419"/>
          <a:stretch>
            <a:fillRect/>
          </a:stretch>
        </p:blipFill>
        <p:spPr bwMode="auto">
          <a:xfrm>
            <a:off x="971600" y="1907877"/>
            <a:ext cx="3311525" cy="2006600"/>
          </a:xfrm>
          <a:prstGeom prst="rect">
            <a:avLst/>
          </a:prstGeom>
          <a:noFill/>
          <a:ln w="12700">
            <a:solidFill>
              <a:srgbClr val="800080"/>
            </a:solidFill>
            <a:prstDash val="sysDot"/>
            <a:miter lim="800000"/>
            <a:headEnd/>
            <a:tailEnd/>
          </a:ln>
        </p:spPr>
      </p:pic>
      <p:sp>
        <p:nvSpPr>
          <p:cNvPr id="24" name="Rectangle 9"/>
          <p:cNvSpPr>
            <a:spLocks noChangeArrowheads="1"/>
          </p:cNvSpPr>
          <p:nvPr/>
        </p:nvSpPr>
        <p:spPr bwMode="auto">
          <a:xfrm>
            <a:off x="4644951" y="4147839"/>
            <a:ext cx="4319537" cy="2449513"/>
          </a:xfrm>
          <a:prstGeom prst="rect">
            <a:avLst/>
          </a:prstGeom>
        </p:spPr>
        <p:txBody>
          <a:bodyPr>
            <a:normAutofit/>
          </a:bodyPr>
          <a:lstStyle/>
          <a:p>
            <a:pPr marL="285750" indent="-285750" defTabSz="457200" eaLnBrk="1" hangingPunct="1">
              <a:spcBef>
                <a:spcPct val="20000"/>
              </a:spcBef>
              <a:spcAft>
                <a:spcPts val="600"/>
              </a:spcAft>
              <a:buClr>
                <a:schemeClr val="tx1"/>
              </a:buClr>
              <a:buSzPct val="115000"/>
              <a:buFontTx/>
              <a:buBlip>
                <a:blip r:embed="rId4"/>
              </a:buBlip>
              <a:defRPr/>
            </a:pPr>
            <a:r>
              <a:rPr lang="tr-TR" altLang="tr-TR" sz="2800" dirty="0">
                <a:solidFill>
                  <a:schemeClr val="tx1">
                    <a:lumMod val="85000"/>
                    <a:lumOff val="15000"/>
                  </a:schemeClr>
                </a:solidFill>
                <a:latin typeface="+mn-lt"/>
                <a:cs typeface="+mn-cs"/>
              </a:rPr>
              <a:t>Takip Ediyor</a:t>
            </a:r>
          </a:p>
          <a:p>
            <a:pPr marL="285750" indent="-285750" defTabSz="457200" eaLnBrk="1" hangingPunct="1">
              <a:spcBef>
                <a:spcPct val="20000"/>
              </a:spcBef>
              <a:spcAft>
                <a:spcPts val="600"/>
              </a:spcAft>
              <a:buClr>
                <a:schemeClr val="tx1"/>
              </a:buClr>
              <a:buSzPct val="115000"/>
              <a:buFontTx/>
              <a:buBlip>
                <a:blip r:embed="rId4"/>
              </a:buBlip>
              <a:defRPr/>
            </a:pPr>
            <a:r>
              <a:rPr lang="tr-TR" altLang="tr-TR" sz="2800" dirty="0">
                <a:solidFill>
                  <a:schemeClr val="tx1">
                    <a:lumMod val="85000"/>
                    <a:lumOff val="15000"/>
                  </a:schemeClr>
                </a:solidFill>
                <a:latin typeface="+mn-lt"/>
                <a:cs typeface="+mn-cs"/>
              </a:rPr>
              <a:t>Rahat </a:t>
            </a:r>
          </a:p>
          <a:p>
            <a:pPr marL="285750" indent="-285750" defTabSz="457200" eaLnBrk="1" hangingPunct="1">
              <a:spcBef>
                <a:spcPct val="20000"/>
              </a:spcBef>
              <a:spcAft>
                <a:spcPts val="600"/>
              </a:spcAft>
              <a:buClr>
                <a:schemeClr val="tx1"/>
              </a:buClr>
              <a:buSzPct val="115000"/>
              <a:buFontTx/>
              <a:buBlip>
                <a:blip r:embed="rId4"/>
              </a:buBlip>
              <a:defRPr/>
            </a:pPr>
            <a:r>
              <a:rPr lang="tr-TR" altLang="tr-TR" sz="2800" dirty="0">
                <a:solidFill>
                  <a:schemeClr val="tx1">
                    <a:lumMod val="85000"/>
                    <a:lumOff val="15000"/>
                  </a:schemeClr>
                </a:solidFill>
                <a:latin typeface="+mn-lt"/>
                <a:cs typeface="+mn-cs"/>
              </a:rPr>
              <a:t>Karşısındakine Güveniyor</a:t>
            </a:r>
          </a:p>
        </p:txBody>
      </p:sp>
    </p:spTree>
  </p:cSld>
  <p:clrMapOvr>
    <a:masterClrMapping/>
  </p:clrMapOvr>
  <p:transition advClick="0"/>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Eller</a:t>
            </a:r>
          </a:p>
        </p:txBody>
      </p:sp>
      <p:sp>
        <p:nvSpPr>
          <p:cNvPr id="20" name="Rectangle 3"/>
          <p:cNvSpPr>
            <a:spLocks noGrp="1" noChangeArrowheads="1"/>
          </p:cNvSpPr>
          <p:nvPr>
            <p:ph idx="1"/>
          </p:nvPr>
        </p:nvSpPr>
        <p:spPr>
          <a:xfrm>
            <a:off x="611560" y="5012903"/>
            <a:ext cx="3384376" cy="2709863"/>
          </a:xfrm>
        </p:spPr>
        <p:txBody>
          <a:bodyPr>
            <a:normAutofit/>
          </a:bodyPr>
          <a:lstStyle/>
          <a:p>
            <a:pPr eaLnBrk="1" hangingPunct="1">
              <a:buClr>
                <a:schemeClr val="tx1"/>
              </a:buClr>
              <a:buFontTx/>
              <a:buBlip>
                <a:blip r:embed="rId4"/>
              </a:buBlip>
            </a:pPr>
            <a:r>
              <a:rPr lang="tr-TR" altLang="tr-TR" sz="2400" dirty="0" smtClean="0"/>
              <a:t>Ürkek </a:t>
            </a:r>
          </a:p>
          <a:p>
            <a:pPr eaLnBrk="1" hangingPunct="1">
              <a:buClr>
                <a:schemeClr val="tx1"/>
              </a:buClr>
              <a:buFontTx/>
              <a:buBlip>
                <a:blip r:embed="rId4"/>
              </a:buBlip>
            </a:pPr>
            <a:r>
              <a:rPr lang="tr-TR" altLang="tr-TR" sz="2400" dirty="0" smtClean="0"/>
              <a:t>Çekingen </a:t>
            </a:r>
          </a:p>
          <a:p>
            <a:pPr eaLnBrk="1" hangingPunct="1">
              <a:buClr>
                <a:schemeClr val="tx1"/>
              </a:buClr>
              <a:buFontTx/>
              <a:buBlip>
                <a:blip r:embed="rId4"/>
              </a:buBlip>
            </a:pPr>
            <a:r>
              <a:rPr lang="tr-TR" altLang="tr-TR" sz="2400" dirty="0" smtClean="0"/>
              <a:t>Huzursuz Oturuş</a:t>
            </a:r>
          </a:p>
        </p:txBody>
      </p:sp>
      <p:pic>
        <p:nvPicPr>
          <p:cNvPr id="22" name="Picture 5"/>
          <p:cNvPicPr>
            <a:picLocks noChangeAspect="1" noChangeArrowheads="1"/>
          </p:cNvPicPr>
          <p:nvPr/>
        </p:nvPicPr>
        <p:blipFill>
          <a:blip r:embed="rId5" cstate="print"/>
          <a:srcRect l="11978" t="50308" r="58270"/>
          <a:stretch>
            <a:fillRect/>
          </a:stretch>
        </p:blipFill>
        <p:spPr bwMode="auto">
          <a:xfrm>
            <a:off x="683568" y="1628800"/>
            <a:ext cx="2586038" cy="3240088"/>
          </a:xfrm>
          <a:prstGeom prst="rect">
            <a:avLst/>
          </a:prstGeom>
          <a:noFill/>
          <a:ln w="19050">
            <a:solidFill>
              <a:srgbClr val="808000"/>
            </a:solidFill>
            <a:prstDash val="sysDot"/>
            <a:miter lim="800000"/>
            <a:headEnd/>
            <a:tailEnd/>
          </a:ln>
        </p:spPr>
      </p:pic>
      <p:pic>
        <p:nvPicPr>
          <p:cNvPr id="23" name="Picture 6"/>
          <p:cNvPicPr>
            <a:picLocks noChangeAspect="1" noChangeArrowheads="1"/>
          </p:cNvPicPr>
          <p:nvPr/>
        </p:nvPicPr>
        <p:blipFill>
          <a:blip r:embed="rId5" cstate="print"/>
          <a:srcRect l="67438" t="18503" r="827" b="31277"/>
          <a:stretch>
            <a:fillRect/>
          </a:stretch>
        </p:blipFill>
        <p:spPr bwMode="auto">
          <a:xfrm>
            <a:off x="5796136" y="1700808"/>
            <a:ext cx="2546350" cy="3167062"/>
          </a:xfrm>
          <a:prstGeom prst="rect">
            <a:avLst/>
          </a:prstGeom>
          <a:noFill/>
          <a:ln w="19050">
            <a:solidFill>
              <a:srgbClr val="808000"/>
            </a:solidFill>
            <a:prstDash val="sysDot"/>
            <a:miter lim="800000"/>
            <a:headEnd/>
            <a:tailEnd/>
          </a:ln>
        </p:spPr>
      </p:pic>
      <p:sp>
        <p:nvSpPr>
          <p:cNvPr id="25" name="Rectangle 8"/>
          <p:cNvSpPr>
            <a:spLocks noChangeArrowheads="1"/>
          </p:cNvSpPr>
          <p:nvPr/>
        </p:nvSpPr>
        <p:spPr bwMode="auto">
          <a:xfrm>
            <a:off x="5797153" y="4941466"/>
            <a:ext cx="3455367" cy="270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buClr>
                <a:schemeClr val="tx1"/>
              </a:buClr>
              <a:buSzTx/>
              <a:buFontTx/>
              <a:buBlip>
                <a:blip r:embed="rId4"/>
              </a:buBlip>
              <a:defRPr/>
            </a:pPr>
            <a:r>
              <a:rPr lang="tr-TR" altLang="tr-TR" sz="2400" dirty="0">
                <a:solidFill>
                  <a:schemeClr val="tx1">
                    <a:lumMod val="85000"/>
                    <a:lumOff val="15000"/>
                  </a:schemeClr>
                </a:solidFill>
                <a:latin typeface="+mn-lt"/>
                <a:cs typeface="+mn-cs"/>
              </a:rPr>
              <a:t>Rahat </a:t>
            </a:r>
          </a:p>
          <a:p>
            <a:pPr eaLnBrk="1" hangingPunct="1">
              <a:buClr>
                <a:schemeClr val="tx1"/>
              </a:buClr>
              <a:buSzTx/>
              <a:buFontTx/>
              <a:buBlip>
                <a:blip r:embed="rId4"/>
              </a:buBlip>
              <a:defRPr/>
            </a:pPr>
            <a:r>
              <a:rPr lang="tr-TR" altLang="tr-TR" sz="2400" dirty="0">
                <a:solidFill>
                  <a:schemeClr val="tx1">
                    <a:lumMod val="85000"/>
                    <a:lumOff val="15000"/>
                  </a:schemeClr>
                </a:solidFill>
                <a:latin typeface="+mn-lt"/>
                <a:cs typeface="+mn-cs"/>
              </a:rPr>
              <a:t>İlgili </a:t>
            </a:r>
          </a:p>
          <a:p>
            <a:pPr eaLnBrk="1" hangingPunct="1">
              <a:buClr>
                <a:schemeClr val="tx1"/>
              </a:buClr>
              <a:buSzTx/>
              <a:buFontTx/>
              <a:buBlip>
                <a:blip r:embed="rId4"/>
              </a:buBlip>
              <a:defRPr/>
            </a:pPr>
            <a:r>
              <a:rPr lang="tr-TR" altLang="tr-TR" sz="2400" dirty="0">
                <a:solidFill>
                  <a:schemeClr val="tx1">
                    <a:lumMod val="85000"/>
                    <a:lumOff val="15000"/>
                  </a:schemeClr>
                </a:solidFill>
                <a:latin typeface="+mn-lt"/>
                <a:cs typeface="+mn-cs"/>
              </a:rPr>
              <a:t>Beklediğini Buluyor</a:t>
            </a:r>
          </a:p>
        </p:txBody>
      </p:sp>
    </p:spTree>
  </p:cSld>
  <p:clrMapOvr>
    <a:masterClrMapping/>
  </p:clrMapOvr>
  <p:transition advClick="0"/>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Eller</a:t>
            </a:r>
          </a:p>
        </p:txBody>
      </p:sp>
      <p:sp>
        <p:nvSpPr>
          <p:cNvPr id="18" name="Rectangle 3"/>
          <p:cNvSpPr>
            <a:spLocks noGrp="1" noChangeArrowheads="1"/>
          </p:cNvSpPr>
          <p:nvPr>
            <p:ph idx="1"/>
          </p:nvPr>
        </p:nvSpPr>
        <p:spPr>
          <a:xfrm>
            <a:off x="3779912" y="2492896"/>
            <a:ext cx="3309937" cy="2463800"/>
          </a:xfrm>
        </p:spPr>
        <p:txBody>
          <a:bodyPr rtlCol="0">
            <a:normAutofit/>
          </a:bodyPr>
          <a:lstStyle/>
          <a:p>
            <a:pPr eaLnBrk="1" fontAlgn="auto" hangingPunct="1">
              <a:buClr>
                <a:schemeClr val="tx1"/>
              </a:buClr>
              <a:buFontTx/>
              <a:buBlip>
                <a:blip r:embed="rId4"/>
              </a:buBlip>
              <a:defRPr/>
            </a:pPr>
            <a:r>
              <a:rPr lang="tr-TR" altLang="tr-TR" sz="2800" dirty="0" smtClean="0">
                <a:solidFill>
                  <a:schemeClr val="tx1">
                    <a:lumMod val="85000"/>
                    <a:lumOff val="15000"/>
                  </a:schemeClr>
                </a:solidFill>
              </a:rPr>
              <a:t>Hafife Alan</a:t>
            </a:r>
          </a:p>
          <a:p>
            <a:pPr eaLnBrk="1" fontAlgn="auto" hangingPunct="1">
              <a:buClr>
                <a:schemeClr val="tx1"/>
              </a:buClr>
              <a:buFontTx/>
              <a:buBlip>
                <a:blip r:embed="rId4"/>
              </a:buBlip>
              <a:defRPr/>
            </a:pPr>
            <a:r>
              <a:rPr lang="tr-TR" altLang="tr-TR" sz="2800" dirty="0" smtClean="0">
                <a:solidFill>
                  <a:schemeClr val="tx1">
                    <a:lumMod val="85000"/>
                    <a:lumOff val="15000"/>
                  </a:schemeClr>
                </a:solidFill>
              </a:rPr>
              <a:t>Kendine Aşırı Güvenen </a:t>
            </a:r>
          </a:p>
          <a:p>
            <a:pPr eaLnBrk="1" fontAlgn="auto" hangingPunct="1">
              <a:buClr>
                <a:schemeClr val="tx1"/>
              </a:buClr>
              <a:buFontTx/>
              <a:buBlip>
                <a:blip r:embed="rId4"/>
              </a:buBlip>
              <a:defRPr/>
            </a:pPr>
            <a:r>
              <a:rPr lang="tr-TR" altLang="tr-TR" sz="2800" dirty="0" smtClean="0">
                <a:solidFill>
                  <a:schemeClr val="tx1">
                    <a:lumMod val="85000"/>
                    <a:lumOff val="15000"/>
                  </a:schemeClr>
                </a:solidFill>
              </a:rPr>
              <a:t>Karşısındakini Ciddiye Almayan</a:t>
            </a:r>
          </a:p>
        </p:txBody>
      </p:sp>
      <p:pic>
        <p:nvPicPr>
          <p:cNvPr id="19" name="Picture 5"/>
          <p:cNvPicPr>
            <a:picLocks noChangeAspect="1" noChangeArrowheads="1"/>
          </p:cNvPicPr>
          <p:nvPr/>
        </p:nvPicPr>
        <p:blipFill>
          <a:blip r:embed="rId5" cstate="print"/>
          <a:srcRect l="6027" t="10484" r="66203" b="39296"/>
          <a:stretch>
            <a:fillRect/>
          </a:stretch>
        </p:blipFill>
        <p:spPr bwMode="auto">
          <a:xfrm>
            <a:off x="971600" y="1988840"/>
            <a:ext cx="2439988" cy="3311525"/>
          </a:xfrm>
          <a:prstGeom prst="rect">
            <a:avLst/>
          </a:prstGeom>
          <a:noFill/>
          <a:ln w="19050">
            <a:solidFill>
              <a:srgbClr val="800080"/>
            </a:solidFill>
            <a:prstDash val="sysDot"/>
            <a:miter lim="800000"/>
            <a:headEnd/>
            <a:tailEnd/>
          </a:ln>
        </p:spPr>
      </p:pic>
    </p:spTree>
  </p:cSld>
  <p:clrMapOvr>
    <a:masterClrMapping/>
  </p:clrMapOvr>
  <p:transition advClick="0"/>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Eller</a:t>
            </a:r>
          </a:p>
        </p:txBody>
      </p:sp>
      <p:pic>
        <p:nvPicPr>
          <p:cNvPr id="21" name="Picture 6"/>
          <p:cNvPicPr>
            <a:picLocks noChangeAspect="1" noChangeArrowheads="1"/>
          </p:cNvPicPr>
          <p:nvPr/>
        </p:nvPicPr>
        <p:blipFill>
          <a:blip r:embed="rId4" cstate="print"/>
          <a:srcRect l="59790" t="53392" r="14380"/>
          <a:stretch>
            <a:fillRect/>
          </a:stretch>
        </p:blipFill>
        <p:spPr bwMode="auto">
          <a:xfrm>
            <a:off x="755576" y="1988839"/>
            <a:ext cx="2808312" cy="3864429"/>
          </a:xfrm>
          <a:prstGeom prst="rect">
            <a:avLst/>
          </a:prstGeom>
          <a:noFill/>
          <a:ln w="19050">
            <a:solidFill>
              <a:srgbClr val="800080"/>
            </a:solidFill>
            <a:prstDash val="sysDot"/>
            <a:miter lim="800000"/>
            <a:headEnd/>
            <a:tailEnd/>
          </a:ln>
        </p:spPr>
      </p:pic>
      <p:sp>
        <p:nvSpPr>
          <p:cNvPr id="24" name="Rectangle 7"/>
          <p:cNvSpPr>
            <a:spLocks noChangeArrowheads="1"/>
          </p:cNvSpPr>
          <p:nvPr/>
        </p:nvSpPr>
        <p:spPr bwMode="auto">
          <a:xfrm>
            <a:off x="4283968" y="4005064"/>
            <a:ext cx="3309938" cy="1800225"/>
          </a:xfrm>
          <a:prstGeom prst="rect">
            <a:avLst/>
          </a:prstGeom>
        </p:spPr>
        <p:txBody>
          <a:bodyPr>
            <a:normAutofit/>
          </a:bodyPr>
          <a:lstStyle/>
          <a:p>
            <a:pPr marL="285750" indent="-285750" defTabSz="457200" eaLnBrk="1" hangingPunct="1">
              <a:spcBef>
                <a:spcPct val="20000"/>
              </a:spcBef>
              <a:spcAft>
                <a:spcPts val="600"/>
              </a:spcAft>
              <a:buClr>
                <a:schemeClr val="tx1"/>
              </a:buClr>
              <a:buSzPct val="115000"/>
              <a:buFontTx/>
              <a:buBlip>
                <a:blip r:embed="rId5"/>
              </a:buBlip>
              <a:defRPr/>
            </a:pPr>
            <a:r>
              <a:rPr lang="tr-TR" altLang="tr-TR" sz="2800" dirty="0">
                <a:solidFill>
                  <a:schemeClr val="tx1">
                    <a:lumMod val="85000"/>
                    <a:lumOff val="15000"/>
                  </a:schemeClr>
                </a:solidFill>
                <a:latin typeface="+mn-lt"/>
                <a:cs typeface="+mn-cs"/>
              </a:rPr>
              <a:t>Çekingen </a:t>
            </a:r>
          </a:p>
          <a:p>
            <a:pPr marL="285750" indent="-285750" defTabSz="457200" eaLnBrk="1" hangingPunct="1">
              <a:spcBef>
                <a:spcPct val="20000"/>
              </a:spcBef>
              <a:spcAft>
                <a:spcPts val="600"/>
              </a:spcAft>
              <a:buClr>
                <a:schemeClr val="tx1"/>
              </a:buClr>
              <a:buSzPct val="115000"/>
              <a:buFontTx/>
              <a:buBlip>
                <a:blip r:embed="rId5"/>
              </a:buBlip>
              <a:defRPr/>
            </a:pPr>
            <a:r>
              <a:rPr lang="tr-TR" altLang="tr-TR" sz="2800" dirty="0">
                <a:solidFill>
                  <a:schemeClr val="tx1">
                    <a:lumMod val="85000"/>
                    <a:lumOff val="15000"/>
                  </a:schemeClr>
                </a:solidFill>
                <a:latin typeface="+mn-lt"/>
                <a:cs typeface="+mn-cs"/>
              </a:rPr>
              <a:t>İçe Kapanık  </a:t>
            </a:r>
          </a:p>
          <a:p>
            <a:pPr marL="285750" indent="-285750" defTabSz="457200" eaLnBrk="1" hangingPunct="1">
              <a:spcBef>
                <a:spcPct val="20000"/>
              </a:spcBef>
              <a:spcAft>
                <a:spcPts val="600"/>
              </a:spcAft>
              <a:buClr>
                <a:schemeClr val="tx1"/>
              </a:buClr>
              <a:buSzPct val="115000"/>
              <a:buFontTx/>
              <a:buBlip>
                <a:blip r:embed="rId5"/>
              </a:buBlip>
              <a:defRPr/>
            </a:pPr>
            <a:r>
              <a:rPr lang="tr-TR" altLang="tr-TR" sz="2800" dirty="0">
                <a:solidFill>
                  <a:schemeClr val="tx1">
                    <a:lumMod val="85000"/>
                    <a:lumOff val="15000"/>
                  </a:schemeClr>
                </a:solidFill>
                <a:latin typeface="+mn-lt"/>
                <a:cs typeface="+mn-cs"/>
              </a:rPr>
              <a:t>Destek Bekleyen</a:t>
            </a:r>
          </a:p>
        </p:txBody>
      </p:sp>
    </p:spTree>
  </p:cSld>
  <p:clrMapOvr>
    <a:masterClrMapping/>
  </p:clrMapOvr>
  <p:transition advClick="0"/>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Eller</a:t>
            </a:r>
          </a:p>
        </p:txBody>
      </p:sp>
      <p:sp>
        <p:nvSpPr>
          <p:cNvPr id="15" name="Rectangle 3"/>
          <p:cNvSpPr>
            <a:spLocks noGrp="1" noChangeArrowheads="1"/>
          </p:cNvSpPr>
          <p:nvPr>
            <p:ph idx="1"/>
          </p:nvPr>
        </p:nvSpPr>
        <p:spPr>
          <a:xfrm>
            <a:off x="5004048" y="2636912"/>
            <a:ext cx="3241675" cy="2590800"/>
          </a:xfrm>
        </p:spPr>
        <p:txBody>
          <a:bodyPr/>
          <a:lstStyle/>
          <a:p>
            <a:pPr eaLnBrk="1" hangingPunct="1">
              <a:buClr>
                <a:schemeClr val="tx1"/>
              </a:buClr>
              <a:buFontTx/>
              <a:buBlip>
                <a:blip r:embed="rId4"/>
              </a:buBlip>
            </a:pPr>
            <a:r>
              <a:rPr lang="tr-TR" altLang="tr-TR" sz="2800" b="1" dirty="0" smtClean="0"/>
              <a:t>Düşünceli </a:t>
            </a:r>
          </a:p>
          <a:p>
            <a:pPr eaLnBrk="1" hangingPunct="1">
              <a:buClr>
                <a:schemeClr val="tx1"/>
              </a:buClr>
              <a:buFontTx/>
              <a:buBlip>
                <a:blip r:embed="rId4"/>
              </a:buBlip>
            </a:pPr>
            <a:r>
              <a:rPr lang="tr-TR" altLang="tr-TR" sz="2800" b="1" dirty="0" smtClean="0"/>
              <a:t>Huzursuz </a:t>
            </a:r>
          </a:p>
          <a:p>
            <a:pPr eaLnBrk="1" hangingPunct="1">
              <a:buClr>
                <a:schemeClr val="tx1"/>
              </a:buClr>
              <a:buFontTx/>
              <a:buBlip>
                <a:blip r:embed="rId4"/>
              </a:buBlip>
            </a:pPr>
            <a:r>
              <a:rPr lang="tr-TR" altLang="tr-TR" sz="2800" b="1" dirty="0" smtClean="0"/>
              <a:t>Vereceği Cevaptan Emin Olmayan</a:t>
            </a:r>
          </a:p>
        </p:txBody>
      </p:sp>
      <p:pic>
        <p:nvPicPr>
          <p:cNvPr id="17" name="Picture 5"/>
          <p:cNvPicPr>
            <a:picLocks noChangeAspect="1" noChangeArrowheads="1"/>
          </p:cNvPicPr>
          <p:nvPr/>
        </p:nvPicPr>
        <p:blipFill>
          <a:blip r:embed="rId5" cstate="print"/>
          <a:srcRect l="11978" t="58238" r="56287"/>
          <a:stretch>
            <a:fillRect/>
          </a:stretch>
        </p:blipFill>
        <p:spPr bwMode="auto">
          <a:xfrm>
            <a:off x="395536" y="1988840"/>
            <a:ext cx="3960440" cy="3816549"/>
          </a:xfrm>
          <a:prstGeom prst="rect">
            <a:avLst/>
          </a:prstGeom>
          <a:noFill/>
          <a:ln w="19050">
            <a:solidFill>
              <a:srgbClr val="0000FF"/>
            </a:solidFill>
            <a:prstDash val="sysDot"/>
            <a:miter lim="800000"/>
            <a:headEnd/>
            <a:tailEnd/>
          </a:ln>
        </p:spPr>
      </p:pic>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Dikdörtgen 1"/>
          <p:cNvSpPr>
            <a:spLocks noChangeArrowheads="1"/>
          </p:cNvSpPr>
          <p:nvPr/>
        </p:nvSpPr>
        <p:spPr bwMode="auto">
          <a:xfrm>
            <a:off x="1547813" y="357166"/>
            <a:ext cx="5905500" cy="929550"/>
          </a:xfrm>
          <a:prstGeom prst="rect">
            <a:avLst/>
          </a:prstGeom>
          <a:noFill/>
          <a:ln w="9525">
            <a:noFill/>
            <a:miter lim="800000"/>
            <a:headEnd/>
            <a:tailEnd/>
          </a:ln>
        </p:spPr>
        <p:txBody>
          <a:bodyPr>
            <a:spAutoFit/>
          </a:bodyPr>
          <a:lstStyle/>
          <a:p>
            <a:pPr>
              <a:lnSpc>
                <a:spcPct val="107000"/>
              </a:lnSpc>
              <a:spcAft>
                <a:spcPts val="800"/>
              </a:spcAft>
            </a:pPr>
            <a:r>
              <a:rPr lang="tr-TR" altLang="tr-TR" sz="2600" b="1" dirty="0">
                <a:solidFill>
                  <a:srgbClr val="FF0000"/>
                </a:solidFill>
                <a:latin typeface="Calibri" pitchFamily="34" charset="0"/>
                <a:ea typeface="Calibri" pitchFamily="34" charset="0"/>
                <a:cs typeface="Times New Roman" pitchFamily="18" charset="0"/>
              </a:rPr>
              <a:t>ÖĞRETMENİN STRATEJİ SEÇİMİNİ ETKİLEYEN ETMENLER</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16" name="Dikdörtgen 6"/>
          <p:cNvSpPr>
            <a:spLocks noChangeArrowheads="1"/>
          </p:cNvSpPr>
          <p:nvPr/>
        </p:nvSpPr>
        <p:spPr bwMode="auto">
          <a:xfrm>
            <a:off x="1565275" y="1785926"/>
            <a:ext cx="4735513" cy="4231415"/>
          </a:xfrm>
          <a:prstGeom prst="rect">
            <a:avLst/>
          </a:prstGeom>
          <a:noFill/>
          <a:ln w="9525">
            <a:noFill/>
            <a:miter lim="800000"/>
            <a:headEnd/>
            <a:tailEnd/>
          </a:ln>
        </p:spPr>
        <p:txBody>
          <a:bodyPr>
            <a:spAutoFit/>
          </a:bodyPr>
          <a:lstStyle/>
          <a:p>
            <a:pPr>
              <a:lnSpc>
                <a:spcPct val="150000"/>
              </a:lnSpc>
            </a:pPr>
            <a:r>
              <a:rPr lang="tr-TR" altLang="tr-TR" sz="2600" dirty="0"/>
              <a:t>Konunun Hedef- davranışları</a:t>
            </a:r>
          </a:p>
          <a:p>
            <a:pPr>
              <a:lnSpc>
                <a:spcPct val="150000"/>
              </a:lnSpc>
            </a:pPr>
            <a:r>
              <a:rPr lang="tr-TR" altLang="tr-TR" sz="2600" dirty="0" smtClean="0"/>
              <a:t>İçerik</a:t>
            </a:r>
            <a:endParaRPr lang="tr-TR" altLang="tr-TR" sz="2600" dirty="0"/>
          </a:p>
          <a:p>
            <a:pPr>
              <a:lnSpc>
                <a:spcPct val="150000"/>
              </a:lnSpc>
            </a:pPr>
            <a:r>
              <a:rPr lang="tr-TR" altLang="tr-TR" sz="2600" dirty="0" smtClean="0"/>
              <a:t>Öğretmenin </a:t>
            </a:r>
            <a:r>
              <a:rPr lang="tr-TR" altLang="tr-TR" sz="2600" dirty="0"/>
              <a:t>kişiliği</a:t>
            </a:r>
          </a:p>
          <a:p>
            <a:pPr>
              <a:lnSpc>
                <a:spcPct val="150000"/>
              </a:lnSpc>
            </a:pPr>
            <a:r>
              <a:rPr lang="tr-TR" altLang="tr-TR" sz="2600" dirty="0" smtClean="0"/>
              <a:t>Zaman</a:t>
            </a:r>
            <a:endParaRPr lang="tr-TR" altLang="tr-TR" sz="2600" dirty="0"/>
          </a:p>
          <a:p>
            <a:pPr>
              <a:lnSpc>
                <a:spcPct val="150000"/>
              </a:lnSpc>
            </a:pPr>
            <a:r>
              <a:rPr lang="tr-TR" altLang="tr-TR" sz="2600" dirty="0" smtClean="0"/>
              <a:t>Maliyet</a:t>
            </a:r>
            <a:endParaRPr lang="tr-TR" altLang="tr-TR" sz="2600" dirty="0"/>
          </a:p>
          <a:p>
            <a:pPr>
              <a:lnSpc>
                <a:spcPct val="150000"/>
              </a:lnSpc>
            </a:pPr>
            <a:r>
              <a:rPr lang="tr-TR" altLang="tr-TR" sz="2600" dirty="0" smtClean="0"/>
              <a:t>Öğrenci </a:t>
            </a:r>
            <a:r>
              <a:rPr lang="tr-TR" altLang="tr-TR" sz="2600" dirty="0"/>
              <a:t>grubunun büyüklüğü</a:t>
            </a:r>
          </a:p>
          <a:p>
            <a:pPr>
              <a:lnSpc>
                <a:spcPct val="150000"/>
              </a:lnSpc>
            </a:pPr>
            <a:r>
              <a:rPr lang="tr-TR" altLang="tr-TR" sz="2600" dirty="0" smtClean="0"/>
              <a:t>Öğretim </a:t>
            </a:r>
            <a:r>
              <a:rPr lang="tr-TR" altLang="tr-TR" sz="2600" dirty="0"/>
              <a:t>ortamının uygunluğu</a:t>
            </a:r>
          </a:p>
        </p:txBody>
      </p:sp>
      <p:sp>
        <p:nvSpPr>
          <p:cNvPr id="17" name="Sağ Ok 7"/>
          <p:cNvSpPr/>
          <p:nvPr/>
        </p:nvSpPr>
        <p:spPr>
          <a:xfrm>
            <a:off x="919163" y="2071678"/>
            <a:ext cx="487362"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8" name="Sağ Ok 14"/>
          <p:cNvSpPr/>
          <p:nvPr/>
        </p:nvSpPr>
        <p:spPr>
          <a:xfrm>
            <a:off x="919163" y="2643182"/>
            <a:ext cx="487362"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9" name="Sağ Ok 16"/>
          <p:cNvSpPr/>
          <p:nvPr/>
        </p:nvSpPr>
        <p:spPr>
          <a:xfrm>
            <a:off x="917575" y="3267091"/>
            <a:ext cx="4873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0" name="Sağ Ok 17"/>
          <p:cNvSpPr/>
          <p:nvPr/>
        </p:nvSpPr>
        <p:spPr>
          <a:xfrm>
            <a:off x="917575" y="3873516"/>
            <a:ext cx="4873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1" name="Sağ Ok 18"/>
          <p:cNvSpPr/>
          <p:nvPr/>
        </p:nvSpPr>
        <p:spPr>
          <a:xfrm>
            <a:off x="917575" y="4498984"/>
            <a:ext cx="4873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2" name="Sağ Ok 19"/>
          <p:cNvSpPr/>
          <p:nvPr/>
        </p:nvSpPr>
        <p:spPr>
          <a:xfrm>
            <a:off x="936625" y="5070488"/>
            <a:ext cx="4873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23" name="Sağ Ok 20"/>
          <p:cNvSpPr/>
          <p:nvPr/>
        </p:nvSpPr>
        <p:spPr>
          <a:xfrm>
            <a:off x="936625" y="5641992"/>
            <a:ext cx="4873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Eller</a:t>
            </a:r>
          </a:p>
        </p:txBody>
      </p:sp>
      <p:pic>
        <p:nvPicPr>
          <p:cNvPr id="19" name="Picture 6"/>
          <p:cNvPicPr>
            <a:picLocks noChangeAspect="1" noChangeArrowheads="1"/>
          </p:cNvPicPr>
          <p:nvPr/>
        </p:nvPicPr>
        <p:blipFill>
          <a:blip r:embed="rId4" cstate="print"/>
          <a:srcRect l="65454" t="13216" r="6776" b="39207"/>
          <a:stretch>
            <a:fillRect/>
          </a:stretch>
        </p:blipFill>
        <p:spPr bwMode="auto">
          <a:xfrm>
            <a:off x="454675" y="2060848"/>
            <a:ext cx="2997171" cy="4032448"/>
          </a:xfrm>
          <a:prstGeom prst="rect">
            <a:avLst/>
          </a:prstGeom>
          <a:noFill/>
          <a:ln w="19050">
            <a:solidFill>
              <a:srgbClr val="0000FF"/>
            </a:solidFill>
            <a:prstDash val="sysDot"/>
            <a:miter lim="800000"/>
            <a:headEnd/>
            <a:tailEnd/>
          </a:ln>
        </p:spPr>
      </p:pic>
      <p:sp>
        <p:nvSpPr>
          <p:cNvPr id="20" name="Rectangle 7"/>
          <p:cNvSpPr>
            <a:spLocks noChangeArrowheads="1"/>
          </p:cNvSpPr>
          <p:nvPr/>
        </p:nvSpPr>
        <p:spPr bwMode="auto">
          <a:xfrm>
            <a:off x="4283968" y="2780928"/>
            <a:ext cx="3672408" cy="2952328"/>
          </a:xfrm>
          <a:prstGeom prst="rect">
            <a:avLst/>
          </a:prstGeom>
        </p:spPr>
        <p:txBody>
          <a:bodyPr>
            <a:normAutofit/>
          </a:bodyPr>
          <a:lstStyle/>
          <a:p>
            <a:pPr marL="285750" indent="-285750" defTabSz="457200" eaLnBrk="1" hangingPunct="1">
              <a:spcBef>
                <a:spcPct val="20000"/>
              </a:spcBef>
              <a:spcAft>
                <a:spcPts val="600"/>
              </a:spcAft>
              <a:buClr>
                <a:schemeClr val="tx1"/>
              </a:buClr>
              <a:buSzPct val="115000"/>
              <a:buFontTx/>
              <a:buBlip>
                <a:blip r:embed="rId5"/>
              </a:buBlip>
              <a:defRPr/>
            </a:pPr>
            <a:r>
              <a:rPr lang="tr-TR" altLang="tr-TR" sz="2800" b="1" dirty="0">
                <a:solidFill>
                  <a:schemeClr val="tx1">
                    <a:lumMod val="85000"/>
                    <a:lumOff val="15000"/>
                  </a:schemeClr>
                </a:solidFill>
                <a:latin typeface="+mn-lt"/>
                <a:cs typeface="+mn-cs"/>
              </a:rPr>
              <a:t>Düşünceli </a:t>
            </a:r>
          </a:p>
          <a:p>
            <a:pPr marL="285750" indent="-285750" defTabSz="457200" eaLnBrk="1" hangingPunct="1">
              <a:spcBef>
                <a:spcPct val="20000"/>
              </a:spcBef>
              <a:spcAft>
                <a:spcPts val="600"/>
              </a:spcAft>
              <a:buClr>
                <a:schemeClr val="tx1"/>
              </a:buClr>
              <a:buSzPct val="115000"/>
              <a:buFontTx/>
              <a:buBlip>
                <a:blip r:embed="rId5"/>
              </a:buBlip>
              <a:defRPr/>
            </a:pPr>
            <a:r>
              <a:rPr lang="tr-TR" altLang="tr-TR" sz="2800" b="1" dirty="0">
                <a:solidFill>
                  <a:schemeClr val="tx1">
                    <a:lumMod val="85000"/>
                    <a:lumOff val="15000"/>
                  </a:schemeClr>
                </a:solidFill>
                <a:latin typeface="+mn-lt"/>
                <a:cs typeface="+mn-cs"/>
              </a:rPr>
              <a:t>İlgili</a:t>
            </a:r>
          </a:p>
          <a:p>
            <a:pPr marL="285750" indent="-285750" defTabSz="457200" eaLnBrk="1" hangingPunct="1">
              <a:spcBef>
                <a:spcPct val="20000"/>
              </a:spcBef>
              <a:spcAft>
                <a:spcPts val="600"/>
              </a:spcAft>
              <a:buClr>
                <a:schemeClr val="tx1"/>
              </a:buClr>
              <a:buSzPct val="115000"/>
              <a:buFontTx/>
              <a:buBlip>
                <a:blip r:embed="rId5"/>
              </a:buBlip>
              <a:defRPr/>
            </a:pPr>
            <a:r>
              <a:rPr lang="tr-TR" altLang="tr-TR" sz="2800" b="1" dirty="0">
                <a:solidFill>
                  <a:schemeClr val="tx1">
                    <a:lumMod val="85000"/>
                    <a:lumOff val="15000"/>
                  </a:schemeClr>
                </a:solidFill>
                <a:latin typeface="+mn-lt"/>
                <a:cs typeface="+mn-cs"/>
              </a:rPr>
              <a:t>Rahat</a:t>
            </a:r>
          </a:p>
          <a:p>
            <a:pPr marL="285750" indent="-285750" defTabSz="457200" eaLnBrk="1" hangingPunct="1">
              <a:spcBef>
                <a:spcPct val="20000"/>
              </a:spcBef>
              <a:spcAft>
                <a:spcPts val="600"/>
              </a:spcAft>
              <a:buClr>
                <a:schemeClr val="tx1"/>
              </a:buClr>
              <a:buSzPct val="115000"/>
              <a:buFontTx/>
              <a:buBlip>
                <a:blip r:embed="rId5"/>
              </a:buBlip>
              <a:defRPr/>
            </a:pPr>
            <a:r>
              <a:rPr lang="tr-TR" altLang="tr-TR" sz="2800" b="1" dirty="0">
                <a:solidFill>
                  <a:schemeClr val="tx1">
                    <a:lumMod val="85000"/>
                    <a:lumOff val="15000"/>
                  </a:schemeClr>
                </a:solidFill>
                <a:latin typeface="+mn-lt"/>
                <a:cs typeface="+mn-cs"/>
              </a:rPr>
              <a:t>Takipçi</a:t>
            </a:r>
          </a:p>
        </p:txBody>
      </p:sp>
    </p:spTree>
  </p:cSld>
  <p:clrMapOvr>
    <a:masterClrMapping/>
  </p:clrMapOvr>
  <p:transition advClick="0"/>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Düşünce</a:t>
            </a:r>
          </a:p>
        </p:txBody>
      </p:sp>
      <p:sp>
        <p:nvSpPr>
          <p:cNvPr id="15" name="Rectangle 8"/>
          <p:cNvSpPr>
            <a:spLocks noChangeArrowheads="1"/>
          </p:cNvSpPr>
          <p:nvPr/>
        </p:nvSpPr>
        <p:spPr bwMode="auto">
          <a:xfrm>
            <a:off x="4355802" y="3140968"/>
            <a:ext cx="3384550" cy="2590800"/>
          </a:xfrm>
          <a:prstGeom prst="rect">
            <a:avLst/>
          </a:prstGeom>
        </p:spPr>
        <p:txBody>
          <a:bodyPr>
            <a:normAutofit/>
          </a:bodyPr>
          <a:lstStyle/>
          <a:p>
            <a:pPr marL="285750" indent="-285750" defTabSz="457200" eaLnBrk="1" hangingPunct="1">
              <a:spcBef>
                <a:spcPct val="20000"/>
              </a:spcBef>
              <a:spcAft>
                <a:spcPts val="600"/>
              </a:spcAft>
              <a:buClr>
                <a:schemeClr val="tx1"/>
              </a:buClr>
              <a:buSzPct val="115000"/>
              <a:buFontTx/>
              <a:buBlip>
                <a:blip r:embed="rId4"/>
              </a:buBlip>
              <a:defRPr/>
            </a:pPr>
            <a:r>
              <a:rPr lang="tr-TR" altLang="tr-TR" sz="2800" b="1" dirty="0">
                <a:solidFill>
                  <a:schemeClr val="tx1">
                    <a:lumMod val="85000"/>
                    <a:lumOff val="15000"/>
                  </a:schemeClr>
                </a:solidFill>
                <a:latin typeface="+mn-lt"/>
                <a:cs typeface="+mn-cs"/>
              </a:rPr>
              <a:t>Aşırı İlgili </a:t>
            </a:r>
          </a:p>
          <a:p>
            <a:pPr marL="285750" indent="-285750" defTabSz="457200" eaLnBrk="1" hangingPunct="1">
              <a:spcBef>
                <a:spcPct val="20000"/>
              </a:spcBef>
              <a:spcAft>
                <a:spcPts val="600"/>
              </a:spcAft>
              <a:buClr>
                <a:schemeClr val="tx1"/>
              </a:buClr>
              <a:buSzPct val="115000"/>
              <a:buFontTx/>
              <a:buBlip>
                <a:blip r:embed="rId4"/>
              </a:buBlip>
              <a:defRPr/>
            </a:pPr>
            <a:r>
              <a:rPr lang="tr-TR" altLang="tr-TR" sz="2800" b="1" dirty="0">
                <a:solidFill>
                  <a:schemeClr val="tx1">
                    <a:lumMod val="85000"/>
                    <a:lumOff val="15000"/>
                  </a:schemeClr>
                </a:solidFill>
                <a:latin typeface="+mn-lt"/>
                <a:cs typeface="+mn-cs"/>
              </a:rPr>
              <a:t>Etkilemeye Çalışan</a:t>
            </a:r>
          </a:p>
          <a:p>
            <a:pPr marL="285750" indent="-285750" defTabSz="457200" eaLnBrk="1" hangingPunct="1">
              <a:spcBef>
                <a:spcPct val="20000"/>
              </a:spcBef>
              <a:spcAft>
                <a:spcPts val="600"/>
              </a:spcAft>
              <a:buClr>
                <a:schemeClr val="tx1"/>
              </a:buClr>
              <a:buSzPct val="115000"/>
              <a:buFontTx/>
              <a:buBlip>
                <a:blip r:embed="rId4"/>
              </a:buBlip>
              <a:defRPr/>
            </a:pPr>
            <a:r>
              <a:rPr lang="tr-TR" altLang="tr-TR" sz="2800" b="1" dirty="0">
                <a:solidFill>
                  <a:schemeClr val="tx1">
                    <a:lumMod val="85000"/>
                    <a:lumOff val="15000"/>
                  </a:schemeClr>
                </a:solidFill>
                <a:latin typeface="+mn-lt"/>
                <a:cs typeface="+mn-cs"/>
              </a:rPr>
              <a:t>Hakim Olmak İsteyen</a:t>
            </a:r>
          </a:p>
        </p:txBody>
      </p:sp>
      <p:pic>
        <p:nvPicPr>
          <p:cNvPr id="17" name="Picture 10" descr="DÜSÜNCE"/>
          <p:cNvPicPr>
            <a:picLocks noChangeAspect="1" noChangeArrowheads="1"/>
          </p:cNvPicPr>
          <p:nvPr/>
        </p:nvPicPr>
        <p:blipFill>
          <a:blip r:embed="rId5" cstate="print"/>
          <a:srcRect/>
          <a:stretch>
            <a:fillRect/>
          </a:stretch>
        </p:blipFill>
        <p:spPr bwMode="auto">
          <a:xfrm>
            <a:off x="899592" y="1772816"/>
            <a:ext cx="2664296" cy="4291532"/>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Düşünce</a:t>
            </a:r>
          </a:p>
        </p:txBody>
      </p:sp>
      <p:pic>
        <p:nvPicPr>
          <p:cNvPr id="18" name="Picture 6"/>
          <p:cNvPicPr>
            <a:picLocks noChangeAspect="1" noChangeArrowheads="1"/>
          </p:cNvPicPr>
          <p:nvPr/>
        </p:nvPicPr>
        <p:blipFill>
          <a:blip r:embed="rId4" cstate="print"/>
          <a:srcRect l="49586" t="23788" r="2811" b="31277"/>
          <a:stretch>
            <a:fillRect/>
          </a:stretch>
        </p:blipFill>
        <p:spPr bwMode="auto">
          <a:xfrm>
            <a:off x="378533" y="1916832"/>
            <a:ext cx="4982241" cy="3528392"/>
          </a:xfrm>
          <a:prstGeom prst="rect">
            <a:avLst/>
          </a:prstGeom>
          <a:noFill/>
          <a:ln w="9525">
            <a:noFill/>
            <a:miter lim="800000"/>
            <a:headEnd/>
            <a:tailEnd/>
          </a:ln>
        </p:spPr>
      </p:pic>
      <p:sp>
        <p:nvSpPr>
          <p:cNvPr id="19" name="Rectangle 9"/>
          <p:cNvSpPr>
            <a:spLocks noChangeArrowheads="1"/>
          </p:cNvSpPr>
          <p:nvPr/>
        </p:nvSpPr>
        <p:spPr bwMode="auto">
          <a:xfrm>
            <a:off x="5652268" y="4078288"/>
            <a:ext cx="3024188" cy="1800225"/>
          </a:xfrm>
          <a:prstGeom prst="rect">
            <a:avLst/>
          </a:prstGeom>
        </p:spPr>
        <p:txBody>
          <a:bodyPr>
            <a:normAutofit/>
          </a:bodyPr>
          <a:lstStyle/>
          <a:p>
            <a:pPr marL="285750" indent="-285750" defTabSz="457200" eaLnBrk="1" hangingPunct="1">
              <a:spcBef>
                <a:spcPct val="20000"/>
              </a:spcBef>
              <a:spcAft>
                <a:spcPts val="600"/>
              </a:spcAft>
              <a:buClr>
                <a:schemeClr val="tx1"/>
              </a:buClr>
              <a:buSzPct val="115000"/>
              <a:buFontTx/>
              <a:buBlip>
                <a:blip r:embed="rId5"/>
              </a:buBlip>
              <a:defRPr/>
            </a:pPr>
            <a:r>
              <a:rPr lang="tr-TR" altLang="tr-TR" sz="2800" b="1" dirty="0">
                <a:solidFill>
                  <a:schemeClr val="tx1">
                    <a:lumMod val="85000"/>
                    <a:lumOff val="15000"/>
                  </a:schemeClr>
                </a:solidFill>
                <a:latin typeface="+mn-lt"/>
                <a:cs typeface="+mn-cs"/>
              </a:rPr>
              <a:t>Sıkılmış </a:t>
            </a:r>
          </a:p>
          <a:p>
            <a:pPr marL="285750" indent="-285750" defTabSz="457200" eaLnBrk="1" hangingPunct="1">
              <a:spcBef>
                <a:spcPct val="20000"/>
              </a:spcBef>
              <a:spcAft>
                <a:spcPts val="600"/>
              </a:spcAft>
              <a:buClr>
                <a:schemeClr val="tx1"/>
              </a:buClr>
              <a:buSzPct val="115000"/>
              <a:buFontTx/>
              <a:buBlip>
                <a:blip r:embed="rId5"/>
              </a:buBlip>
              <a:defRPr/>
            </a:pPr>
            <a:r>
              <a:rPr lang="tr-TR" altLang="tr-TR" sz="2800" b="1" dirty="0">
                <a:solidFill>
                  <a:schemeClr val="tx1">
                    <a:lumMod val="85000"/>
                    <a:lumOff val="15000"/>
                  </a:schemeClr>
                </a:solidFill>
                <a:latin typeface="+mn-lt"/>
                <a:cs typeface="+mn-cs"/>
              </a:rPr>
              <a:t>İlgisi Dağılıyor</a:t>
            </a:r>
          </a:p>
          <a:p>
            <a:pPr marL="285750" indent="-285750" defTabSz="457200" eaLnBrk="1" hangingPunct="1">
              <a:spcBef>
                <a:spcPct val="20000"/>
              </a:spcBef>
              <a:spcAft>
                <a:spcPts val="600"/>
              </a:spcAft>
              <a:buClr>
                <a:schemeClr val="tx1"/>
              </a:buClr>
              <a:buSzPct val="115000"/>
              <a:buFontTx/>
              <a:buBlip>
                <a:blip r:embed="rId5"/>
              </a:buBlip>
              <a:defRPr/>
            </a:pPr>
            <a:r>
              <a:rPr lang="tr-TR" altLang="tr-TR" sz="2800" b="1" dirty="0">
                <a:solidFill>
                  <a:schemeClr val="tx1">
                    <a:lumMod val="85000"/>
                    <a:lumOff val="15000"/>
                  </a:schemeClr>
                </a:solidFill>
                <a:latin typeface="+mn-lt"/>
                <a:cs typeface="+mn-cs"/>
              </a:rPr>
              <a:t>Umursamayan</a:t>
            </a:r>
          </a:p>
        </p:txBody>
      </p:sp>
    </p:spTree>
  </p:cSld>
  <p:clrMapOvr>
    <a:masterClrMapping/>
  </p:clrMapOvr>
  <p:transition advClick="0"/>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Oturuş</a:t>
            </a:r>
          </a:p>
        </p:txBody>
      </p:sp>
      <p:pic>
        <p:nvPicPr>
          <p:cNvPr id="15" name="Picture 5"/>
          <p:cNvPicPr>
            <a:picLocks noChangeAspect="1" noChangeArrowheads="1"/>
          </p:cNvPicPr>
          <p:nvPr/>
        </p:nvPicPr>
        <p:blipFill>
          <a:blip r:embed="rId4" cstate="print"/>
          <a:srcRect l="6194" t="57974" r="68022"/>
          <a:stretch>
            <a:fillRect/>
          </a:stretch>
        </p:blipFill>
        <p:spPr bwMode="auto">
          <a:xfrm>
            <a:off x="4427984" y="1988840"/>
            <a:ext cx="3136959" cy="3892595"/>
          </a:xfrm>
          <a:prstGeom prst="rect">
            <a:avLst/>
          </a:prstGeom>
          <a:noFill/>
          <a:ln w="9525">
            <a:noFill/>
            <a:miter lim="800000"/>
            <a:headEnd/>
            <a:tailEnd/>
          </a:ln>
        </p:spPr>
      </p:pic>
      <p:sp>
        <p:nvSpPr>
          <p:cNvPr id="17" name="Rectangle 8"/>
          <p:cNvSpPr>
            <a:spLocks noChangeArrowheads="1"/>
          </p:cNvSpPr>
          <p:nvPr/>
        </p:nvSpPr>
        <p:spPr bwMode="auto">
          <a:xfrm>
            <a:off x="971600" y="3573016"/>
            <a:ext cx="3241675" cy="2590800"/>
          </a:xfrm>
          <a:prstGeom prst="rect">
            <a:avLst/>
          </a:prstGeom>
          <a:noFill/>
          <a:ln w="9525">
            <a:noFill/>
            <a:miter lim="800000"/>
            <a:headEnd/>
            <a:tailEnd/>
          </a:ln>
        </p:spPr>
        <p:txBody>
          <a:bodyPr/>
          <a:lstStyle/>
          <a:p>
            <a:pPr marL="342900" indent="-342900" eaLnBrk="1" hangingPunct="1">
              <a:spcBef>
                <a:spcPct val="20000"/>
              </a:spcBef>
              <a:buClr>
                <a:schemeClr val="tx1"/>
              </a:buClr>
              <a:buFontTx/>
              <a:buBlip>
                <a:blip r:embed="rId5"/>
              </a:buBlip>
            </a:pPr>
            <a:r>
              <a:rPr lang="tr-TR" altLang="tr-TR" sz="2800" b="1" dirty="0"/>
              <a:t>Rahat </a:t>
            </a:r>
          </a:p>
          <a:p>
            <a:pPr marL="342900" indent="-342900" eaLnBrk="1" hangingPunct="1">
              <a:spcBef>
                <a:spcPct val="20000"/>
              </a:spcBef>
              <a:buClr>
                <a:schemeClr val="tx1"/>
              </a:buClr>
              <a:buFontTx/>
              <a:buBlip>
                <a:blip r:embed="rId5"/>
              </a:buBlip>
            </a:pPr>
            <a:r>
              <a:rPr lang="tr-TR" altLang="tr-TR" sz="2800" b="1" dirty="0"/>
              <a:t>Güvenli </a:t>
            </a:r>
          </a:p>
          <a:p>
            <a:pPr marL="342900" indent="-342900" eaLnBrk="1" hangingPunct="1">
              <a:spcBef>
                <a:spcPct val="20000"/>
              </a:spcBef>
              <a:buClr>
                <a:schemeClr val="tx1"/>
              </a:buClr>
              <a:buFontTx/>
              <a:buBlip>
                <a:blip r:embed="rId5"/>
              </a:buBlip>
            </a:pPr>
            <a:r>
              <a:rPr lang="tr-TR" altLang="tr-TR" sz="2800" b="1" dirty="0"/>
              <a:t>Uyumlu</a:t>
            </a:r>
          </a:p>
          <a:p>
            <a:pPr marL="342900" indent="-342900" eaLnBrk="1" hangingPunct="1">
              <a:spcBef>
                <a:spcPct val="20000"/>
              </a:spcBef>
              <a:buClr>
                <a:schemeClr val="tx1"/>
              </a:buClr>
              <a:buFontTx/>
              <a:buBlip>
                <a:blip r:embed="rId5"/>
              </a:buBlip>
            </a:pPr>
            <a:r>
              <a:rPr lang="tr-TR" altLang="tr-TR" sz="2800" b="1" dirty="0"/>
              <a:t>Huzurlu</a:t>
            </a:r>
          </a:p>
        </p:txBody>
      </p:sp>
    </p:spTree>
  </p:cSld>
  <p:clrMapOvr>
    <a:masterClrMapping/>
  </p:clrMapOvr>
  <p:transition advClick="0"/>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Oturuş</a:t>
            </a:r>
          </a:p>
        </p:txBody>
      </p:sp>
      <p:pic>
        <p:nvPicPr>
          <p:cNvPr id="18" name="Picture 6"/>
          <p:cNvPicPr>
            <a:picLocks noChangeAspect="1" noChangeArrowheads="1"/>
          </p:cNvPicPr>
          <p:nvPr/>
        </p:nvPicPr>
        <p:blipFill>
          <a:blip r:embed="rId4" cstate="print"/>
          <a:srcRect l="65454" t="15858" r="6776" b="41850"/>
          <a:stretch>
            <a:fillRect/>
          </a:stretch>
        </p:blipFill>
        <p:spPr bwMode="auto">
          <a:xfrm>
            <a:off x="539552" y="2276871"/>
            <a:ext cx="3312368" cy="3841689"/>
          </a:xfrm>
          <a:prstGeom prst="rect">
            <a:avLst/>
          </a:prstGeom>
          <a:noFill/>
          <a:ln w="9525">
            <a:noFill/>
            <a:miter lim="800000"/>
            <a:headEnd/>
            <a:tailEnd/>
          </a:ln>
        </p:spPr>
      </p:pic>
      <p:sp>
        <p:nvSpPr>
          <p:cNvPr id="19" name="Rectangle 9"/>
          <p:cNvSpPr>
            <a:spLocks noChangeArrowheads="1"/>
          </p:cNvSpPr>
          <p:nvPr/>
        </p:nvSpPr>
        <p:spPr bwMode="auto">
          <a:xfrm>
            <a:off x="4860727" y="4005040"/>
            <a:ext cx="3241675" cy="2590800"/>
          </a:xfrm>
          <a:prstGeom prst="rect">
            <a:avLst/>
          </a:prstGeom>
          <a:noFill/>
          <a:ln w="9525">
            <a:noFill/>
            <a:miter lim="800000"/>
            <a:headEnd/>
            <a:tailEnd/>
          </a:ln>
        </p:spPr>
        <p:txBody>
          <a:bodyPr/>
          <a:lstStyle/>
          <a:p>
            <a:pPr marL="342900" indent="-342900" eaLnBrk="1" hangingPunct="1">
              <a:spcBef>
                <a:spcPct val="20000"/>
              </a:spcBef>
              <a:buClr>
                <a:schemeClr val="tx1"/>
              </a:buClr>
              <a:buFontTx/>
              <a:buBlip>
                <a:blip r:embed="rId5"/>
              </a:buBlip>
            </a:pPr>
            <a:r>
              <a:rPr lang="tr-TR" altLang="tr-TR" sz="2800" b="1" dirty="0"/>
              <a:t>Aşırı Huzursuz</a:t>
            </a:r>
          </a:p>
          <a:p>
            <a:pPr marL="342900" indent="-342900" eaLnBrk="1" hangingPunct="1">
              <a:spcBef>
                <a:spcPct val="20000"/>
              </a:spcBef>
              <a:buClr>
                <a:schemeClr val="tx1"/>
              </a:buClr>
              <a:buFontTx/>
              <a:buBlip>
                <a:blip r:embed="rId5"/>
              </a:buBlip>
            </a:pPr>
            <a:r>
              <a:rPr lang="tr-TR" altLang="tr-TR" sz="2800" b="1" dirty="0"/>
              <a:t>Çekingen</a:t>
            </a:r>
          </a:p>
          <a:p>
            <a:pPr marL="342900" indent="-342900" eaLnBrk="1" hangingPunct="1">
              <a:spcBef>
                <a:spcPct val="20000"/>
              </a:spcBef>
              <a:buClr>
                <a:schemeClr val="tx1"/>
              </a:buClr>
              <a:buFontTx/>
              <a:buBlip>
                <a:blip r:embed="rId5"/>
              </a:buBlip>
            </a:pPr>
            <a:r>
              <a:rPr lang="tr-TR" altLang="tr-TR" sz="2800" b="1" dirty="0"/>
              <a:t>Sıkılmış </a:t>
            </a:r>
          </a:p>
          <a:p>
            <a:pPr marL="342900" indent="-342900" eaLnBrk="1" hangingPunct="1">
              <a:spcBef>
                <a:spcPct val="20000"/>
              </a:spcBef>
              <a:buClr>
                <a:schemeClr val="tx1"/>
              </a:buClr>
              <a:buFontTx/>
              <a:buBlip>
                <a:blip r:embed="rId5"/>
              </a:buBlip>
            </a:pPr>
            <a:r>
              <a:rPr lang="tr-TR" altLang="tr-TR" sz="2800" b="1" dirty="0"/>
              <a:t>Bitişi bekleyen</a:t>
            </a:r>
          </a:p>
        </p:txBody>
      </p:sp>
    </p:spTree>
  </p:cSld>
  <p:clrMapOvr>
    <a:masterClrMapping/>
  </p:clrMapOvr>
  <p:transition advClick="0"/>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Tokalaşma</a:t>
            </a:r>
          </a:p>
        </p:txBody>
      </p:sp>
      <p:sp>
        <p:nvSpPr>
          <p:cNvPr id="19" name="Rectangle 9"/>
          <p:cNvSpPr>
            <a:spLocks noChangeArrowheads="1"/>
          </p:cNvSpPr>
          <p:nvPr/>
        </p:nvSpPr>
        <p:spPr bwMode="auto">
          <a:xfrm>
            <a:off x="-108520" y="1628800"/>
            <a:ext cx="8496944" cy="2664296"/>
          </a:xfrm>
          <a:prstGeom prst="rect">
            <a:avLst/>
          </a:prstGeom>
          <a:noFill/>
          <a:ln w="9525">
            <a:noFill/>
            <a:miter lim="800000"/>
            <a:headEnd/>
            <a:tailEnd/>
          </a:ln>
        </p:spPr>
        <p:txBody>
          <a:bodyPr/>
          <a:lstStyle/>
          <a:p>
            <a:pPr marL="342900" indent="-342900">
              <a:spcBef>
                <a:spcPct val="20000"/>
              </a:spcBef>
              <a:buClr>
                <a:schemeClr val="tx1"/>
              </a:buClr>
            </a:pPr>
            <a:r>
              <a:rPr lang="tr-TR" sz="2800" dirty="0" smtClean="0">
                <a:solidFill>
                  <a:srgbClr val="FF0000"/>
                </a:solidFill>
              </a:rPr>
              <a:t>	Eşit statüde tokalaşma tarzı: </a:t>
            </a:r>
            <a:r>
              <a:rPr lang="tr-TR" sz="2800" dirty="0" smtClean="0">
                <a:solidFill>
                  <a:schemeClr val="tx2">
                    <a:lumMod val="50000"/>
                  </a:schemeClr>
                </a:solidFill>
              </a:rPr>
              <a:t>İki el de birbirini kavrar ve avuç dışları tam sağ ve tam sol yönlüdür. Her iki kişinin de kendi varlığını karşısındakine hissettirme amaçlıdır. </a:t>
            </a:r>
          </a:p>
          <a:p>
            <a:pPr marL="342900" indent="-342900">
              <a:spcBef>
                <a:spcPct val="20000"/>
              </a:spcBef>
              <a:buClr>
                <a:schemeClr val="tx1"/>
              </a:buClr>
            </a:pPr>
            <a:endParaRPr lang="tr-TR" sz="2800" dirty="0" smtClean="0">
              <a:solidFill>
                <a:schemeClr val="tx2">
                  <a:lumMod val="50000"/>
                </a:schemeClr>
              </a:solidFill>
            </a:endParaRPr>
          </a:p>
          <a:p>
            <a:pPr marL="342900" indent="-342900">
              <a:spcBef>
                <a:spcPct val="20000"/>
              </a:spcBef>
              <a:buClr>
                <a:schemeClr val="tx1"/>
              </a:buClr>
            </a:pPr>
            <a:endParaRPr lang="tr-TR" sz="2800" dirty="0" smtClean="0">
              <a:solidFill>
                <a:schemeClr val="tx2">
                  <a:lumMod val="50000"/>
                </a:schemeClr>
              </a:solidFill>
            </a:endParaRPr>
          </a:p>
          <a:p>
            <a:pPr marL="342900" indent="-342900">
              <a:spcBef>
                <a:spcPct val="20000"/>
              </a:spcBef>
              <a:buClr>
                <a:schemeClr val="tx1"/>
              </a:buClr>
            </a:pPr>
            <a:endParaRPr lang="tr-TR" sz="2800" dirty="0" smtClean="0">
              <a:solidFill>
                <a:schemeClr val="tx2">
                  <a:lumMod val="50000"/>
                </a:schemeClr>
              </a:solidFill>
            </a:endParaRPr>
          </a:p>
          <a:p>
            <a:pPr marL="342900" indent="-342900">
              <a:spcBef>
                <a:spcPct val="20000"/>
              </a:spcBef>
              <a:buClr>
                <a:schemeClr val="tx1"/>
              </a:buClr>
            </a:pPr>
            <a:endParaRPr lang="tr-TR" sz="2800" dirty="0" smtClean="0">
              <a:solidFill>
                <a:schemeClr val="tx2">
                  <a:lumMod val="50000"/>
                </a:schemeClr>
              </a:solidFill>
            </a:endParaRPr>
          </a:p>
          <a:p>
            <a:pPr marL="342900" indent="-342900">
              <a:spcBef>
                <a:spcPct val="20000"/>
              </a:spcBef>
              <a:buClr>
                <a:schemeClr val="tx1"/>
              </a:buClr>
            </a:pPr>
            <a:r>
              <a:rPr lang="tr-TR" sz="2800" dirty="0" smtClean="0">
                <a:solidFill>
                  <a:schemeClr val="tx2">
                    <a:lumMod val="50000"/>
                  </a:schemeClr>
                </a:solidFill>
              </a:rPr>
              <a:t>	</a:t>
            </a:r>
            <a:r>
              <a:rPr lang="tr-TR" sz="2800" dirty="0" smtClean="0">
                <a:solidFill>
                  <a:srgbClr val="FF0000"/>
                </a:solidFill>
              </a:rPr>
              <a:t>Dengeli ve güven veren bir</a:t>
            </a:r>
          </a:p>
          <a:p>
            <a:pPr marL="342900" indent="-342900">
              <a:spcBef>
                <a:spcPct val="20000"/>
              </a:spcBef>
              <a:buClr>
                <a:schemeClr val="tx1"/>
              </a:buClr>
            </a:pPr>
            <a:r>
              <a:rPr lang="tr-TR" sz="2800" dirty="0" smtClean="0">
                <a:solidFill>
                  <a:srgbClr val="FF0000"/>
                </a:solidFill>
              </a:rPr>
              <a:t>	el tokalaşma türüdür.</a:t>
            </a:r>
            <a:endParaRPr lang="tr-TR" altLang="tr-TR" sz="2800" b="1" dirty="0">
              <a:solidFill>
                <a:srgbClr val="FF0000"/>
              </a:solidFill>
            </a:endParaRPr>
          </a:p>
        </p:txBody>
      </p:sp>
      <p:pic>
        <p:nvPicPr>
          <p:cNvPr id="9218" name="Picture 2"/>
          <p:cNvPicPr>
            <a:picLocks noChangeAspect="1" noChangeArrowheads="1"/>
          </p:cNvPicPr>
          <p:nvPr/>
        </p:nvPicPr>
        <p:blipFill>
          <a:blip r:embed="rId4" cstate="print"/>
          <a:srcRect/>
          <a:stretch>
            <a:fillRect/>
          </a:stretch>
        </p:blipFill>
        <p:spPr bwMode="auto">
          <a:xfrm>
            <a:off x="4788024" y="3068960"/>
            <a:ext cx="3779118" cy="314397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Tokalaşma</a:t>
            </a:r>
          </a:p>
        </p:txBody>
      </p:sp>
      <p:sp>
        <p:nvSpPr>
          <p:cNvPr id="19" name="Rectangle 9"/>
          <p:cNvSpPr>
            <a:spLocks noChangeArrowheads="1"/>
          </p:cNvSpPr>
          <p:nvPr/>
        </p:nvSpPr>
        <p:spPr bwMode="auto">
          <a:xfrm>
            <a:off x="-108520" y="1556792"/>
            <a:ext cx="9252520" cy="2664296"/>
          </a:xfrm>
          <a:prstGeom prst="rect">
            <a:avLst/>
          </a:prstGeom>
          <a:noFill/>
          <a:ln w="9525">
            <a:noFill/>
            <a:miter lim="800000"/>
            <a:headEnd/>
            <a:tailEnd/>
          </a:ln>
        </p:spPr>
        <p:txBody>
          <a:bodyPr/>
          <a:lstStyle/>
          <a:p>
            <a:pPr marL="342900" indent="-342900">
              <a:spcBef>
                <a:spcPct val="20000"/>
              </a:spcBef>
              <a:buClr>
                <a:schemeClr val="tx1"/>
              </a:buClr>
            </a:pPr>
            <a:r>
              <a:rPr lang="tr-TR" sz="2800" dirty="0" smtClean="0"/>
              <a:t>	</a:t>
            </a:r>
            <a:r>
              <a:rPr lang="tr-TR" sz="2800" dirty="0" smtClean="0">
                <a:solidFill>
                  <a:srgbClr val="FF0000"/>
                </a:solidFill>
              </a:rPr>
              <a:t>Üstünlük belirten tokalaşma tarzı: </a:t>
            </a:r>
            <a:r>
              <a:rPr lang="tr-TR" sz="2800" dirty="0" smtClean="0">
                <a:solidFill>
                  <a:schemeClr val="tx2">
                    <a:lumMod val="50000"/>
                  </a:schemeClr>
                </a:solidFill>
              </a:rPr>
              <a:t>Avuç içleri yere bakar şekilde yapılan el sıkma şeklidir. Avuç içinin yere dönük olması, kişinin karşısındakine güçlü ve üstün olduğu izlenimini verme amacını taşır. </a:t>
            </a:r>
          </a:p>
          <a:p>
            <a:pPr marL="342900" indent="-342900">
              <a:spcBef>
                <a:spcPct val="20000"/>
              </a:spcBef>
              <a:buClr>
                <a:schemeClr val="tx1"/>
              </a:buClr>
            </a:pPr>
            <a:endParaRPr lang="tr-TR" sz="2800" dirty="0" smtClean="0">
              <a:solidFill>
                <a:schemeClr val="tx2">
                  <a:lumMod val="50000"/>
                </a:schemeClr>
              </a:solidFill>
            </a:endParaRPr>
          </a:p>
          <a:p>
            <a:pPr marL="342900" indent="-342900">
              <a:spcBef>
                <a:spcPct val="20000"/>
              </a:spcBef>
              <a:buClr>
                <a:schemeClr val="tx1"/>
              </a:buClr>
            </a:pPr>
            <a:endParaRPr lang="tr-TR" sz="2800" dirty="0" smtClean="0">
              <a:solidFill>
                <a:schemeClr val="tx2">
                  <a:lumMod val="50000"/>
                </a:schemeClr>
              </a:solidFill>
            </a:endParaRPr>
          </a:p>
          <a:p>
            <a:pPr marL="342900" indent="-342900">
              <a:spcBef>
                <a:spcPct val="20000"/>
              </a:spcBef>
              <a:buClr>
                <a:schemeClr val="tx1"/>
              </a:buClr>
            </a:pPr>
            <a:endParaRPr lang="tr-TR" sz="2800" dirty="0" smtClean="0">
              <a:solidFill>
                <a:schemeClr val="tx2">
                  <a:lumMod val="50000"/>
                </a:schemeClr>
              </a:solidFill>
            </a:endParaRPr>
          </a:p>
          <a:p>
            <a:pPr marL="342900" indent="-342900">
              <a:spcBef>
                <a:spcPct val="20000"/>
              </a:spcBef>
              <a:buClr>
                <a:schemeClr val="tx1"/>
              </a:buClr>
            </a:pPr>
            <a:r>
              <a:rPr lang="tr-TR" sz="2800" dirty="0" smtClean="0">
                <a:solidFill>
                  <a:schemeClr val="tx2">
                    <a:lumMod val="50000"/>
                  </a:schemeClr>
                </a:solidFill>
              </a:rPr>
              <a:t>	</a:t>
            </a:r>
            <a:endParaRPr lang="tr-TR" sz="2800" dirty="0" smtClean="0"/>
          </a:p>
          <a:p>
            <a:pPr marL="342900" indent="-342900">
              <a:spcBef>
                <a:spcPct val="20000"/>
              </a:spcBef>
              <a:buClr>
                <a:schemeClr val="tx1"/>
              </a:buClr>
            </a:pPr>
            <a:r>
              <a:rPr lang="tr-TR" sz="2800" dirty="0" smtClean="0">
                <a:solidFill>
                  <a:srgbClr val="FF0000"/>
                </a:solidFill>
              </a:rPr>
              <a:t>	</a:t>
            </a:r>
            <a:r>
              <a:rPr lang="tr-TR" sz="2600" dirty="0" smtClean="0">
                <a:solidFill>
                  <a:srgbClr val="FF0000"/>
                </a:solidFill>
              </a:rPr>
              <a:t>Yapılan araştırmalar üst düzey yöneticilerin büyük çoğunluğunun avuç içleri yere bakar şekilde el sıkıştıklarını ortaya koymuştur.</a:t>
            </a:r>
            <a:endParaRPr lang="tr-TR" altLang="tr-TR" sz="2600" b="1" dirty="0">
              <a:solidFill>
                <a:srgbClr val="FF0000"/>
              </a:solidFill>
            </a:endParaRPr>
          </a:p>
        </p:txBody>
      </p:sp>
      <p:pic>
        <p:nvPicPr>
          <p:cNvPr id="10242" name="Picture 2"/>
          <p:cNvPicPr>
            <a:picLocks noChangeAspect="1" noChangeArrowheads="1"/>
          </p:cNvPicPr>
          <p:nvPr/>
        </p:nvPicPr>
        <p:blipFill>
          <a:blip r:embed="rId4" cstate="print"/>
          <a:srcRect/>
          <a:stretch>
            <a:fillRect/>
          </a:stretch>
        </p:blipFill>
        <p:spPr bwMode="auto">
          <a:xfrm>
            <a:off x="5004048" y="2996952"/>
            <a:ext cx="3919711" cy="23812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Tokalaşma</a:t>
            </a:r>
          </a:p>
        </p:txBody>
      </p:sp>
      <p:pic>
        <p:nvPicPr>
          <p:cNvPr id="16386" name="Picture 2"/>
          <p:cNvPicPr>
            <a:picLocks noChangeAspect="1" noChangeArrowheads="1"/>
          </p:cNvPicPr>
          <p:nvPr/>
        </p:nvPicPr>
        <p:blipFill>
          <a:blip r:embed="rId4" cstate="print"/>
          <a:srcRect/>
          <a:stretch>
            <a:fillRect/>
          </a:stretch>
        </p:blipFill>
        <p:spPr bwMode="auto">
          <a:xfrm>
            <a:off x="1035689" y="1484784"/>
            <a:ext cx="7064703" cy="4880624"/>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Tokalaşma</a:t>
            </a:r>
          </a:p>
        </p:txBody>
      </p:sp>
      <p:pic>
        <p:nvPicPr>
          <p:cNvPr id="18434" name="Picture 2"/>
          <p:cNvPicPr>
            <a:picLocks noChangeAspect="1" noChangeArrowheads="1"/>
          </p:cNvPicPr>
          <p:nvPr/>
        </p:nvPicPr>
        <p:blipFill>
          <a:blip r:embed="rId4" cstate="print"/>
          <a:srcRect/>
          <a:stretch>
            <a:fillRect/>
          </a:stretch>
        </p:blipFill>
        <p:spPr bwMode="auto">
          <a:xfrm>
            <a:off x="4998364" y="2492896"/>
            <a:ext cx="3784406" cy="3687370"/>
          </a:xfrm>
          <a:prstGeom prst="rect">
            <a:avLst/>
          </a:prstGeom>
          <a:noFill/>
          <a:ln w="9525">
            <a:noFill/>
            <a:miter lim="800000"/>
            <a:headEnd/>
            <a:tailEnd/>
          </a:ln>
        </p:spPr>
      </p:pic>
      <p:sp>
        <p:nvSpPr>
          <p:cNvPr id="15" name="14 Dikdörtgen"/>
          <p:cNvSpPr/>
          <p:nvPr/>
        </p:nvSpPr>
        <p:spPr>
          <a:xfrm>
            <a:off x="323528" y="1700808"/>
            <a:ext cx="4572000" cy="3108543"/>
          </a:xfrm>
          <a:prstGeom prst="rect">
            <a:avLst/>
          </a:prstGeom>
        </p:spPr>
        <p:txBody>
          <a:bodyPr>
            <a:spAutoFit/>
          </a:bodyPr>
          <a:lstStyle/>
          <a:p>
            <a:r>
              <a:rPr lang="tr-TR" sz="2800" dirty="0" smtClean="0">
                <a:solidFill>
                  <a:srgbClr val="FF0000"/>
                </a:solidFill>
              </a:rPr>
              <a:t>Boyun eğen tokalaşma tarzı: </a:t>
            </a:r>
            <a:r>
              <a:rPr lang="tr-TR" sz="2800" dirty="0" smtClean="0">
                <a:solidFill>
                  <a:schemeClr val="tx2">
                    <a:lumMod val="50000"/>
                  </a:schemeClr>
                </a:solidFill>
              </a:rPr>
              <a:t>Parmak uçlarının diğer kişinin avucuna bırakılarak yapılan el sıkma çeşididir. Genellikle kendisine güvensiz, çekingen ve endişeli insanlarda bu tarz görülür</a:t>
            </a:r>
            <a:endParaRPr lang="en-US"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Tokalaşma</a:t>
            </a:r>
          </a:p>
        </p:txBody>
      </p:sp>
      <p:sp>
        <p:nvSpPr>
          <p:cNvPr id="15" name="14 Dikdörtgen"/>
          <p:cNvSpPr/>
          <p:nvPr/>
        </p:nvSpPr>
        <p:spPr>
          <a:xfrm>
            <a:off x="323528" y="5570076"/>
            <a:ext cx="8424936" cy="523220"/>
          </a:xfrm>
          <a:prstGeom prst="rect">
            <a:avLst/>
          </a:prstGeom>
        </p:spPr>
        <p:txBody>
          <a:bodyPr wrap="square">
            <a:spAutoFit/>
          </a:bodyPr>
          <a:lstStyle/>
          <a:p>
            <a:r>
              <a:rPr lang="tr-TR" sz="2800" dirty="0" smtClean="0">
                <a:solidFill>
                  <a:srgbClr val="FF0000"/>
                </a:solidFill>
              </a:rPr>
              <a:t>Tokalaşırken koldan tutmak güven ve samimiyeti yansıtır</a:t>
            </a:r>
            <a:endParaRPr lang="en-US" sz="2800" dirty="0">
              <a:solidFill>
                <a:srgbClr val="FF0000"/>
              </a:solidFill>
            </a:endParaRPr>
          </a:p>
        </p:txBody>
      </p:sp>
      <p:pic>
        <p:nvPicPr>
          <p:cNvPr id="19458" name="Picture 2"/>
          <p:cNvPicPr>
            <a:picLocks noChangeAspect="1" noChangeArrowheads="1"/>
          </p:cNvPicPr>
          <p:nvPr/>
        </p:nvPicPr>
        <p:blipFill>
          <a:blip r:embed="rId4" cstate="print"/>
          <a:srcRect/>
          <a:stretch>
            <a:fillRect/>
          </a:stretch>
        </p:blipFill>
        <p:spPr bwMode="auto">
          <a:xfrm>
            <a:off x="323528" y="1916832"/>
            <a:ext cx="4266803" cy="326208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YÖNTEM NEDİR?</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17" name="Dikdörtgen 5"/>
          <p:cNvSpPr>
            <a:spLocks noChangeArrowheads="1"/>
          </p:cNvSpPr>
          <p:nvPr/>
        </p:nvSpPr>
        <p:spPr bwMode="auto">
          <a:xfrm>
            <a:off x="307975" y="1782763"/>
            <a:ext cx="8593138" cy="4893647"/>
          </a:xfrm>
          <a:prstGeom prst="rect">
            <a:avLst/>
          </a:prstGeom>
          <a:noFill/>
          <a:ln w="9525">
            <a:noFill/>
            <a:miter lim="800000"/>
            <a:headEnd/>
            <a:tailEnd/>
          </a:ln>
        </p:spPr>
        <p:txBody>
          <a:bodyPr>
            <a:spAutoFit/>
          </a:bodyPr>
          <a:lstStyle/>
          <a:p>
            <a:pPr algn="just"/>
            <a:r>
              <a:rPr lang="tr-TR" sz="2800" dirty="0" smtClean="0">
                <a:solidFill>
                  <a:schemeClr val="tx2">
                    <a:lumMod val="50000"/>
                  </a:schemeClr>
                </a:solidFill>
                <a:cs typeface="Arial" charset="0"/>
              </a:rPr>
              <a:t>	B</a:t>
            </a:r>
            <a:r>
              <a:rPr lang="tr-TR" sz="2800" dirty="0" smtClean="0">
                <a:solidFill>
                  <a:schemeClr val="tx2">
                    <a:lumMod val="50000"/>
                  </a:schemeClr>
                </a:solidFill>
              </a:rPr>
              <a:t>elli öğretme teknikleri ve araçları kullanarak hedeflere ulaştırmak için izlenen yoldur.</a:t>
            </a:r>
          </a:p>
          <a:p>
            <a:pPr algn="just"/>
            <a:endParaRPr lang="tr-TR" altLang="tr-TR" sz="2400" dirty="0" smtClean="0">
              <a:solidFill>
                <a:schemeClr val="accent1">
                  <a:lumMod val="75000"/>
                </a:schemeClr>
              </a:solidFill>
            </a:endParaRPr>
          </a:p>
          <a:p>
            <a:pPr algn="just"/>
            <a:r>
              <a:rPr lang="tr-TR" altLang="tr-TR" sz="2800" dirty="0" smtClean="0">
                <a:solidFill>
                  <a:srgbClr val="FF0000"/>
                </a:solidFill>
              </a:rPr>
              <a:t>Öğretim Yöntemleri</a:t>
            </a:r>
          </a:p>
          <a:p>
            <a:pPr algn="just"/>
            <a:endParaRPr lang="tr-TR" altLang="tr-TR" sz="2400" dirty="0" smtClean="0">
              <a:solidFill>
                <a:srgbClr val="FF0000"/>
              </a:solidFill>
            </a:endParaRPr>
          </a:p>
          <a:p>
            <a:r>
              <a:rPr lang="tr-TR" sz="2600" dirty="0" smtClean="0">
                <a:solidFill>
                  <a:schemeClr val="tx2">
                    <a:lumMod val="50000"/>
                  </a:schemeClr>
                </a:solidFill>
              </a:rPr>
              <a:t>Anlatma</a:t>
            </a:r>
          </a:p>
          <a:p>
            <a:r>
              <a:rPr lang="tr-TR" sz="2600" dirty="0" smtClean="0">
                <a:solidFill>
                  <a:schemeClr val="tx2">
                    <a:lumMod val="50000"/>
                  </a:schemeClr>
                </a:solidFill>
              </a:rPr>
              <a:t>Tartışma</a:t>
            </a:r>
          </a:p>
          <a:p>
            <a:r>
              <a:rPr lang="tr-TR" sz="2600" dirty="0" smtClean="0">
                <a:solidFill>
                  <a:schemeClr val="tx2">
                    <a:lumMod val="50000"/>
                  </a:schemeClr>
                </a:solidFill>
              </a:rPr>
              <a:t>Örnek olay</a:t>
            </a:r>
          </a:p>
          <a:p>
            <a:r>
              <a:rPr lang="tr-TR" sz="2600" dirty="0" smtClean="0">
                <a:solidFill>
                  <a:schemeClr val="tx2">
                    <a:lumMod val="50000"/>
                  </a:schemeClr>
                </a:solidFill>
              </a:rPr>
              <a:t>Problem çözme</a:t>
            </a:r>
          </a:p>
          <a:p>
            <a:r>
              <a:rPr lang="tr-TR" sz="2600" dirty="0" smtClean="0">
                <a:solidFill>
                  <a:schemeClr val="tx2">
                    <a:lumMod val="50000"/>
                  </a:schemeClr>
                </a:solidFill>
              </a:rPr>
              <a:t>Gösterip yaptırma</a:t>
            </a:r>
          </a:p>
          <a:p>
            <a:r>
              <a:rPr lang="tr-TR" sz="2600" dirty="0" smtClean="0">
                <a:solidFill>
                  <a:schemeClr val="tx2">
                    <a:lumMod val="50000"/>
                  </a:schemeClr>
                </a:solidFill>
              </a:rPr>
              <a:t>Bireysel çalışma</a:t>
            </a:r>
          </a:p>
          <a:p>
            <a:pPr algn="just"/>
            <a:endParaRPr lang="tr-TR" altLang="tr-TR" sz="2400" dirty="0">
              <a:solidFill>
                <a:schemeClr val="accent1">
                  <a:lumMod val="75000"/>
                </a:schemeClr>
              </a:solidFill>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36550" name="Picture 6" descr="yöntem ile ilgili görsel sonucu"/>
          <p:cNvPicPr>
            <a:picLocks noChangeAspect="1" noChangeArrowheads="1"/>
          </p:cNvPicPr>
          <p:nvPr/>
        </p:nvPicPr>
        <p:blipFill>
          <a:blip r:embed="rId3" cstate="print"/>
          <a:srcRect/>
          <a:stretch>
            <a:fillRect/>
          </a:stretch>
        </p:blipFill>
        <p:spPr bwMode="auto">
          <a:xfrm>
            <a:off x="4499992" y="3573016"/>
            <a:ext cx="4267572" cy="248193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Eleştirel Dinleme</a:t>
            </a:r>
          </a:p>
        </p:txBody>
      </p:sp>
      <p:pic>
        <p:nvPicPr>
          <p:cNvPr id="13314" name="Picture 2"/>
          <p:cNvPicPr>
            <a:picLocks noChangeAspect="1" noChangeArrowheads="1"/>
          </p:cNvPicPr>
          <p:nvPr/>
        </p:nvPicPr>
        <p:blipFill>
          <a:blip r:embed="rId4" cstate="print"/>
          <a:srcRect/>
          <a:stretch>
            <a:fillRect/>
          </a:stretch>
        </p:blipFill>
        <p:spPr bwMode="auto">
          <a:xfrm>
            <a:off x="460753" y="1556792"/>
            <a:ext cx="7924720" cy="471921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Rectangle 3"/>
          <p:cNvSpPr>
            <a:spLocks noChangeArrowheads="1"/>
          </p:cNvSpPr>
          <p:nvPr/>
        </p:nvSpPr>
        <p:spPr bwMode="auto">
          <a:xfrm>
            <a:off x="899592" y="332656"/>
            <a:ext cx="7219581" cy="1384995"/>
          </a:xfrm>
          <a:prstGeom prst="rect">
            <a:avLst/>
          </a:prstGeom>
          <a:noFill/>
          <a:ln w="9525">
            <a:noFill/>
            <a:miter lim="800000"/>
            <a:headEnd/>
            <a:tailEnd/>
          </a:ln>
        </p:spPr>
        <p:txBody>
          <a:bodyPr wrap="square">
            <a:spAutoFit/>
          </a:bodyPr>
          <a:lstStyle/>
          <a:p>
            <a:pPr algn="ctr"/>
            <a:r>
              <a:rPr lang="tr-TR" altLang="tr-TR" sz="2800" dirty="0">
                <a:solidFill>
                  <a:srgbClr val="FF0000"/>
                </a:solidFill>
                <a:latin typeface="Arial" charset="0"/>
              </a:rPr>
              <a:t>Ne söylediğiniz değil, nasıl söylediğiniz önemlidir."</a:t>
            </a:r>
            <a:br>
              <a:rPr lang="tr-TR" altLang="tr-TR" sz="2800" dirty="0">
                <a:solidFill>
                  <a:srgbClr val="FF0000"/>
                </a:solidFill>
                <a:latin typeface="Arial" charset="0"/>
              </a:rPr>
            </a:br>
            <a:endParaRPr lang="tr-TR" altLang="tr-TR" sz="2800" dirty="0">
              <a:solidFill>
                <a:srgbClr val="FF0000"/>
              </a:solidFill>
              <a:latin typeface="Arial" charset="0"/>
            </a:endParaRPr>
          </a:p>
        </p:txBody>
      </p:sp>
      <p:pic>
        <p:nvPicPr>
          <p:cNvPr id="18" name="Picture 4" descr="Yaya"/>
          <p:cNvPicPr>
            <a:picLocks noChangeAspect="1" noChangeArrowheads="1"/>
          </p:cNvPicPr>
          <p:nvPr/>
        </p:nvPicPr>
        <p:blipFill>
          <a:blip r:embed="rId4" cstate="print"/>
          <a:srcRect/>
          <a:stretch>
            <a:fillRect/>
          </a:stretch>
        </p:blipFill>
        <p:spPr bwMode="auto">
          <a:xfrm>
            <a:off x="1259632" y="1916183"/>
            <a:ext cx="6192688" cy="412893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331640" y="4221088"/>
            <a:ext cx="6048672" cy="677108"/>
          </a:xfrm>
          <a:prstGeom prst="rect">
            <a:avLst/>
          </a:prstGeom>
          <a:noFill/>
        </p:spPr>
        <p:txBody>
          <a:bodyPr wrap="square" rtlCol="0">
            <a:spAutoFit/>
          </a:bodyPr>
          <a:lstStyle/>
          <a:p>
            <a:r>
              <a:rPr lang="tr-TR" sz="3800" b="1" dirty="0" smtClean="0">
                <a:solidFill>
                  <a:srgbClr val="FF0000"/>
                </a:solidFill>
              </a:rPr>
              <a:t>Temsil ve Protokol Kuralları</a:t>
            </a:r>
          </a:p>
        </p:txBody>
      </p:sp>
    </p:spTree>
  </p:cSld>
  <p:clrMapOvr>
    <a:masterClrMapping/>
  </p:clrMapOvr>
  <p:transition advClick="0"/>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Metin kutusu 5"/>
          <p:cNvSpPr txBox="1"/>
          <p:nvPr/>
        </p:nvSpPr>
        <p:spPr>
          <a:xfrm>
            <a:off x="1547664" y="548680"/>
            <a:ext cx="6048672" cy="677108"/>
          </a:xfrm>
          <a:prstGeom prst="rect">
            <a:avLst/>
          </a:prstGeom>
          <a:noFill/>
        </p:spPr>
        <p:txBody>
          <a:bodyPr wrap="square" rtlCol="0">
            <a:spAutoFit/>
          </a:bodyPr>
          <a:lstStyle/>
          <a:p>
            <a:r>
              <a:rPr lang="tr-TR" sz="3800" b="1" dirty="0" smtClean="0">
                <a:solidFill>
                  <a:srgbClr val="FF0000"/>
                </a:solidFill>
              </a:rPr>
              <a:t>Protokol ve Amacı</a:t>
            </a:r>
          </a:p>
        </p:txBody>
      </p:sp>
      <p:sp>
        <p:nvSpPr>
          <p:cNvPr id="15" name="14 Dikdörtgen"/>
          <p:cNvSpPr/>
          <p:nvPr/>
        </p:nvSpPr>
        <p:spPr>
          <a:xfrm>
            <a:off x="467544" y="1844824"/>
            <a:ext cx="8424936" cy="3908762"/>
          </a:xfrm>
          <a:prstGeom prst="rect">
            <a:avLst/>
          </a:prstGeom>
        </p:spPr>
        <p:txBody>
          <a:bodyPr wrap="square">
            <a:spAutoFit/>
          </a:bodyPr>
          <a:lstStyle/>
          <a:p>
            <a:r>
              <a:rPr lang="tr-TR" sz="3000" dirty="0" smtClean="0">
                <a:solidFill>
                  <a:srgbClr val="FF0000"/>
                </a:solidFill>
              </a:rPr>
              <a:t>Protokol,</a:t>
            </a:r>
            <a:r>
              <a:rPr lang="tr-TR" sz="3000" dirty="0" smtClean="0">
                <a:solidFill>
                  <a:schemeClr val="accent1">
                    <a:lumMod val="50000"/>
                  </a:schemeClr>
                </a:solidFill>
              </a:rPr>
              <a:t> devlet ve diplomasi alanındaki törenlerde, resmi ilişkilerde ve sosyal hayatta uygulanması gereken kurallar toplamıdır. </a:t>
            </a:r>
            <a:endParaRPr lang="tr-TR" altLang="tr-TR" sz="3200" dirty="0" smtClean="0"/>
          </a:p>
          <a:p>
            <a:pPr algn="just"/>
            <a:endParaRPr lang="tr-TR" sz="3200" dirty="0" smtClean="0"/>
          </a:p>
          <a:p>
            <a:pPr algn="just"/>
            <a:endParaRPr lang="tr-TR" sz="3200" dirty="0" smtClean="0"/>
          </a:p>
          <a:p>
            <a:pPr algn="just"/>
            <a:r>
              <a:rPr lang="tr-TR" sz="3200" dirty="0" smtClean="0">
                <a:solidFill>
                  <a:srgbClr val="FF0000"/>
                </a:solidFill>
              </a:rPr>
              <a:t>Protokol kurallarının amacı, bireysel, kurumsal ve ulusal onuru ve saygınlığı korumaktır.</a:t>
            </a:r>
            <a:endParaRPr lang="tr-TR" altLang="tr-TR" sz="3200" dirty="0" smtClean="0">
              <a:solidFill>
                <a:srgbClr val="FF0000"/>
              </a:solidFill>
            </a:endParaRPr>
          </a:p>
          <a:p>
            <a:endParaRPr lang="en-US" sz="3000"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Oval 3"/>
          <p:cNvSpPr>
            <a:spLocks noChangeArrowheads="1"/>
          </p:cNvSpPr>
          <p:nvPr/>
        </p:nvSpPr>
        <p:spPr bwMode="auto">
          <a:xfrm>
            <a:off x="4071938" y="1785938"/>
            <a:ext cx="3786187" cy="2500312"/>
          </a:xfrm>
          <a:prstGeom prst="ellipse">
            <a:avLst/>
          </a:prstGeom>
          <a:solidFill>
            <a:schemeClr val="accent1"/>
          </a:solidFill>
          <a:ln w="9525">
            <a:solidFill>
              <a:schemeClr val="tx1"/>
            </a:solidFill>
            <a:round/>
            <a:headEnd/>
            <a:tailEnd/>
          </a:ln>
        </p:spPr>
        <p:txBody>
          <a:bodyPr wrap="none" anchor="ctr"/>
          <a:lstStyle/>
          <a:p>
            <a:pPr eaLnBrk="1" hangingPunct="1"/>
            <a:endParaRPr lang="tr-TR" altLang="tr-TR" dirty="0"/>
          </a:p>
        </p:txBody>
      </p:sp>
      <p:sp>
        <p:nvSpPr>
          <p:cNvPr id="18" name="Oval 4"/>
          <p:cNvSpPr>
            <a:spLocks noChangeArrowheads="1"/>
          </p:cNvSpPr>
          <p:nvPr/>
        </p:nvSpPr>
        <p:spPr bwMode="auto">
          <a:xfrm>
            <a:off x="357188" y="1714500"/>
            <a:ext cx="3421062" cy="2462213"/>
          </a:xfrm>
          <a:prstGeom prst="ellipse">
            <a:avLst/>
          </a:prstGeom>
          <a:solidFill>
            <a:schemeClr val="accent1"/>
          </a:solidFill>
          <a:ln w="9525">
            <a:solidFill>
              <a:schemeClr val="tx1"/>
            </a:solidFill>
            <a:round/>
            <a:headEnd/>
            <a:tailEnd/>
          </a:ln>
        </p:spPr>
        <p:txBody>
          <a:bodyPr wrap="none" anchor="ctr"/>
          <a:lstStyle/>
          <a:p>
            <a:pPr eaLnBrk="1" hangingPunct="1"/>
            <a:endParaRPr lang="tr-TR" altLang="tr-TR" dirty="0"/>
          </a:p>
        </p:txBody>
      </p:sp>
      <p:sp>
        <p:nvSpPr>
          <p:cNvPr id="19" name="Oval 5"/>
          <p:cNvSpPr>
            <a:spLocks noChangeArrowheads="1"/>
          </p:cNvSpPr>
          <p:nvPr/>
        </p:nvSpPr>
        <p:spPr bwMode="auto">
          <a:xfrm>
            <a:off x="2357438" y="1785938"/>
            <a:ext cx="3124200" cy="2500312"/>
          </a:xfrm>
          <a:prstGeom prst="ellipse">
            <a:avLst/>
          </a:prstGeom>
          <a:solidFill>
            <a:schemeClr val="accent1"/>
          </a:solidFill>
          <a:ln w="9525">
            <a:solidFill>
              <a:schemeClr val="tx1"/>
            </a:solidFill>
            <a:round/>
            <a:headEnd/>
            <a:tailEnd/>
          </a:ln>
        </p:spPr>
        <p:txBody>
          <a:bodyPr wrap="none" anchor="ctr"/>
          <a:lstStyle/>
          <a:p>
            <a:pPr eaLnBrk="1" hangingPunct="1"/>
            <a:endParaRPr lang="tr-TR" altLang="tr-TR" dirty="0"/>
          </a:p>
        </p:txBody>
      </p:sp>
      <p:sp>
        <p:nvSpPr>
          <p:cNvPr id="20" name="Text Box 6"/>
          <p:cNvSpPr txBox="1">
            <a:spLocks noChangeArrowheads="1"/>
          </p:cNvSpPr>
          <p:nvPr/>
        </p:nvSpPr>
        <p:spPr bwMode="auto">
          <a:xfrm>
            <a:off x="5286375" y="2357438"/>
            <a:ext cx="1538288" cy="830997"/>
          </a:xfrm>
          <a:prstGeom prst="rect">
            <a:avLst/>
          </a:prstGeom>
          <a:noFill/>
          <a:ln w="9525">
            <a:noFill/>
            <a:miter lim="800000"/>
            <a:headEnd/>
            <a:tailEnd/>
          </a:ln>
        </p:spPr>
        <p:txBody>
          <a:bodyPr>
            <a:spAutoFit/>
          </a:bodyPr>
          <a:lstStyle/>
          <a:p>
            <a:pPr algn="ctr" eaLnBrk="1" hangingPunct="1">
              <a:spcBef>
                <a:spcPct val="50000"/>
              </a:spcBef>
            </a:pPr>
            <a:r>
              <a:rPr lang="tr-TR" altLang="tr-TR" sz="2400" dirty="0"/>
              <a:t> RESMİ</a:t>
            </a:r>
            <a:r>
              <a:rPr lang="en-AU" altLang="tr-TR" sz="2400" dirty="0"/>
              <a:t> ALAN</a:t>
            </a:r>
          </a:p>
        </p:txBody>
      </p:sp>
      <p:sp>
        <p:nvSpPr>
          <p:cNvPr id="21" name="Text Box 7"/>
          <p:cNvSpPr txBox="1">
            <a:spLocks noChangeArrowheads="1"/>
          </p:cNvSpPr>
          <p:nvPr/>
        </p:nvSpPr>
        <p:spPr bwMode="auto">
          <a:xfrm>
            <a:off x="3214688" y="2428875"/>
            <a:ext cx="1295400" cy="830997"/>
          </a:xfrm>
          <a:prstGeom prst="rect">
            <a:avLst/>
          </a:prstGeom>
          <a:noFill/>
          <a:ln w="9525">
            <a:noFill/>
            <a:miter lim="800000"/>
            <a:headEnd/>
            <a:tailEnd/>
          </a:ln>
        </p:spPr>
        <p:txBody>
          <a:bodyPr>
            <a:spAutoFit/>
          </a:bodyPr>
          <a:lstStyle/>
          <a:p>
            <a:pPr algn="ctr" eaLnBrk="1" hangingPunct="1">
              <a:spcBef>
                <a:spcPct val="50000"/>
              </a:spcBef>
            </a:pPr>
            <a:r>
              <a:rPr lang="en-AU" altLang="tr-TR" sz="2400" dirty="0"/>
              <a:t>SOSYAL ALAN</a:t>
            </a:r>
          </a:p>
        </p:txBody>
      </p:sp>
      <p:sp>
        <p:nvSpPr>
          <p:cNvPr id="22" name="Text Box 8"/>
          <p:cNvSpPr txBox="1">
            <a:spLocks noChangeArrowheads="1"/>
          </p:cNvSpPr>
          <p:nvPr/>
        </p:nvSpPr>
        <p:spPr bwMode="auto">
          <a:xfrm>
            <a:off x="1143000" y="2286000"/>
            <a:ext cx="1066800" cy="830997"/>
          </a:xfrm>
          <a:prstGeom prst="rect">
            <a:avLst/>
          </a:prstGeom>
          <a:noFill/>
          <a:ln w="9525">
            <a:noFill/>
            <a:miter lim="800000"/>
            <a:headEnd/>
            <a:tailEnd/>
          </a:ln>
        </p:spPr>
        <p:txBody>
          <a:bodyPr>
            <a:spAutoFit/>
          </a:bodyPr>
          <a:lstStyle/>
          <a:p>
            <a:pPr algn="ctr" eaLnBrk="1" hangingPunct="1">
              <a:spcBef>
                <a:spcPct val="50000"/>
              </a:spcBef>
            </a:pPr>
            <a:r>
              <a:rPr lang="en-AU" altLang="tr-TR" sz="2400" dirty="0"/>
              <a:t>ÖZEL ALAN</a:t>
            </a:r>
          </a:p>
        </p:txBody>
      </p:sp>
      <p:sp>
        <p:nvSpPr>
          <p:cNvPr id="23" name="Line 9"/>
          <p:cNvSpPr>
            <a:spLocks noChangeShapeType="1"/>
          </p:cNvSpPr>
          <p:nvPr/>
        </p:nvSpPr>
        <p:spPr bwMode="auto">
          <a:xfrm>
            <a:off x="3903663" y="3714750"/>
            <a:ext cx="46037" cy="714375"/>
          </a:xfrm>
          <a:prstGeom prst="line">
            <a:avLst/>
          </a:prstGeom>
          <a:noFill/>
          <a:ln w="9525">
            <a:solidFill>
              <a:schemeClr val="tx1"/>
            </a:solidFill>
            <a:round/>
            <a:headEnd/>
            <a:tailEnd type="triangle" w="med" len="med"/>
          </a:ln>
        </p:spPr>
        <p:txBody>
          <a:bodyPr/>
          <a:lstStyle/>
          <a:p>
            <a:endParaRPr lang="en-US" dirty="0"/>
          </a:p>
        </p:txBody>
      </p:sp>
      <p:sp>
        <p:nvSpPr>
          <p:cNvPr id="24" name="Text Box 10"/>
          <p:cNvSpPr txBox="1">
            <a:spLocks noChangeArrowheads="1"/>
          </p:cNvSpPr>
          <p:nvPr/>
        </p:nvSpPr>
        <p:spPr bwMode="auto">
          <a:xfrm>
            <a:off x="2857500" y="4572000"/>
            <a:ext cx="2305050" cy="707886"/>
          </a:xfrm>
          <a:prstGeom prst="rect">
            <a:avLst/>
          </a:prstGeom>
          <a:noFill/>
          <a:ln w="9525">
            <a:noFill/>
            <a:miter lim="800000"/>
            <a:headEnd/>
            <a:tailEnd/>
          </a:ln>
        </p:spPr>
        <p:txBody>
          <a:bodyPr>
            <a:spAutoFit/>
          </a:bodyPr>
          <a:lstStyle/>
          <a:p>
            <a:pPr algn="ctr" eaLnBrk="1" hangingPunct="1">
              <a:spcBef>
                <a:spcPct val="50000"/>
              </a:spcBef>
            </a:pPr>
            <a:r>
              <a:rPr lang="tr-TR" altLang="tr-TR" sz="2000" dirty="0"/>
              <a:t>Görgü ve Nezaket Kuralları</a:t>
            </a:r>
          </a:p>
        </p:txBody>
      </p:sp>
      <p:sp>
        <p:nvSpPr>
          <p:cNvPr id="25" name="Line 11"/>
          <p:cNvSpPr>
            <a:spLocks noChangeShapeType="1"/>
          </p:cNvSpPr>
          <p:nvPr/>
        </p:nvSpPr>
        <p:spPr bwMode="auto">
          <a:xfrm>
            <a:off x="6286500" y="3714750"/>
            <a:ext cx="0" cy="701675"/>
          </a:xfrm>
          <a:prstGeom prst="line">
            <a:avLst/>
          </a:prstGeom>
          <a:noFill/>
          <a:ln w="9525">
            <a:solidFill>
              <a:schemeClr val="tx1"/>
            </a:solidFill>
            <a:round/>
            <a:headEnd/>
            <a:tailEnd type="triangle" w="med" len="med"/>
          </a:ln>
        </p:spPr>
        <p:txBody>
          <a:bodyPr/>
          <a:lstStyle/>
          <a:p>
            <a:endParaRPr lang="en-US" dirty="0"/>
          </a:p>
        </p:txBody>
      </p:sp>
      <p:sp>
        <p:nvSpPr>
          <p:cNvPr id="26" name="Text Box 12"/>
          <p:cNvSpPr txBox="1">
            <a:spLocks noChangeArrowheads="1"/>
          </p:cNvSpPr>
          <p:nvPr/>
        </p:nvSpPr>
        <p:spPr bwMode="auto">
          <a:xfrm>
            <a:off x="5214938" y="4572000"/>
            <a:ext cx="2400300" cy="400110"/>
          </a:xfrm>
          <a:prstGeom prst="rect">
            <a:avLst/>
          </a:prstGeom>
          <a:noFill/>
          <a:ln w="9525">
            <a:noFill/>
            <a:miter lim="800000"/>
            <a:headEnd/>
            <a:tailEnd/>
          </a:ln>
        </p:spPr>
        <p:txBody>
          <a:bodyPr>
            <a:spAutoFit/>
          </a:bodyPr>
          <a:lstStyle/>
          <a:p>
            <a:pPr algn="ctr" eaLnBrk="1" hangingPunct="1">
              <a:spcBef>
                <a:spcPct val="50000"/>
              </a:spcBef>
            </a:pPr>
            <a:r>
              <a:rPr lang="tr-TR" altLang="tr-TR" sz="2000" dirty="0"/>
              <a:t>Protokol Kuralları</a:t>
            </a:r>
          </a:p>
        </p:txBody>
      </p:sp>
      <p:sp>
        <p:nvSpPr>
          <p:cNvPr id="27" name="Rectangle 13"/>
          <p:cNvSpPr>
            <a:spLocks noChangeArrowheads="1"/>
          </p:cNvSpPr>
          <p:nvPr/>
        </p:nvSpPr>
        <p:spPr bwMode="auto">
          <a:xfrm>
            <a:off x="467544" y="5373688"/>
            <a:ext cx="7884294" cy="769441"/>
          </a:xfrm>
          <a:prstGeom prst="rect">
            <a:avLst/>
          </a:prstGeom>
          <a:noFill/>
          <a:ln w="9525">
            <a:noFill/>
            <a:miter lim="800000"/>
            <a:headEnd/>
            <a:tailEnd/>
          </a:ln>
        </p:spPr>
        <p:txBody>
          <a:bodyPr wrap="square">
            <a:spAutoFit/>
          </a:bodyPr>
          <a:lstStyle/>
          <a:p>
            <a:pPr eaLnBrk="1" hangingPunct="1"/>
            <a:r>
              <a:rPr lang="tr-TR" altLang="tr-TR" sz="2200" b="1" dirty="0">
                <a:solidFill>
                  <a:srgbClr val="FF0000"/>
                </a:solidFill>
              </a:rPr>
              <a:t>SOSYAL ALANDA    </a:t>
            </a:r>
            <a:r>
              <a:rPr lang="tr-TR" altLang="tr-TR" sz="2200" b="1" dirty="0" smtClean="0">
                <a:solidFill>
                  <a:srgbClr val="FF0000"/>
                </a:solidFill>
              </a:rPr>
              <a:t>	</a:t>
            </a:r>
            <a:r>
              <a:rPr lang="tr-TR" altLang="tr-TR" sz="2200" dirty="0" smtClean="0"/>
              <a:t>GÖRGÜ </a:t>
            </a:r>
            <a:r>
              <a:rPr lang="tr-TR" altLang="tr-TR" sz="2200" dirty="0"/>
              <a:t>VE NEZAKET KURALLARI; </a:t>
            </a:r>
          </a:p>
          <a:p>
            <a:pPr eaLnBrk="1" hangingPunct="1"/>
            <a:r>
              <a:rPr lang="tr-TR" altLang="tr-TR" sz="2200" b="1" dirty="0" smtClean="0">
                <a:solidFill>
                  <a:srgbClr val="FF0000"/>
                </a:solidFill>
              </a:rPr>
              <a:t>RESMİ </a:t>
            </a:r>
            <a:r>
              <a:rPr lang="tr-TR" altLang="tr-TR" sz="2200" b="1" dirty="0">
                <a:solidFill>
                  <a:srgbClr val="FF0000"/>
                </a:solidFill>
              </a:rPr>
              <a:t>ALANDA      </a:t>
            </a:r>
            <a:r>
              <a:rPr lang="tr-TR" altLang="tr-TR" sz="2200" b="1" dirty="0" smtClean="0">
                <a:solidFill>
                  <a:srgbClr val="FF0000"/>
                </a:solidFill>
              </a:rPr>
              <a:t>	</a:t>
            </a:r>
            <a:r>
              <a:rPr lang="tr-TR" altLang="tr-TR" sz="2200" dirty="0" smtClean="0"/>
              <a:t>PROTOKOL </a:t>
            </a:r>
            <a:r>
              <a:rPr lang="tr-TR" altLang="tr-TR" sz="2200" dirty="0"/>
              <a:t>KURALLARI UYGULANIR.</a:t>
            </a:r>
          </a:p>
        </p:txBody>
      </p:sp>
    </p:spTree>
  </p:cSld>
  <p:clrMapOvr>
    <a:masterClrMapping/>
  </p:clrMapOvr>
  <p:transition advClick="0"/>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27 Dikdörtgen"/>
          <p:cNvSpPr/>
          <p:nvPr/>
        </p:nvSpPr>
        <p:spPr>
          <a:xfrm>
            <a:off x="251520" y="1556792"/>
            <a:ext cx="8640960" cy="4462760"/>
          </a:xfrm>
          <a:prstGeom prst="rect">
            <a:avLst/>
          </a:prstGeom>
        </p:spPr>
        <p:txBody>
          <a:bodyPr wrap="square">
            <a:spAutoFit/>
          </a:bodyPr>
          <a:lstStyle/>
          <a:p>
            <a:pPr algn="just"/>
            <a:r>
              <a:rPr lang="tr-TR" altLang="tr-TR" sz="2400" b="1" dirty="0" smtClean="0">
                <a:solidFill>
                  <a:srgbClr val="FF0000"/>
                </a:solidFill>
              </a:rPr>
              <a:t>ÖZEL ALAN: </a:t>
            </a:r>
            <a:r>
              <a:rPr lang="tr-TR" altLang="tr-TR" sz="2400" dirty="0" smtClean="0">
                <a:solidFill>
                  <a:schemeClr val="accent1">
                    <a:lumMod val="50000"/>
                  </a:schemeClr>
                </a:solidFill>
              </a:rPr>
              <a:t>Kişinin kendi yaşam alanıdır. Bu alanda kişi yapacağı tüm hareketlerde özgürdür.</a:t>
            </a:r>
          </a:p>
          <a:p>
            <a:pPr algn="just"/>
            <a:endParaRPr lang="tr-TR" altLang="tr-TR" sz="1000" dirty="0" smtClean="0">
              <a:solidFill>
                <a:schemeClr val="accent1">
                  <a:lumMod val="50000"/>
                </a:schemeClr>
              </a:solidFill>
            </a:endParaRPr>
          </a:p>
          <a:p>
            <a:pPr algn="just"/>
            <a:r>
              <a:rPr lang="tr-TR" altLang="tr-TR" sz="2400" b="1" dirty="0" smtClean="0">
                <a:solidFill>
                  <a:srgbClr val="FF0000"/>
                </a:solidFill>
              </a:rPr>
              <a:t>SOSYAL ALAN: </a:t>
            </a:r>
            <a:r>
              <a:rPr lang="tr-TR" altLang="tr-TR" sz="2400" dirty="0" smtClean="0">
                <a:solidFill>
                  <a:schemeClr val="accent1">
                    <a:lumMod val="50000"/>
                  </a:schemeClr>
                </a:solidFill>
              </a:rPr>
              <a:t>Kişinin yaşadığı toplumda sıfatlarından bağımsız kişiliği ve karakteri ile yer aldığı alandır. Sosyal alanda toplumun koyduğu kurallar ve devletin koyduğu genel sosyal kanunlar geçerlidir. Bu alanda kişi yapacağı davranışlardan topluma ve millete karşı sorumludur.</a:t>
            </a:r>
          </a:p>
          <a:p>
            <a:pPr algn="just"/>
            <a:endParaRPr lang="tr-TR" altLang="tr-TR" sz="1000" dirty="0" smtClean="0">
              <a:solidFill>
                <a:schemeClr val="accent1">
                  <a:lumMod val="50000"/>
                </a:schemeClr>
              </a:solidFill>
            </a:endParaRPr>
          </a:p>
          <a:p>
            <a:pPr algn="just"/>
            <a:r>
              <a:rPr lang="tr-TR" altLang="tr-TR" sz="2400" b="1" dirty="0" smtClean="0">
                <a:solidFill>
                  <a:srgbClr val="FF0000"/>
                </a:solidFill>
              </a:rPr>
              <a:t>RESMİ (KAMUSAL) ALAN: </a:t>
            </a:r>
            <a:r>
              <a:rPr lang="tr-TR" altLang="tr-TR" sz="2400" dirty="0" smtClean="0">
                <a:solidFill>
                  <a:schemeClr val="accent1">
                    <a:lumMod val="50000"/>
                  </a:schemeClr>
                </a:solidFill>
              </a:rPr>
              <a:t>Kişinin, kişiliği, karakteri ve devlet tarafından verilmiş sıfatları ile yer aldığı alandır. Sosyal alanda devletin koyduğu özel kurallar geçerlidir. Bu alanda kişi doğrudan devlete ve dolaylı olarak millete karşı sorumludur.</a:t>
            </a:r>
            <a:endParaRPr lang="en-US" sz="2400"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8 Dikdörtgen"/>
          <p:cNvSpPr>
            <a:spLocks noChangeArrowheads="1"/>
          </p:cNvSpPr>
          <p:nvPr/>
        </p:nvSpPr>
        <p:spPr bwMode="auto">
          <a:xfrm>
            <a:off x="323528" y="1714500"/>
            <a:ext cx="8640960" cy="3816429"/>
          </a:xfrm>
          <a:prstGeom prst="rect">
            <a:avLst/>
          </a:prstGeom>
          <a:noFill/>
          <a:ln w="9525">
            <a:noFill/>
            <a:miter lim="800000"/>
            <a:headEnd/>
            <a:tailEnd/>
          </a:ln>
        </p:spPr>
        <p:txBody>
          <a:bodyPr wrap="square">
            <a:spAutoFit/>
          </a:bodyPr>
          <a:lstStyle/>
          <a:p>
            <a:pPr algn="just" eaLnBrk="1" hangingPunct="1">
              <a:buFont typeface="Wingdings" pitchFamily="2" charset="2"/>
              <a:buNone/>
            </a:pPr>
            <a:endParaRPr lang="tr-TR" altLang="tr-TR" sz="2800" b="1" dirty="0">
              <a:solidFill>
                <a:schemeClr val="accent1">
                  <a:lumMod val="50000"/>
                </a:schemeClr>
              </a:solidFill>
            </a:endParaRPr>
          </a:p>
          <a:p>
            <a:pPr algn="just" eaLnBrk="1" hangingPunct="1">
              <a:buFont typeface="Wingdings" pitchFamily="2" charset="2"/>
              <a:buNone/>
            </a:pPr>
            <a:endParaRPr lang="tr-TR" altLang="tr-TR" sz="2800" b="1" dirty="0">
              <a:solidFill>
                <a:schemeClr val="accent1">
                  <a:lumMod val="50000"/>
                </a:schemeClr>
              </a:solidFill>
            </a:endParaRPr>
          </a:p>
          <a:p>
            <a:pPr algn="just" eaLnBrk="1" hangingPunct="1"/>
            <a:r>
              <a:rPr lang="tr-TR" altLang="tr-TR" sz="2800" dirty="0" smtClean="0">
                <a:solidFill>
                  <a:schemeClr val="accent1">
                    <a:lumMod val="50000"/>
                  </a:schemeClr>
                </a:solidFill>
              </a:rPr>
              <a:t>Sosyal  davranış kuralı resmi ortamda uygulanınca </a:t>
            </a:r>
            <a:r>
              <a:rPr lang="tr-TR" altLang="tr-TR" sz="2800" dirty="0" smtClean="0">
                <a:solidFill>
                  <a:srgbClr val="FF0000"/>
                </a:solidFill>
              </a:rPr>
              <a:t>saygısızlık</a:t>
            </a:r>
            <a:r>
              <a:rPr lang="tr-TR" altLang="tr-TR" sz="2800" dirty="0" smtClean="0">
                <a:solidFill>
                  <a:schemeClr val="accent1">
                    <a:lumMod val="50000"/>
                  </a:schemeClr>
                </a:solidFill>
              </a:rPr>
              <a:t> olur.</a:t>
            </a:r>
          </a:p>
          <a:p>
            <a:pPr algn="just" eaLnBrk="1" hangingPunct="1">
              <a:buFont typeface="Arial" charset="0"/>
              <a:buChar char="•"/>
            </a:pPr>
            <a:endParaRPr lang="tr-TR" altLang="tr-TR" sz="2800" dirty="0">
              <a:solidFill>
                <a:schemeClr val="accent1">
                  <a:lumMod val="50000"/>
                </a:schemeClr>
              </a:solidFill>
            </a:endParaRPr>
          </a:p>
          <a:p>
            <a:pPr algn="just" eaLnBrk="1" hangingPunct="1"/>
            <a:r>
              <a:rPr lang="tr-TR" altLang="tr-TR" sz="2800" dirty="0" smtClean="0">
                <a:solidFill>
                  <a:schemeClr val="accent1">
                    <a:lumMod val="50000"/>
                  </a:schemeClr>
                </a:solidFill>
              </a:rPr>
              <a:t>Resmi davranış kuralı sosyal ortamda uygulanınca </a:t>
            </a:r>
            <a:r>
              <a:rPr lang="tr-TR" altLang="tr-TR" sz="2800" dirty="0" smtClean="0">
                <a:solidFill>
                  <a:srgbClr val="FF0000"/>
                </a:solidFill>
              </a:rPr>
              <a:t>samimiyetsizlik</a:t>
            </a:r>
            <a:r>
              <a:rPr lang="tr-TR" altLang="tr-TR" sz="2800" dirty="0" smtClean="0">
                <a:solidFill>
                  <a:schemeClr val="accent1">
                    <a:lumMod val="50000"/>
                  </a:schemeClr>
                </a:solidFill>
              </a:rPr>
              <a:t> olur.</a:t>
            </a:r>
          </a:p>
          <a:p>
            <a:pPr algn="just" eaLnBrk="1" hangingPunct="1"/>
            <a:endParaRPr lang="tr-TR" altLang="tr-TR" sz="2800" dirty="0">
              <a:solidFill>
                <a:schemeClr val="accent1">
                  <a:lumMod val="50000"/>
                </a:schemeClr>
              </a:solidFill>
            </a:endParaRPr>
          </a:p>
          <a:p>
            <a:pPr algn="just" eaLnBrk="1" hangingPunct="1"/>
            <a:endParaRPr lang="tr-TR" altLang="tr-TR" b="1" dirty="0">
              <a:solidFill>
                <a:schemeClr val="accent1">
                  <a:lumMod val="50000"/>
                </a:schemeClr>
              </a:solidFill>
            </a:endParaRPr>
          </a:p>
        </p:txBody>
      </p:sp>
      <p:sp>
        <p:nvSpPr>
          <p:cNvPr id="29" name="28 Dikdörtgen"/>
          <p:cNvSpPr/>
          <p:nvPr/>
        </p:nvSpPr>
        <p:spPr>
          <a:xfrm>
            <a:off x="1475656" y="332656"/>
            <a:ext cx="5760640" cy="954107"/>
          </a:xfrm>
          <a:prstGeom prst="rect">
            <a:avLst/>
          </a:prstGeom>
        </p:spPr>
        <p:txBody>
          <a:bodyPr wrap="square">
            <a:spAutoFit/>
          </a:bodyPr>
          <a:lstStyle/>
          <a:p>
            <a:r>
              <a:rPr lang="tr-TR" altLang="tr-TR" sz="2800" b="1" dirty="0" smtClean="0">
                <a:solidFill>
                  <a:srgbClr val="FF0000"/>
                </a:solidFill>
              </a:rPr>
              <a:t>SOSYAL DAVRANIŞ  KURALLARI İLE  PROTOKOL KURALLARI  FARKLIDIR.</a:t>
            </a:r>
            <a:endParaRPr lang="tr-TR" altLang="tr-TR" sz="28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8 Dikdörtgen"/>
          <p:cNvSpPr>
            <a:spLocks noChangeArrowheads="1"/>
          </p:cNvSpPr>
          <p:nvPr/>
        </p:nvSpPr>
        <p:spPr bwMode="auto">
          <a:xfrm>
            <a:off x="323528" y="1866304"/>
            <a:ext cx="8640960" cy="4154984"/>
          </a:xfrm>
          <a:prstGeom prst="rect">
            <a:avLst/>
          </a:prstGeom>
          <a:noFill/>
          <a:ln w="9525">
            <a:noFill/>
            <a:miter lim="800000"/>
            <a:headEnd/>
            <a:tailEnd/>
          </a:ln>
        </p:spPr>
        <p:txBody>
          <a:bodyPr wrap="square">
            <a:spAutoFit/>
          </a:bodyPr>
          <a:lstStyle/>
          <a:p>
            <a:pPr algn="just"/>
            <a:r>
              <a:rPr lang="tr-TR" sz="3000" dirty="0" smtClean="0">
                <a:solidFill>
                  <a:schemeClr val="accent1">
                    <a:lumMod val="50000"/>
                  </a:schemeClr>
                </a:solidFill>
              </a:rPr>
              <a:t>Din Kuralları</a:t>
            </a:r>
          </a:p>
          <a:p>
            <a:pPr algn="just"/>
            <a:r>
              <a:rPr lang="tr-TR" sz="3000" dirty="0" smtClean="0">
                <a:solidFill>
                  <a:schemeClr val="accent1">
                    <a:lumMod val="50000"/>
                  </a:schemeClr>
                </a:solidFill>
              </a:rPr>
              <a:t>Ahlak Kuralları</a:t>
            </a:r>
          </a:p>
          <a:p>
            <a:pPr algn="just"/>
            <a:r>
              <a:rPr lang="tr-TR" sz="3000" dirty="0" smtClean="0">
                <a:solidFill>
                  <a:schemeClr val="accent1">
                    <a:lumMod val="50000"/>
                  </a:schemeClr>
                </a:solidFill>
              </a:rPr>
              <a:t>Sosyal Davranış (Görgü) Kuralları</a:t>
            </a:r>
          </a:p>
          <a:p>
            <a:pPr algn="just"/>
            <a:r>
              <a:rPr lang="tr-TR" sz="3000" dirty="0" smtClean="0">
                <a:solidFill>
                  <a:schemeClr val="accent1">
                    <a:lumMod val="50000"/>
                  </a:schemeClr>
                </a:solidFill>
              </a:rPr>
              <a:t>Hukuk Kuralları</a:t>
            </a:r>
          </a:p>
          <a:p>
            <a:pPr algn="just"/>
            <a:endParaRPr lang="tr-TR" sz="3200" dirty="0" smtClean="0"/>
          </a:p>
          <a:p>
            <a:pPr algn="just"/>
            <a:r>
              <a:rPr lang="tr-TR" sz="2800" dirty="0" smtClean="0">
                <a:solidFill>
                  <a:schemeClr val="accent1">
                    <a:lumMod val="50000"/>
                  </a:schemeClr>
                </a:solidFill>
              </a:rPr>
              <a:t>Sosyal davranış kuralları, esas olarak yazılı olmayan, kişisel ilişkilerde uyulması beklenen </a:t>
            </a:r>
            <a:r>
              <a:rPr lang="tr-TR" sz="2800" dirty="0" smtClean="0">
                <a:solidFill>
                  <a:srgbClr val="FF0000"/>
                </a:solidFill>
              </a:rPr>
              <a:t>görgü, terbiye, nezaket, zarafet, saygı ve hoşgörü </a:t>
            </a:r>
            <a:r>
              <a:rPr lang="tr-TR" sz="2800" dirty="0" smtClean="0">
                <a:solidFill>
                  <a:schemeClr val="accent1">
                    <a:lumMod val="50000"/>
                  </a:schemeClr>
                </a:solidFill>
              </a:rPr>
              <a:t>gibi ilke ve kurallar bütünüdür. </a:t>
            </a:r>
            <a:endParaRPr lang="tr-TR" altLang="tr-TR" sz="2800" dirty="0">
              <a:solidFill>
                <a:schemeClr val="accent1">
                  <a:lumMod val="50000"/>
                </a:schemeClr>
              </a:solidFill>
            </a:endParaRPr>
          </a:p>
          <a:p>
            <a:pPr algn="just" eaLnBrk="1" hangingPunct="1"/>
            <a:endParaRPr lang="tr-TR" altLang="tr-TR" sz="2800" b="1" dirty="0">
              <a:solidFill>
                <a:schemeClr val="accent1">
                  <a:lumMod val="50000"/>
                </a:schemeClr>
              </a:solidFill>
            </a:endParaRPr>
          </a:p>
        </p:txBody>
      </p:sp>
      <p:sp>
        <p:nvSpPr>
          <p:cNvPr id="29" name="28 Dikdörtgen"/>
          <p:cNvSpPr/>
          <p:nvPr/>
        </p:nvSpPr>
        <p:spPr>
          <a:xfrm>
            <a:off x="1475656" y="601524"/>
            <a:ext cx="5760640" cy="523220"/>
          </a:xfrm>
          <a:prstGeom prst="rect">
            <a:avLst/>
          </a:prstGeom>
        </p:spPr>
        <p:txBody>
          <a:bodyPr wrap="square">
            <a:spAutoFit/>
          </a:bodyPr>
          <a:lstStyle/>
          <a:p>
            <a:r>
              <a:rPr lang="tr-TR" altLang="tr-TR" sz="2800" b="1" dirty="0" smtClean="0">
                <a:solidFill>
                  <a:srgbClr val="FF0000"/>
                </a:solidFill>
              </a:rPr>
              <a:t>SOSYAL YAŞAMDAKİ KURALLAR</a:t>
            </a:r>
            <a:endParaRPr lang="tr-TR" altLang="tr-TR" sz="28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8 Dikdörtgen"/>
          <p:cNvSpPr>
            <a:spLocks noChangeArrowheads="1"/>
          </p:cNvSpPr>
          <p:nvPr/>
        </p:nvSpPr>
        <p:spPr bwMode="auto">
          <a:xfrm>
            <a:off x="323528" y="1865724"/>
            <a:ext cx="8640960" cy="4478149"/>
          </a:xfrm>
          <a:prstGeom prst="rect">
            <a:avLst/>
          </a:prstGeom>
          <a:noFill/>
          <a:ln w="9525">
            <a:noFill/>
            <a:miter lim="800000"/>
            <a:headEnd/>
            <a:tailEnd/>
          </a:ln>
        </p:spPr>
        <p:txBody>
          <a:bodyPr wrap="square">
            <a:spAutoFit/>
          </a:bodyPr>
          <a:lstStyle/>
          <a:p>
            <a:pPr algn="just"/>
            <a:r>
              <a:rPr lang="tr-TR" sz="3000" dirty="0" smtClean="0">
                <a:solidFill>
                  <a:schemeClr val="accent1">
                    <a:lumMod val="50000"/>
                  </a:schemeClr>
                </a:solidFill>
              </a:rPr>
              <a:t>Sosyal davranış kurallarının zaman içinde değişmeleri yeni akımlara uyum sağlamaları da söz konusudur. </a:t>
            </a:r>
          </a:p>
          <a:p>
            <a:pPr algn="just"/>
            <a:endParaRPr lang="tr-TR" sz="3000" dirty="0" smtClean="0">
              <a:solidFill>
                <a:schemeClr val="accent1">
                  <a:lumMod val="50000"/>
                </a:schemeClr>
              </a:solidFill>
            </a:endParaRPr>
          </a:p>
          <a:p>
            <a:pPr algn="just"/>
            <a:r>
              <a:rPr lang="tr-TR" sz="3000" dirty="0" smtClean="0">
                <a:solidFill>
                  <a:schemeClr val="accent1">
                    <a:lumMod val="50000"/>
                  </a:schemeClr>
                </a:solidFill>
              </a:rPr>
              <a:t>Ancak esasları daima geçerliğini korumaktadır.</a:t>
            </a:r>
          </a:p>
          <a:p>
            <a:pPr algn="just"/>
            <a:endParaRPr lang="tr-TR" sz="3000" dirty="0" smtClean="0">
              <a:solidFill>
                <a:schemeClr val="accent1">
                  <a:lumMod val="50000"/>
                </a:schemeClr>
              </a:solidFill>
            </a:endParaRPr>
          </a:p>
          <a:p>
            <a:r>
              <a:rPr lang="tr-TR" sz="3000" dirty="0" smtClean="0">
                <a:solidFill>
                  <a:schemeClr val="accent1">
                    <a:lumMod val="50000"/>
                  </a:schemeClr>
                </a:solidFill>
              </a:rPr>
              <a:t> </a:t>
            </a:r>
            <a:r>
              <a:rPr lang="tr-TR" sz="3500" dirty="0" smtClean="0">
                <a:solidFill>
                  <a:srgbClr val="FF0000"/>
                </a:solidFill>
              </a:rPr>
              <a:t>Esas olan ise; </a:t>
            </a:r>
          </a:p>
          <a:p>
            <a:pPr algn="ctr"/>
            <a:r>
              <a:rPr lang="tr-TR" sz="3500" dirty="0" smtClean="0">
                <a:solidFill>
                  <a:srgbClr val="FF0000"/>
                </a:solidFill>
              </a:rPr>
              <a:t>Saygı ve nezaket,  Onuru ve saygınlığı</a:t>
            </a:r>
          </a:p>
          <a:p>
            <a:pPr algn="ctr"/>
            <a:r>
              <a:rPr lang="tr-TR" sz="3500" dirty="0" smtClean="0">
                <a:solidFill>
                  <a:srgbClr val="FF0000"/>
                </a:solidFill>
              </a:rPr>
              <a:t>                                                              korumaktır.. </a:t>
            </a:r>
            <a:endParaRPr lang="tr-TR" altLang="tr-TR" sz="3500" dirty="0">
              <a:solidFill>
                <a:srgbClr val="FF0000"/>
              </a:solidFill>
            </a:endParaRPr>
          </a:p>
          <a:p>
            <a:pPr algn="just" eaLnBrk="1" hangingPunct="1"/>
            <a:endParaRPr lang="tr-TR" altLang="tr-TR" sz="3000" b="1" dirty="0">
              <a:solidFill>
                <a:schemeClr val="accent1">
                  <a:lumMod val="50000"/>
                </a:schemeClr>
              </a:solidFill>
            </a:endParaRPr>
          </a:p>
        </p:txBody>
      </p:sp>
      <p:sp>
        <p:nvSpPr>
          <p:cNvPr id="29" name="28 Dikdörtgen"/>
          <p:cNvSpPr/>
          <p:nvPr/>
        </p:nvSpPr>
        <p:spPr>
          <a:xfrm>
            <a:off x="1475656" y="601524"/>
            <a:ext cx="5760640" cy="523220"/>
          </a:xfrm>
          <a:prstGeom prst="rect">
            <a:avLst/>
          </a:prstGeom>
        </p:spPr>
        <p:txBody>
          <a:bodyPr wrap="square">
            <a:spAutoFit/>
          </a:bodyPr>
          <a:lstStyle/>
          <a:p>
            <a:r>
              <a:rPr lang="tr-TR" altLang="tr-TR" sz="2800" b="1" dirty="0" smtClean="0">
                <a:solidFill>
                  <a:srgbClr val="FF0000"/>
                </a:solidFill>
              </a:rPr>
              <a:t>SOSYAL YAŞAMDAKİ KURALLAR</a:t>
            </a:r>
            <a:endParaRPr lang="tr-TR" altLang="tr-TR" sz="28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8 Dikdörtgen"/>
          <p:cNvSpPr>
            <a:spLocks noChangeArrowheads="1"/>
          </p:cNvSpPr>
          <p:nvPr/>
        </p:nvSpPr>
        <p:spPr bwMode="auto">
          <a:xfrm>
            <a:off x="323528" y="1628800"/>
            <a:ext cx="8640960" cy="4308872"/>
          </a:xfrm>
          <a:prstGeom prst="rect">
            <a:avLst/>
          </a:prstGeom>
          <a:noFill/>
          <a:ln w="9525">
            <a:noFill/>
            <a:miter lim="800000"/>
            <a:headEnd/>
            <a:tailEnd/>
          </a:ln>
        </p:spPr>
        <p:txBody>
          <a:bodyPr wrap="square">
            <a:spAutoFit/>
          </a:bodyPr>
          <a:lstStyle/>
          <a:p>
            <a:r>
              <a:rPr lang="tr-TR" sz="2800" dirty="0" smtClean="0">
                <a:solidFill>
                  <a:schemeClr val="accent1">
                    <a:lumMod val="50000"/>
                  </a:schemeClr>
                </a:solidFill>
              </a:rPr>
              <a:t>Bir insanın niteliği </a:t>
            </a:r>
          </a:p>
          <a:p>
            <a:r>
              <a:rPr lang="tr-TR" sz="2800" dirty="0" smtClean="0">
                <a:solidFill>
                  <a:schemeClr val="accent1">
                    <a:lumMod val="50000"/>
                  </a:schemeClr>
                </a:solidFill>
              </a:rPr>
              <a:t>kıyafetiyle</a:t>
            </a:r>
          </a:p>
          <a:p>
            <a:r>
              <a:rPr lang="tr-TR" sz="2800" dirty="0" smtClean="0">
                <a:solidFill>
                  <a:schemeClr val="accent1">
                    <a:lumMod val="50000"/>
                  </a:schemeClr>
                </a:solidFill>
              </a:rPr>
              <a:t>nazik ve zarif davranışıyla</a:t>
            </a:r>
          </a:p>
          <a:p>
            <a:r>
              <a:rPr lang="tr-TR" sz="2800" dirty="0" smtClean="0">
                <a:solidFill>
                  <a:schemeClr val="accent1">
                    <a:lumMod val="50000"/>
                  </a:schemeClr>
                </a:solidFill>
              </a:rPr>
              <a:t>bilgisi ve konuşmasıyla</a:t>
            </a:r>
          </a:p>
          <a:p>
            <a:r>
              <a:rPr lang="tr-TR" sz="2800" dirty="0" smtClean="0">
                <a:solidFill>
                  <a:schemeClr val="accent1">
                    <a:lumMod val="50000"/>
                  </a:schemeClr>
                </a:solidFill>
              </a:rPr>
              <a:t>becerisi ve işiyle</a:t>
            </a:r>
          </a:p>
          <a:p>
            <a:r>
              <a:rPr lang="tr-TR" sz="2800" dirty="0" smtClean="0">
                <a:solidFill>
                  <a:schemeClr val="accent1">
                    <a:lumMod val="50000"/>
                  </a:schemeClr>
                </a:solidFill>
              </a:rPr>
              <a:t>görgüsü, yemesi-içmesiyle ortaya çıkar.</a:t>
            </a:r>
          </a:p>
          <a:p>
            <a:endParaRPr lang="tr-TR" sz="2800" dirty="0" smtClean="0">
              <a:solidFill>
                <a:schemeClr val="accent1">
                  <a:lumMod val="50000"/>
                </a:schemeClr>
              </a:solidFill>
            </a:endParaRPr>
          </a:p>
          <a:p>
            <a:r>
              <a:rPr lang="tr-TR" sz="2600" dirty="0" smtClean="0">
                <a:solidFill>
                  <a:schemeClr val="accent1">
                    <a:lumMod val="50000"/>
                  </a:schemeClr>
                </a:solidFill>
              </a:rPr>
              <a:t>Toplumun büyük çoğunluğunun benimsediği davranışları küçümseyen ve kasıtlı olarak uyumsuz davranışlar sergileyen kişiler, bulundukları çevreden dışlanmaya mahkumdur. </a:t>
            </a:r>
            <a:endParaRPr lang="tr-TR" altLang="tr-TR" sz="2600" b="1" dirty="0">
              <a:solidFill>
                <a:schemeClr val="accent1">
                  <a:lumMod val="50000"/>
                </a:schemeClr>
              </a:solidFill>
            </a:endParaRPr>
          </a:p>
        </p:txBody>
      </p:sp>
      <p:sp>
        <p:nvSpPr>
          <p:cNvPr id="29" name="28 Dikdörtgen"/>
          <p:cNvSpPr/>
          <p:nvPr/>
        </p:nvSpPr>
        <p:spPr>
          <a:xfrm>
            <a:off x="1475656" y="601524"/>
            <a:ext cx="5760640" cy="523220"/>
          </a:xfrm>
          <a:prstGeom prst="rect">
            <a:avLst/>
          </a:prstGeom>
        </p:spPr>
        <p:txBody>
          <a:bodyPr wrap="square">
            <a:spAutoFit/>
          </a:bodyPr>
          <a:lstStyle/>
          <a:p>
            <a:r>
              <a:rPr lang="tr-TR" altLang="tr-TR" sz="2800" b="1" dirty="0" smtClean="0">
                <a:solidFill>
                  <a:srgbClr val="FF0000"/>
                </a:solidFill>
              </a:rPr>
              <a:t>SOSYAL YAŞAMDAKİ KURALLAR</a:t>
            </a:r>
            <a:endParaRPr lang="tr-TR" altLang="tr-TR" sz="28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TEKNİK NEDİR?</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17" name="Dikdörtgen 5"/>
          <p:cNvSpPr>
            <a:spLocks noChangeArrowheads="1"/>
          </p:cNvSpPr>
          <p:nvPr/>
        </p:nvSpPr>
        <p:spPr bwMode="auto">
          <a:xfrm>
            <a:off x="307975" y="1782763"/>
            <a:ext cx="8593138" cy="2062103"/>
          </a:xfrm>
          <a:prstGeom prst="rect">
            <a:avLst/>
          </a:prstGeom>
          <a:noFill/>
          <a:ln w="9525">
            <a:noFill/>
            <a:miter lim="800000"/>
            <a:headEnd/>
            <a:tailEnd/>
          </a:ln>
        </p:spPr>
        <p:txBody>
          <a:bodyPr wrap="square">
            <a:spAutoFit/>
          </a:bodyPr>
          <a:lstStyle/>
          <a:p>
            <a:pPr algn="just"/>
            <a:r>
              <a:rPr lang="tr-TR" sz="2800" dirty="0" smtClean="0">
                <a:solidFill>
                  <a:schemeClr val="tx2">
                    <a:lumMod val="50000"/>
                  </a:schemeClr>
                </a:solidFill>
              </a:rPr>
              <a:t>	Öğretim materyallerini sunmada ve öğretim etkinliklerini yapılandırmada  izlenen özel bir yoldur</a:t>
            </a:r>
            <a:r>
              <a:rPr lang="tr-TR" sz="2800" b="1" dirty="0" smtClean="0">
                <a:solidFill>
                  <a:schemeClr val="tx2">
                    <a:lumMod val="50000"/>
                  </a:schemeClr>
                </a:solidFill>
              </a:rPr>
              <a:t>.</a:t>
            </a:r>
          </a:p>
          <a:p>
            <a:pPr algn="just"/>
            <a:endParaRPr lang="tr-TR" altLang="tr-TR" sz="2400" dirty="0" smtClean="0">
              <a:solidFill>
                <a:srgbClr val="FF0000"/>
              </a:solidFill>
            </a:endParaRPr>
          </a:p>
          <a:p>
            <a:pPr algn="just"/>
            <a:endParaRPr lang="tr-TR" altLang="tr-TR" sz="2400" dirty="0" smtClean="0">
              <a:solidFill>
                <a:srgbClr val="FF0000"/>
              </a:solidFill>
            </a:endParaRPr>
          </a:p>
          <a:p>
            <a:pPr algn="just"/>
            <a:endParaRPr lang="tr-TR" altLang="tr-TR" sz="2400" dirty="0">
              <a:solidFill>
                <a:schemeClr val="accent1">
                  <a:lumMod val="75000"/>
                </a:schemeClr>
              </a:solidFill>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5" name="Picture 3" descr="C:\Users\Admin\Desktop\renme-stilleri-1-638.jpg"/>
          <p:cNvPicPr>
            <a:picLocks noChangeAspect="1" noChangeArrowheads="1"/>
          </p:cNvPicPr>
          <p:nvPr/>
        </p:nvPicPr>
        <p:blipFill>
          <a:blip r:embed="rId3" cstate="print"/>
          <a:srcRect/>
          <a:stretch>
            <a:fillRect/>
          </a:stretch>
        </p:blipFill>
        <p:spPr bwMode="auto">
          <a:xfrm>
            <a:off x="2987824" y="3068960"/>
            <a:ext cx="4846320" cy="29641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8 Dikdörtgen"/>
          <p:cNvSpPr>
            <a:spLocks noChangeArrowheads="1"/>
          </p:cNvSpPr>
          <p:nvPr/>
        </p:nvSpPr>
        <p:spPr bwMode="auto">
          <a:xfrm>
            <a:off x="323528" y="1892439"/>
            <a:ext cx="8640960" cy="3021596"/>
          </a:xfrm>
          <a:prstGeom prst="rect">
            <a:avLst/>
          </a:prstGeom>
          <a:noFill/>
          <a:ln w="9525">
            <a:noFill/>
            <a:miter lim="800000"/>
            <a:headEnd/>
            <a:tailEnd/>
          </a:ln>
        </p:spPr>
        <p:txBody>
          <a:bodyPr wrap="square">
            <a:spAutoFit/>
          </a:bodyPr>
          <a:lstStyle/>
          <a:p>
            <a:r>
              <a:rPr lang="tr-TR" sz="3000" dirty="0" smtClean="0">
                <a:solidFill>
                  <a:schemeClr val="accent1">
                    <a:lumMod val="50000"/>
                  </a:schemeClr>
                </a:solidFill>
              </a:rPr>
              <a:t>İşteki başarıyı oluşturan faktörler</a:t>
            </a:r>
          </a:p>
          <a:p>
            <a:endParaRPr lang="tr-TR" sz="3000" dirty="0" smtClean="0">
              <a:solidFill>
                <a:schemeClr val="accent1">
                  <a:lumMod val="50000"/>
                </a:schemeClr>
              </a:solidFill>
            </a:endParaRPr>
          </a:p>
          <a:p>
            <a:pPr>
              <a:lnSpc>
                <a:spcPct val="150000"/>
              </a:lnSpc>
            </a:pPr>
            <a:r>
              <a:rPr lang="tr-TR" sz="3000" dirty="0" smtClean="0">
                <a:solidFill>
                  <a:schemeClr val="accent1">
                    <a:lumMod val="50000"/>
                  </a:schemeClr>
                </a:solidFill>
              </a:rPr>
              <a:t>%33 Kişilik</a:t>
            </a:r>
          </a:p>
          <a:p>
            <a:pPr>
              <a:lnSpc>
                <a:spcPct val="150000"/>
              </a:lnSpc>
            </a:pPr>
            <a:r>
              <a:rPr lang="tr-TR" sz="3000" dirty="0" smtClean="0">
                <a:solidFill>
                  <a:schemeClr val="accent1">
                    <a:lumMod val="50000"/>
                  </a:schemeClr>
                </a:solidFill>
              </a:rPr>
              <a:t>%33 Bilgi ve beceri</a:t>
            </a:r>
          </a:p>
          <a:p>
            <a:pPr>
              <a:lnSpc>
                <a:spcPct val="150000"/>
              </a:lnSpc>
            </a:pPr>
            <a:r>
              <a:rPr lang="tr-TR" sz="3000" dirty="0" smtClean="0">
                <a:solidFill>
                  <a:schemeClr val="accent1">
                    <a:lumMod val="50000"/>
                  </a:schemeClr>
                </a:solidFill>
              </a:rPr>
              <a:t>%34 Temsil niteliği (protokol kurallarına uyma</a:t>
            </a:r>
            <a:r>
              <a:rPr lang="tr-TR" sz="3000" dirty="0" smtClean="0"/>
              <a:t>)</a:t>
            </a:r>
            <a:endParaRPr lang="tr-TR" altLang="tr-TR" sz="3000" b="1" dirty="0">
              <a:solidFill>
                <a:schemeClr val="accent1">
                  <a:lumMod val="50000"/>
                </a:schemeClr>
              </a:solidFill>
            </a:endParaRPr>
          </a:p>
        </p:txBody>
      </p:sp>
      <p:sp>
        <p:nvSpPr>
          <p:cNvPr id="15" name="14 Dikdörtgen"/>
          <p:cNvSpPr/>
          <p:nvPr/>
        </p:nvSpPr>
        <p:spPr>
          <a:xfrm>
            <a:off x="1475656" y="620688"/>
            <a:ext cx="4072653" cy="553998"/>
          </a:xfrm>
          <a:prstGeom prst="rect">
            <a:avLst/>
          </a:prstGeom>
        </p:spPr>
        <p:txBody>
          <a:bodyPr wrap="none">
            <a:spAutoFit/>
          </a:bodyPr>
          <a:lstStyle/>
          <a:p>
            <a:r>
              <a:rPr lang="tr-TR" sz="3000" dirty="0" smtClean="0">
                <a:solidFill>
                  <a:srgbClr val="FF0000"/>
                </a:solidFill>
              </a:rPr>
              <a:t>Başarıda Protokolün Yeri </a:t>
            </a:r>
            <a:endParaRPr lang="en-US" sz="3000" dirty="0">
              <a:solidFill>
                <a:srgbClr val="FF0000"/>
              </a:solidFill>
            </a:endParaRPr>
          </a:p>
        </p:txBody>
      </p:sp>
    </p:spTree>
  </p:cSld>
  <p:clrMapOvr>
    <a:masterClrMapping/>
  </p:clrMapOvr>
  <p:transition advClick="0"/>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8 Dikdörtgen"/>
          <p:cNvSpPr>
            <a:spLocks noChangeArrowheads="1"/>
          </p:cNvSpPr>
          <p:nvPr/>
        </p:nvSpPr>
        <p:spPr bwMode="auto">
          <a:xfrm>
            <a:off x="323528" y="1628800"/>
            <a:ext cx="8640960" cy="4555093"/>
          </a:xfrm>
          <a:prstGeom prst="rect">
            <a:avLst/>
          </a:prstGeom>
          <a:noFill/>
          <a:ln w="9525">
            <a:noFill/>
            <a:miter lim="800000"/>
            <a:headEnd/>
            <a:tailEnd/>
          </a:ln>
        </p:spPr>
        <p:txBody>
          <a:bodyPr wrap="square">
            <a:spAutoFit/>
          </a:bodyPr>
          <a:lstStyle/>
          <a:p>
            <a:pPr>
              <a:lnSpc>
                <a:spcPct val="150000"/>
              </a:lnSpc>
            </a:pPr>
            <a:r>
              <a:rPr lang="tr-TR" altLang="tr-TR" sz="2800" b="1" dirty="0" smtClean="0">
                <a:solidFill>
                  <a:schemeClr val="accent1">
                    <a:lumMod val="50000"/>
                  </a:schemeClr>
                </a:solidFill>
              </a:rPr>
              <a:t>Yöneticilerin Makam Odaları</a:t>
            </a:r>
          </a:p>
          <a:p>
            <a:pPr>
              <a:lnSpc>
                <a:spcPct val="150000"/>
              </a:lnSpc>
            </a:pPr>
            <a:r>
              <a:rPr lang="tr-TR" altLang="tr-TR" sz="2800" b="1" dirty="0" smtClean="0">
                <a:solidFill>
                  <a:schemeClr val="accent1">
                    <a:lumMod val="50000"/>
                  </a:schemeClr>
                </a:solidFill>
              </a:rPr>
              <a:t>Resmi Otomobiller</a:t>
            </a:r>
          </a:p>
          <a:p>
            <a:pPr>
              <a:lnSpc>
                <a:spcPct val="150000"/>
              </a:lnSpc>
            </a:pPr>
            <a:r>
              <a:rPr lang="tr-TR" altLang="tr-TR" sz="2800" b="1" dirty="0" smtClean="0">
                <a:solidFill>
                  <a:schemeClr val="accent1">
                    <a:lumMod val="50000"/>
                  </a:schemeClr>
                </a:solidFill>
              </a:rPr>
              <a:t>Toplantılar </a:t>
            </a:r>
          </a:p>
          <a:p>
            <a:pPr>
              <a:lnSpc>
                <a:spcPct val="150000"/>
              </a:lnSpc>
            </a:pPr>
            <a:r>
              <a:rPr lang="tr-TR" altLang="tr-TR" sz="2800" b="1" dirty="0" smtClean="0">
                <a:solidFill>
                  <a:schemeClr val="accent1">
                    <a:lumMod val="50000"/>
                  </a:schemeClr>
                </a:solidFill>
              </a:rPr>
              <a:t>Törenler</a:t>
            </a:r>
          </a:p>
          <a:p>
            <a:pPr>
              <a:lnSpc>
                <a:spcPct val="150000"/>
              </a:lnSpc>
            </a:pPr>
            <a:r>
              <a:rPr lang="tr-TR" altLang="tr-TR" sz="2800" b="1" dirty="0" smtClean="0">
                <a:solidFill>
                  <a:schemeClr val="accent1">
                    <a:lumMod val="50000"/>
                  </a:schemeClr>
                </a:solidFill>
              </a:rPr>
              <a:t>Resmi Davet ve Ziyaretler</a:t>
            </a:r>
          </a:p>
          <a:p>
            <a:pPr algn="just"/>
            <a:r>
              <a:rPr lang="tr-TR" altLang="tr-TR" sz="2800" dirty="0" smtClean="0">
                <a:solidFill>
                  <a:srgbClr val="FF0000"/>
                </a:solidFill>
              </a:rPr>
              <a:t>	</a:t>
            </a:r>
            <a:r>
              <a:rPr lang="tr-TR" altLang="tr-TR" sz="2400" dirty="0" smtClean="0">
                <a:solidFill>
                  <a:srgbClr val="FF0000"/>
                </a:solidFill>
              </a:rPr>
              <a:t>Bunların dışında protokol üyeleri ile günlük hayatta karşılaştığınızda, görev halinde iseniz </a:t>
            </a:r>
            <a:r>
              <a:rPr lang="tr-TR" altLang="tr-TR" sz="2400" b="1" u="sng" dirty="0" smtClean="0">
                <a:solidFill>
                  <a:srgbClr val="FF0000"/>
                </a:solidFill>
              </a:rPr>
              <a:t>protokol kuralları</a:t>
            </a:r>
            <a:r>
              <a:rPr lang="tr-TR" altLang="tr-TR" sz="2400" b="1" dirty="0" smtClean="0">
                <a:solidFill>
                  <a:srgbClr val="FF0000"/>
                </a:solidFill>
              </a:rPr>
              <a:t> </a:t>
            </a:r>
            <a:r>
              <a:rPr lang="tr-TR" altLang="tr-TR" sz="2400" dirty="0" smtClean="0">
                <a:solidFill>
                  <a:srgbClr val="FF0000"/>
                </a:solidFill>
              </a:rPr>
              <a:t>geçerlidir. Ancak görev halinde değilseniz </a:t>
            </a:r>
            <a:r>
              <a:rPr lang="tr-TR" altLang="tr-TR" sz="2400" b="1" u="sng" dirty="0" smtClean="0">
                <a:solidFill>
                  <a:srgbClr val="FF0000"/>
                </a:solidFill>
              </a:rPr>
              <a:t>asgari nezaket kuralları</a:t>
            </a:r>
            <a:r>
              <a:rPr lang="tr-TR" altLang="tr-TR" sz="2400" b="1" dirty="0" smtClean="0">
                <a:solidFill>
                  <a:srgbClr val="FF0000"/>
                </a:solidFill>
              </a:rPr>
              <a:t> </a:t>
            </a:r>
            <a:r>
              <a:rPr lang="tr-TR" altLang="tr-TR" sz="2400" dirty="0" smtClean="0">
                <a:solidFill>
                  <a:srgbClr val="FF0000"/>
                </a:solidFill>
              </a:rPr>
              <a:t>geçerlidir</a:t>
            </a:r>
            <a:r>
              <a:rPr lang="tr-TR" altLang="tr-TR" sz="2800" dirty="0" smtClean="0">
                <a:solidFill>
                  <a:srgbClr val="FF0000"/>
                </a:solidFill>
              </a:rPr>
              <a:t>.</a:t>
            </a:r>
            <a:endParaRPr lang="tr-TR" altLang="tr-TR" sz="2800" dirty="0">
              <a:solidFill>
                <a:srgbClr val="FF0000"/>
              </a:solidFill>
            </a:endParaRPr>
          </a:p>
        </p:txBody>
      </p:sp>
      <p:sp>
        <p:nvSpPr>
          <p:cNvPr id="15" name="14 Dikdörtgen"/>
          <p:cNvSpPr/>
          <p:nvPr/>
        </p:nvSpPr>
        <p:spPr>
          <a:xfrm>
            <a:off x="1475656" y="620688"/>
            <a:ext cx="5026312" cy="553998"/>
          </a:xfrm>
          <a:prstGeom prst="rect">
            <a:avLst/>
          </a:prstGeom>
        </p:spPr>
        <p:txBody>
          <a:bodyPr wrap="none">
            <a:spAutoFit/>
          </a:bodyPr>
          <a:lstStyle/>
          <a:p>
            <a:r>
              <a:rPr lang="tr-TR" sz="3000" b="1" dirty="0" smtClean="0">
                <a:solidFill>
                  <a:srgbClr val="FF0000"/>
                </a:solidFill>
              </a:rPr>
              <a:t>Protokolün Uygulandığı Yerler </a:t>
            </a:r>
            <a:endParaRPr lang="en-US" sz="30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8 Dikdörtgen"/>
          <p:cNvSpPr>
            <a:spLocks noChangeArrowheads="1"/>
          </p:cNvSpPr>
          <p:nvPr/>
        </p:nvSpPr>
        <p:spPr bwMode="auto">
          <a:xfrm>
            <a:off x="323528" y="1628800"/>
            <a:ext cx="8640960" cy="3216265"/>
          </a:xfrm>
          <a:prstGeom prst="rect">
            <a:avLst/>
          </a:prstGeom>
          <a:noFill/>
          <a:ln w="9525">
            <a:noFill/>
            <a:miter lim="800000"/>
            <a:headEnd/>
            <a:tailEnd/>
          </a:ln>
        </p:spPr>
        <p:txBody>
          <a:bodyPr wrap="square">
            <a:spAutoFit/>
          </a:bodyPr>
          <a:lstStyle/>
          <a:p>
            <a:pPr algn="ctr"/>
            <a:r>
              <a:rPr lang="tr-TR" altLang="tr-TR" sz="2800" b="1" dirty="0" smtClean="0">
                <a:solidFill>
                  <a:srgbClr val="FF0000"/>
                </a:solidFill>
              </a:rPr>
              <a:t>KAMUSAL VE SOSYAL YAŞAMDA </a:t>
            </a:r>
          </a:p>
          <a:p>
            <a:pPr algn="ctr"/>
            <a:endParaRPr lang="tr-TR" altLang="tr-TR" sz="3500" b="1" dirty="0" smtClean="0">
              <a:solidFill>
                <a:schemeClr val="tx2">
                  <a:lumMod val="50000"/>
                </a:schemeClr>
              </a:solidFill>
            </a:endParaRPr>
          </a:p>
          <a:p>
            <a:pPr algn="ctr"/>
            <a:r>
              <a:rPr lang="tr-TR" altLang="tr-TR" sz="3500" dirty="0" smtClean="0">
                <a:solidFill>
                  <a:schemeClr val="tx2">
                    <a:lumMod val="50000"/>
                  </a:schemeClr>
                </a:solidFill>
              </a:rPr>
              <a:t>Kalıcı izlenimin </a:t>
            </a:r>
            <a:r>
              <a:rPr lang="tr-TR" altLang="tr-TR" sz="3500" dirty="0" smtClean="0">
                <a:solidFill>
                  <a:srgbClr val="FF0000"/>
                </a:solidFill>
              </a:rPr>
              <a:t>%90</a:t>
            </a:r>
            <a:r>
              <a:rPr lang="tr-TR" altLang="tr-TR" sz="3500" dirty="0" smtClean="0">
                <a:solidFill>
                  <a:schemeClr val="tx2">
                    <a:lumMod val="50000"/>
                  </a:schemeClr>
                </a:solidFill>
              </a:rPr>
              <a:t>’ı ilk on saniyede</a:t>
            </a:r>
          </a:p>
          <a:p>
            <a:pPr algn="ctr"/>
            <a:r>
              <a:rPr lang="tr-TR" altLang="tr-TR" sz="3500" dirty="0" smtClean="0">
                <a:solidFill>
                  <a:schemeClr val="tx2">
                    <a:lumMod val="50000"/>
                  </a:schemeClr>
                </a:solidFill>
              </a:rPr>
              <a:t> </a:t>
            </a:r>
            <a:r>
              <a:rPr lang="tr-TR" altLang="tr-TR" sz="3500" dirty="0" smtClean="0">
                <a:solidFill>
                  <a:srgbClr val="FF0000"/>
                </a:solidFill>
              </a:rPr>
              <a:t>%10</a:t>
            </a:r>
            <a:r>
              <a:rPr lang="tr-TR" altLang="tr-TR" sz="3500" dirty="0" smtClean="0">
                <a:solidFill>
                  <a:schemeClr val="tx2">
                    <a:lumMod val="50000"/>
                  </a:schemeClr>
                </a:solidFill>
              </a:rPr>
              <a:t>’u son on saniyede protokol ve sosyal davranış kurallarına uymakla ya da uymamakla  elde edilir.</a:t>
            </a:r>
            <a:endParaRPr lang="tr-TR" altLang="tr-TR" sz="35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8 Dikdörtgen"/>
          <p:cNvSpPr>
            <a:spLocks noChangeArrowheads="1"/>
          </p:cNvSpPr>
          <p:nvPr/>
        </p:nvSpPr>
        <p:spPr bwMode="auto">
          <a:xfrm>
            <a:off x="251520" y="1725947"/>
            <a:ext cx="8640960" cy="4367349"/>
          </a:xfrm>
          <a:prstGeom prst="rect">
            <a:avLst/>
          </a:prstGeom>
          <a:noFill/>
          <a:ln w="9525">
            <a:noFill/>
            <a:miter lim="800000"/>
            <a:headEnd/>
            <a:tailEnd/>
          </a:ln>
        </p:spPr>
        <p:txBody>
          <a:bodyPr wrap="square">
            <a:spAutoFit/>
          </a:bodyPr>
          <a:lstStyle/>
          <a:p>
            <a:pPr algn="just">
              <a:lnSpc>
                <a:spcPct val="90000"/>
              </a:lnSpc>
            </a:pPr>
            <a:r>
              <a:rPr lang="tr-TR" altLang="tr-TR" sz="2600" dirty="0" smtClean="0">
                <a:solidFill>
                  <a:schemeClr val="tx2">
                    <a:lumMod val="50000"/>
                  </a:schemeClr>
                </a:solidFill>
              </a:rPr>
              <a:t>Ayakta iken kravatın en uç kısmı kemere dokunmalıdır. Kravatın elbise ve gömlek ile uyumlu olması önemlidir. Kravat mümkün olduğu ölçüde her seferinde yeniden bağlanmalıdır.</a:t>
            </a:r>
          </a:p>
          <a:p>
            <a:pPr algn="just">
              <a:lnSpc>
                <a:spcPct val="90000"/>
              </a:lnSpc>
            </a:pPr>
            <a:endParaRPr lang="tr-TR" altLang="tr-TR" sz="1100" dirty="0" smtClean="0">
              <a:solidFill>
                <a:schemeClr val="tx2">
                  <a:lumMod val="50000"/>
                </a:schemeClr>
              </a:solidFill>
            </a:endParaRPr>
          </a:p>
          <a:p>
            <a:pPr algn="just">
              <a:lnSpc>
                <a:spcPct val="90000"/>
              </a:lnSpc>
            </a:pPr>
            <a:r>
              <a:rPr lang="tr-TR" altLang="tr-TR" sz="2600" dirty="0" smtClean="0">
                <a:solidFill>
                  <a:schemeClr val="tx2">
                    <a:lumMod val="50000"/>
                  </a:schemeClr>
                </a:solidFill>
              </a:rPr>
              <a:t>Ceket eteğinin uzunluğunu kollar aşağıya doğru sarkıtıldığında avuç içinin ortasına denk gelecek şekilde seçilmelidir.</a:t>
            </a:r>
          </a:p>
          <a:p>
            <a:pPr algn="just">
              <a:lnSpc>
                <a:spcPct val="90000"/>
              </a:lnSpc>
              <a:buFont typeface="Arial" charset="0"/>
              <a:buChar char="•"/>
            </a:pPr>
            <a:endParaRPr lang="tr-TR" altLang="tr-TR" sz="1100" dirty="0" smtClean="0">
              <a:solidFill>
                <a:schemeClr val="tx2">
                  <a:lumMod val="50000"/>
                </a:schemeClr>
              </a:solidFill>
            </a:endParaRPr>
          </a:p>
          <a:p>
            <a:pPr algn="just"/>
            <a:r>
              <a:rPr lang="tr-TR" altLang="tr-TR" sz="2600" dirty="0" smtClean="0">
                <a:solidFill>
                  <a:schemeClr val="tx2">
                    <a:lumMod val="50000"/>
                  </a:schemeClr>
                </a:solidFill>
              </a:rPr>
              <a:t>Kemer göbek üzerinde olmalıdır. Kemerin elbise ile uyumlu olması önemlidir.</a:t>
            </a:r>
          </a:p>
          <a:p>
            <a:pPr algn="just">
              <a:buFont typeface="Arial" charset="0"/>
              <a:buChar char="•"/>
            </a:pPr>
            <a:endParaRPr lang="tr-TR" altLang="tr-TR" sz="1100" dirty="0" smtClean="0">
              <a:solidFill>
                <a:schemeClr val="tx2">
                  <a:lumMod val="50000"/>
                </a:schemeClr>
              </a:solidFill>
            </a:endParaRPr>
          </a:p>
          <a:p>
            <a:pPr algn="just"/>
            <a:r>
              <a:rPr lang="tr-TR" altLang="tr-TR" sz="2600" dirty="0" smtClean="0">
                <a:solidFill>
                  <a:schemeClr val="tx2">
                    <a:lumMod val="50000"/>
                  </a:schemeClr>
                </a:solidFill>
              </a:rPr>
              <a:t>Manşetler ceket kolundan uzun olmalıdır. Bileğinizi rahatça sararak hiçbir rahatsızlık vermeden saatinizi taşımanıza izin vermelidir. </a:t>
            </a:r>
            <a:endParaRPr lang="tr-TR" altLang="tr-TR" sz="2600" dirty="0">
              <a:solidFill>
                <a:schemeClr val="tx2">
                  <a:lumMod val="50000"/>
                </a:schemeClr>
              </a:solidFill>
            </a:endParaRPr>
          </a:p>
        </p:txBody>
      </p:sp>
      <p:sp>
        <p:nvSpPr>
          <p:cNvPr id="12" name="11 Dikdörtgen"/>
          <p:cNvSpPr/>
          <p:nvPr/>
        </p:nvSpPr>
        <p:spPr>
          <a:xfrm>
            <a:off x="1619672" y="533813"/>
            <a:ext cx="5832648" cy="784830"/>
          </a:xfrm>
          <a:prstGeom prst="rect">
            <a:avLst/>
          </a:prstGeom>
        </p:spPr>
        <p:txBody>
          <a:bodyPr wrap="square">
            <a:spAutoFit/>
          </a:bodyPr>
          <a:lstStyle/>
          <a:p>
            <a:pPr>
              <a:lnSpc>
                <a:spcPct val="90000"/>
              </a:lnSpc>
            </a:pPr>
            <a:r>
              <a:rPr lang="tr-TR" altLang="tr-TR" sz="2500" b="1" dirty="0" smtClean="0">
                <a:solidFill>
                  <a:srgbClr val="FF0000"/>
                </a:solidFill>
              </a:rPr>
              <a:t>ERKEK GİYİMİNDE DİKKAT EDİLMESİ GEREKEN HUSUSLAR</a:t>
            </a:r>
          </a:p>
        </p:txBody>
      </p:sp>
    </p:spTree>
  </p:cSld>
  <p:clrMapOvr>
    <a:masterClrMapping/>
  </p:clrMapOvr>
  <p:transition advClick="0"/>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8 Dikdörtgen"/>
          <p:cNvSpPr>
            <a:spLocks noChangeArrowheads="1"/>
          </p:cNvSpPr>
          <p:nvPr/>
        </p:nvSpPr>
        <p:spPr bwMode="auto">
          <a:xfrm>
            <a:off x="179512" y="1484784"/>
            <a:ext cx="8964488" cy="4770537"/>
          </a:xfrm>
          <a:prstGeom prst="rect">
            <a:avLst/>
          </a:prstGeom>
          <a:noFill/>
          <a:ln w="9525">
            <a:noFill/>
            <a:miter lim="800000"/>
            <a:headEnd/>
            <a:tailEnd/>
          </a:ln>
        </p:spPr>
        <p:txBody>
          <a:bodyPr wrap="square">
            <a:spAutoFit/>
          </a:bodyPr>
          <a:lstStyle/>
          <a:p>
            <a:r>
              <a:rPr lang="tr-TR" altLang="tr-TR" sz="2600" dirty="0" smtClean="0">
                <a:solidFill>
                  <a:schemeClr val="tx2">
                    <a:lumMod val="50000"/>
                  </a:schemeClr>
                </a:solidFill>
              </a:rPr>
              <a:t>Pardösü hiçbir rahatsızlık vermeden ceket üzerine giyilebilmeli, dizleri kapatmalı,</a:t>
            </a:r>
          </a:p>
          <a:p>
            <a:pPr>
              <a:buFont typeface="Arial" charset="0"/>
              <a:buChar char="•"/>
            </a:pPr>
            <a:endParaRPr lang="tr-TR" altLang="tr-TR" sz="1100" dirty="0" smtClean="0">
              <a:solidFill>
                <a:schemeClr val="tx2">
                  <a:lumMod val="50000"/>
                </a:schemeClr>
              </a:solidFill>
            </a:endParaRPr>
          </a:p>
          <a:p>
            <a:r>
              <a:rPr lang="tr-TR" altLang="tr-TR" sz="2600" dirty="0" smtClean="0">
                <a:solidFill>
                  <a:schemeClr val="tx2">
                    <a:lumMod val="50000"/>
                  </a:schemeClr>
                </a:solidFill>
              </a:rPr>
              <a:t>Pardösü kolları bilek kemiklerinin üzerine gelmeli protokolde koyu renk takım elbiseler tercih edilmelidir. </a:t>
            </a:r>
          </a:p>
          <a:p>
            <a:pPr>
              <a:buFont typeface="Arial" charset="0"/>
              <a:buChar char="•"/>
            </a:pPr>
            <a:endParaRPr lang="tr-TR" altLang="tr-TR" sz="1100" dirty="0" smtClean="0">
              <a:solidFill>
                <a:schemeClr val="tx2">
                  <a:lumMod val="50000"/>
                </a:schemeClr>
              </a:solidFill>
            </a:endParaRPr>
          </a:p>
          <a:p>
            <a:r>
              <a:rPr lang="tr-TR" altLang="tr-TR" sz="2600" dirty="0" smtClean="0">
                <a:solidFill>
                  <a:schemeClr val="tx2">
                    <a:lumMod val="50000"/>
                  </a:schemeClr>
                </a:solidFill>
              </a:rPr>
              <a:t>3düğmeli cekette, alttaki düğmenin açık bırakılması daha uygun olur. </a:t>
            </a:r>
          </a:p>
          <a:p>
            <a:pPr>
              <a:buFont typeface="Arial" charset="0"/>
              <a:buChar char="•"/>
            </a:pPr>
            <a:endParaRPr lang="tr-TR" altLang="tr-TR" sz="1100" dirty="0" smtClean="0">
              <a:solidFill>
                <a:schemeClr val="tx2">
                  <a:lumMod val="50000"/>
                </a:schemeClr>
              </a:solidFill>
            </a:endParaRPr>
          </a:p>
          <a:p>
            <a:r>
              <a:rPr lang="tr-TR" altLang="tr-TR" sz="2600" dirty="0" smtClean="0">
                <a:solidFill>
                  <a:schemeClr val="tx2">
                    <a:lumMod val="50000"/>
                  </a:schemeClr>
                </a:solidFill>
              </a:rPr>
              <a:t>Gömlek beyaz olmalıdır. Açık mavi tonları de olabilir. Gömlek tek renk ise kravat çizgili olabilir. Gömlek çizgili ise tek renk kravat takılmalıdır.</a:t>
            </a:r>
          </a:p>
          <a:p>
            <a:pPr>
              <a:buFont typeface="Arial" charset="0"/>
              <a:buChar char="•"/>
            </a:pPr>
            <a:endParaRPr lang="tr-TR" altLang="tr-TR" sz="1100" dirty="0" smtClean="0">
              <a:solidFill>
                <a:schemeClr val="tx2">
                  <a:lumMod val="50000"/>
                </a:schemeClr>
              </a:solidFill>
            </a:endParaRPr>
          </a:p>
          <a:p>
            <a:r>
              <a:rPr lang="tr-TR" altLang="tr-TR" sz="2600" dirty="0" smtClean="0">
                <a:solidFill>
                  <a:schemeClr val="tx2">
                    <a:lumMod val="50000"/>
                  </a:schemeClr>
                </a:solidFill>
              </a:rPr>
              <a:t>Ayakkabı siyah ve bağcıklı olmalıdır</a:t>
            </a:r>
            <a:endParaRPr lang="tr-TR" altLang="tr-TR" sz="2600" dirty="0">
              <a:solidFill>
                <a:schemeClr val="tx2">
                  <a:lumMod val="50000"/>
                </a:schemeClr>
              </a:solidFill>
            </a:endParaRPr>
          </a:p>
        </p:txBody>
      </p:sp>
      <p:sp>
        <p:nvSpPr>
          <p:cNvPr id="12" name="11 Dikdörtgen"/>
          <p:cNvSpPr/>
          <p:nvPr/>
        </p:nvSpPr>
        <p:spPr>
          <a:xfrm>
            <a:off x="1619672" y="533813"/>
            <a:ext cx="5832648" cy="784830"/>
          </a:xfrm>
          <a:prstGeom prst="rect">
            <a:avLst/>
          </a:prstGeom>
        </p:spPr>
        <p:txBody>
          <a:bodyPr wrap="square">
            <a:spAutoFit/>
          </a:bodyPr>
          <a:lstStyle/>
          <a:p>
            <a:pPr>
              <a:lnSpc>
                <a:spcPct val="90000"/>
              </a:lnSpc>
            </a:pPr>
            <a:r>
              <a:rPr lang="tr-TR" altLang="tr-TR" sz="2500" b="1" dirty="0" smtClean="0">
                <a:solidFill>
                  <a:srgbClr val="FF0000"/>
                </a:solidFill>
              </a:rPr>
              <a:t>ERKEK GİYİMİNDE DİKKAT EDİLMESİ GEREKEN HUSUSLAR</a:t>
            </a:r>
          </a:p>
        </p:txBody>
      </p:sp>
    </p:spTree>
  </p:cSld>
  <p:clrMapOvr>
    <a:masterClrMapping/>
  </p:clrMapOvr>
  <p:transition advClick="0"/>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784830"/>
          </a:xfrm>
          <a:prstGeom prst="rect">
            <a:avLst/>
          </a:prstGeom>
        </p:spPr>
        <p:txBody>
          <a:bodyPr wrap="square">
            <a:spAutoFit/>
          </a:bodyPr>
          <a:lstStyle/>
          <a:p>
            <a:pPr>
              <a:lnSpc>
                <a:spcPct val="90000"/>
              </a:lnSpc>
            </a:pPr>
            <a:r>
              <a:rPr lang="tr-TR" altLang="tr-TR" sz="2500" b="1" dirty="0" smtClean="0">
                <a:solidFill>
                  <a:srgbClr val="FF0000"/>
                </a:solidFill>
              </a:rPr>
              <a:t>ERKEK GİYİMİNDE DİKKAT EDİLMESİ GEREKEN HUSUSLAR</a:t>
            </a:r>
          </a:p>
        </p:txBody>
      </p:sp>
      <p:sp>
        <p:nvSpPr>
          <p:cNvPr id="15" name="14 Dikdörtgen"/>
          <p:cNvSpPr/>
          <p:nvPr/>
        </p:nvSpPr>
        <p:spPr>
          <a:xfrm>
            <a:off x="251520" y="1484784"/>
            <a:ext cx="8568952" cy="4693593"/>
          </a:xfrm>
          <a:prstGeom prst="rect">
            <a:avLst/>
          </a:prstGeom>
        </p:spPr>
        <p:txBody>
          <a:bodyPr wrap="square">
            <a:spAutoFit/>
          </a:bodyPr>
          <a:lstStyle/>
          <a:p>
            <a:pPr algn="just"/>
            <a:r>
              <a:rPr lang="tr-TR" altLang="tr-TR" sz="2600" dirty="0" smtClean="0">
                <a:solidFill>
                  <a:schemeClr val="tx2">
                    <a:lumMod val="50000"/>
                  </a:schemeClr>
                </a:solidFill>
              </a:rPr>
              <a:t>Çorap siyah renklidir. Ayakkabı, çanta ve kemer aynı renkte olmalıdır.  Süs mendilinde renk sınırlaması yoktur.</a:t>
            </a:r>
          </a:p>
          <a:p>
            <a:pPr algn="just"/>
            <a:r>
              <a:rPr lang="tr-TR" altLang="tr-TR" sz="1100" dirty="0" smtClean="0">
                <a:solidFill>
                  <a:schemeClr val="tx2">
                    <a:lumMod val="50000"/>
                  </a:schemeClr>
                </a:solidFill>
              </a:rPr>
              <a:t> </a:t>
            </a:r>
          </a:p>
          <a:p>
            <a:pPr algn="just"/>
            <a:r>
              <a:rPr lang="tr-TR" altLang="tr-TR" sz="2600" dirty="0" smtClean="0">
                <a:solidFill>
                  <a:schemeClr val="tx2">
                    <a:lumMod val="50000"/>
                  </a:schemeClr>
                </a:solidFill>
              </a:rPr>
              <a:t>Takım elbisenin kolunun kısalığı, sırtta ya da yaka altında potluk, bileklerde potluk, çok yüksek pantolon beli, kısa pantolon paçası estetiği bozan hususlardır.</a:t>
            </a:r>
          </a:p>
          <a:p>
            <a:pPr algn="just">
              <a:buFont typeface="Arial" charset="0"/>
              <a:buChar char="•"/>
            </a:pPr>
            <a:endParaRPr lang="tr-TR" altLang="tr-TR" sz="1100" dirty="0" smtClean="0">
              <a:solidFill>
                <a:schemeClr val="tx2">
                  <a:lumMod val="50000"/>
                </a:schemeClr>
              </a:solidFill>
            </a:endParaRPr>
          </a:p>
          <a:p>
            <a:pPr algn="just"/>
            <a:endParaRPr lang="tr-TR" altLang="tr-TR" sz="1100" dirty="0" smtClean="0"/>
          </a:p>
          <a:p>
            <a:pPr algn="just"/>
            <a:r>
              <a:rPr lang="tr-TR" altLang="tr-TR" sz="2500" dirty="0" smtClean="0">
                <a:solidFill>
                  <a:srgbClr val="FF0000"/>
                </a:solidFill>
              </a:rPr>
              <a:t>Üst amirinizin giydiği kıyafet sizin için bir ölçü olabilir ancak protokol uygulamasında aslolan kıyafet takım elbisedir. </a:t>
            </a:r>
          </a:p>
          <a:p>
            <a:pPr algn="just"/>
            <a:endParaRPr lang="tr-TR" altLang="tr-TR" sz="1100" dirty="0" smtClean="0">
              <a:solidFill>
                <a:srgbClr val="FF0000"/>
              </a:solidFill>
            </a:endParaRPr>
          </a:p>
          <a:p>
            <a:pPr algn="just"/>
            <a:r>
              <a:rPr lang="tr-TR" altLang="tr-TR" sz="2500" dirty="0" smtClean="0">
                <a:solidFill>
                  <a:srgbClr val="FF0000"/>
                </a:solidFill>
              </a:rPr>
              <a:t>Öngörülmeyen karşılaşmalarda ceket giymek ya da kravat düzeltmek ne kadar önemliyse üzerinizde varsa pardösünüzü çıkarmak da o kadar önemlidir. </a:t>
            </a:r>
          </a:p>
        </p:txBody>
      </p:sp>
    </p:spTree>
  </p:cSld>
  <p:clrMapOvr>
    <a:masterClrMapping/>
  </p:clrMapOvr>
  <p:transition advClick="0"/>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784830"/>
          </a:xfrm>
          <a:prstGeom prst="rect">
            <a:avLst/>
          </a:prstGeom>
        </p:spPr>
        <p:txBody>
          <a:bodyPr wrap="square">
            <a:spAutoFit/>
          </a:bodyPr>
          <a:lstStyle/>
          <a:p>
            <a:pPr>
              <a:lnSpc>
                <a:spcPct val="90000"/>
              </a:lnSpc>
            </a:pPr>
            <a:r>
              <a:rPr lang="tr-TR" altLang="tr-TR" sz="2500" b="1" dirty="0" smtClean="0">
                <a:solidFill>
                  <a:srgbClr val="FF0000"/>
                </a:solidFill>
              </a:rPr>
              <a:t>KADIN GİYİMİNDE DİKKAT EDİLMESİ GEREKEN HUSUSLAR</a:t>
            </a:r>
          </a:p>
        </p:txBody>
      </p:sp>
      <p:sp>
        <p:nvSpPr>
          <p:cNvPr id="15" name="14 Dikdörtgen"/>
          <p:cNvSpPr/>
          <p:nvPr/>
        </p:nvSpPr>
        <p:spPr>
          <a:xfrm>
            <a:off x="251520" y="1977802"/>
            <a:ext cx="8568952" cy="3539430"/>
          </a:xfrm>
          <a:prstGeom prst="rect">
            <a:avLst/>
          </a:prstGeom>
        </p:spPr>
        <p:txBody>
          <a:bodyPr wrap="square">
            <a:spAutoFit/>
          </a:bodyPr>
          <a:lstStyle/>
          <a:p>
            <a:pPr algn="just"/>
            <a:r>
              <a:rPr lang="tr-TR" altLang="tr-TR" sz="2800" dirty="0" smtClean="0">
                <a:solidFill>
                  <a:schemeClr val="tx2">
                    <a:lumMod val="50000"/>
                  </a:schemeClr>
                </a:solidFill>
              </a:rPr>
              <a:t>	Kadın giyiminde de yukarıda belirtilen hususlara ek olarak şu ayrıntılar sayılabilir;</a:t>
            </a:r>
          </a:p>
          <a:p>
            <a:pPr algn="just"/>
            <a:endParaRPr lang="tr-TR" altLang="tr-TR" sz="2800" dirty="0" smtClean="0">
              <a:solidFill>
                <a:schemeClr val="tx2">
                  <a:lumMod val="50000"/>
                </a:schemeClr>
              </a:solidFill>
            </a:endParaRPr>
          </a:p>
          <a:p>
            <a:pPr algn="just"/>
            <a:r>
              <a:rPr lang="tr-TR" altLang="tr-TR" sz="2800" dirty="0" smtClean="0">
                <a:solidFill>
                  <a:schemeClr val="tx2">
                    <a:lumMod val="50000"/>
                  </a:schemeClr>
                </a:solidFill>
              </a:rPr>
              <a:t>       Kadınlarda gündüz ve gece koyu renk takım kumaş pantolon- ceket  yarı resmî kıyafettir.</a:t>
            </a:r>
          </a:p>
          <a:p>
            <a:pPr algn="just"/>
            <a:endParaRPr lang="tr-TR" altLang="tr-TR" sz="2800" dirty="0" smtClean="0">
              <a:solidFill>
                <a:schemeClr val="tx2">
                  <a:lumMod val="50000"/>
                </a:schemeClr>
              </a:solidFill>
            </a:endParaRPr>
          </a:p>
          <a:p>
            <a:pPr algn="just"/>
            <a:r>
              <a:rPr lang="tr-TR" altLang="tr-TR" sz="2800" dirty="0" smtClean="0">
                <a:solidFill>
                  <a:schemeClr val="tx2">
                    <a:lumMod val="50000"/>
                  </a:schemeClr>
                </a:solidFill>
              </a:rPr>
              <a:t>      Sivil olarak resmî kıyafet hanımlarda gündüz tayyör; gece uzun etek tuvalet; </a:t>
            </a:r>
            <a:endParaRPr lang="tr-TR" alt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784830"/>
          </a:xfrm>
          <a:prstGeom prst="rect">
            <a:avLst/>
          </a:prstGeom>
        </p:spPr>
        <p:txBody>
          <a:bodyPr wrap="square">
            <a:spAutoFit/>
          </a:bodyPr>
          <a:lstStyle/>
          <a:p>
            <a:pPr>
              <a:lnSpc>
                <a:spcPct val="90000"/>
              </a:lnSpc>
            </a:pPr>
            <a:r>
              <a:rPr lang="tr-TR" altLang="tr-TR" sz="2500" b="1" dirty="0" smtClean="0">
                <a:solidFill>
                  <a:srgbClr val="FF0000"/>
                </a:solidFill>
              </a:rPr>
              <a:t>KADIN GİYİMİNDE DİKKAT EDİLMESİ GEREKEN HUSUSLAR</a:t>
            </a:r>
          </a:p>
        </p:txBody>
      </p:sp>
      <p:sp>
        <p:nvSpPr>
          <p:cNvPr id="15" name="14 Dikdörtgen"/>
          <p:cNvSpPr/>
          <p:nvPr/>
        </p:nvSpPr>
        <p:spPr>
          <a:xfrm>
            <a:off x="251520" y="1977802"/>
            <a:ext cx="8568952" cy="2677656"/>
          </a:xfrm>
          <a:prstGeom prst="rect">
            <a:avLst/>
          </a:prstGeom>
        </p:spPr>
        <p:txBody>
          <a:bodyPr wrap="square">
            <a:spAutoFit/>
          </a:bodyPr>
          <a:lstStyle/>
          <a:p>
            <a:pPr algn="just"/>
            <a:r>
              <a:rPr lang="tr-TR" altLang="tr-TR" sz="2800" dirty="0" smtClean="0">
                <a:solidFill>
                  <a:schemeClr val="tx2">
                    <a:lumMod val="50000"/>
                  </a:schemeClr>
                </a:solidFill>
              </a:rPr>
              <a:t>	 Kadınlar kıyafetlerinde aşırıya kaçmamalıdırlar. Aşırı makyaj, aşırı takı ve aksesuar, aşırı parfüm ortamdakilerin dikkatini dağıtacaktır.</a:t>
            </a:r>
          </a:p>
          <a:p>
            <a:pPr algn="just"/>
            <a:endParaRPr lang="tr-TR" altLang="tr-TR" sz="2800" dirty="0" smtClean="0">
              <a:solidFill>
                <a:schemeClr val="tx2">
                  <a:lumMod val="50000"/>
                </a:schemeClr>
              </a:solidFill>
            </a:endParaRPr>
          </a:p>
          <a:p>
            <a:pPr algn="just"/>
            <a:r>
              <a:rPr lang="tr-TR" altLang="tr-TR" sz="2800" dirty="0" smtClean="0">
                <a:solidFill>
                  <a:schemeClr val="tx2">
                    <a:lumMod val="50000"/>
                  </a:schemeClr>
                </a:solidFill>
              </a:rPr>
              <a:t>	 Kadınlar saçlarını çalışma düzenlerini bozmayacak şekilde toplamalı ya da bağlamalıdır</a:t>
            </a:r>
            <a:endParaRPr lang="tr-TR" alt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480131"/>
          </a:xfrm>
          <a:prstGeom prst="rect">
            <a:avLst/>
          </a:prstGeom>
        </p:spPr>
        <p:txBody>
          <a:bodyPr wrap="square">
            <a:spAutoFit/>
          </a:bodyPr>
          <a:lstStyle/>
          <a:p>
            <a:pPr>
              <a:lnSpc>
                <a:spcPct val="90000"/>
              </a:lnSpc>
            </a:pPr>
            <a:r>
              <a:rPr lang="tr-TR" altLang="tr-TR" sz="2000" dirty="0" smtClean="0">
                <a:solidFill>
                  <a:srgbClr val="FF0000"/>
                </a:solidFill>
              </a:rPr>
              <a:t> </a:t>
            </a:r>
            <a:r>
              <a:rPr lang="tr-TR" altLang="tr-TR" sz="2800" b="1" dirty="0" smtClean="0">
                <a:solidFill>
                  <a:srgbClr val="FF0000"/>
                </a:solidFill>
              </a:rPr>
              <a:t>Görgü ve Nezaket Kuralları</a:t>
            </a:r>
            <a:endParaRPr lang="tr-TR" altLang="tr-TR" sz="2500" b="1" dirty="0" smtClean="0">
              <a:solidFill>
                <a:srgbClr val="FF0000"/>
              </a:solidFill>
            </a:endParaRPr>
          </a:p>
        </p:txBody>
      </p:sp>
      <p:sp>
        <p:nvSpPr>
          <p:cNvPr id="15" name="14 Dikdörtgen"/>
          <p:cNvSpPr/>
          <p:nvPr/>
        </p:nvSpPr>
        <p:spPr>
          <a:xfrm>
            <a:off x="251520" y="1977802"/>
            <a:ext cx="8568952" cy="3108543"/>
          </a:xfrm>
          <a:prstGeom prst="rect">
            <a:avLst/>
          </a:prstGeom>
        </p:spPr>
        <p:txBody>
          <a:bodyPr wrap="square">
            <a:spAutoFit/>
          </a:bodyPr>
          <a:lstStyle/>
          <a:p>
            <a:pPr algn="just"/>
            <a:r>
              <a:rPr lang="tr-TR" altLang="tr-TR" sz="2800" dirty="0" smtClean="0">
                <a:solidFill>
                  <a:schemeClr val="tx2">
                    <a:lumMod val="50000"/>
                  </a:schemeClr>
                </a:solidFill>
              </a:rPr>
              <a:t>	Toplumu oluşturan tüm bireylere ve özellikle yaşça büyüklere çocuklara ve kadınlara karşı nazik olunuz.</a:t>
            </a:r>
          </a:p>
          <a:p>
            <a:pPr algn="just"/>
            <a:r>
              <a:rPr lang="tr-TR" altLang="tr-TR" sz="2800" dirty="0" smtClean="0">
                <a:solidFill>
                  <a:schemeClr val="tx2">
                    <a:lumMod val="50000"/>
                  </a:schemeClr>
                </a:solidFill>
              </a:rPr>
              <a:t>	Herkesin olduğu gibi bizlerinde çeşitli isteklerimiz, haklarımız ve sorumluluklarımız olabilir. Tüm isteklerimizi rica ederek belirtmeliyiz. </a:t>
            </a:r>
          </a:p>
          <a:p>
            <a:pPr algn="just"/>
            <a:r>
              <a:rPr lang="tr-TR" altLang="tr-TR" sz="2800" dirty="0" smtClean="0">
                <a:solidFill>
                  <a:schemeClr val="tx2">
                    <a:lumMod val="50000"/>
                  </a:schemeClr>
                </a:solidFill>
              </a:rPr>
              <a:t>	Hatasız kul olmaz…. Hata yapabiliriz ancak özür dilememiz gerektiğinde, gecikmeden özür dilemeliyiz.</a:t>
            </a:r>
            <a:endParaRPr lang="tr-TR" alt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480131"/>
          </a:xfrm>
          <a:prstGeom prst="rect">
            <a:avLst/>
          </a:prstGeom>
        </p:spPr>
        <p:txBody>
          <a:bodyPr wrap="square">
            <a:spAutoFit/>
          </a:bodyPr>
          <a:lstStyle/>
          <a:p>
            <a:pPr>
              <a:lnSpc>
                <a:spcPct val="90000"/>
              </a:lnSpc>
            </a:pPr>
            <a:r>
              <a:rPr lang="tr-TR" altLang="tr-TR" sz="2000" dirty="0" smtClean="0">
                <a:solidFill>
                  <a:srgbClr val="FF0000"/>
                </a:solidFill>
              </a:rPr>
              <a:t> </a:t>
            </a:r>
            <a:r>
              <a:rPr lang="tr-TR" altLang="tr-TR" sz="2800" b="1" dirty="0" smtClean="0">
                <a:solidFill>
                  <a:srgbClr val="FF0000"/>
                </a:solidFill>
              </a:rPr>
              <a:t>Görgü ve Nezaket Kuralları</a:t>
            </a:r>
            <a:endParaRPr lang="tr-TR" altLang="tr-TR" sz="2500" b="1" dirty="0" smtClean="0">
              <a:solidFill>
                <a:srgbClr val="FF0000"/>
              </a:solidFill>
            </a:endParaRPr>
          </a:p>
        </p:txBody>
      </p:sp>
      <p:sp>
        <p:nvSpPr>
          <p:cNvPr id="15" name="14 Dikdörtgen"/>
          <p:cNvSpPr/>
          <p:nvPr/>
        </p:nvSpPr>
        <p:spPr>
          <a:xfrm>
            <a:off x="251520" y="1628800"/>
            <a:ext cx="8568952" cy="4832092"/>
          </a:xfrm>
          <a:prstGeom prst="rect">
            <a:avLst/>
          </a:prstGeom>
        </p:spPr>
        <p:txBody>
          <a:bodyPr wrap="square">
            <a:spAutoFit/>
          </a:bodyPr>
          <a:lstStyle/>
          <a:p>
            <a:pPr algn="ctr"/>
            <a:r>
              <a:rPr lang="tr-TR" altLang="tr-TR" sz="2800" b="1" dirty="0" smtClean="0">
                <a:solidFill>
                  <a:schemeClr val="tx2">
                    <a:lumMod val="50000"/>
                  </a:schemeClr>
                </a:solidFill>
              </a:rPr>
              <a:t>İnsanlara karşı alıngan değil,</a:t>
            </a:r>
          </a:p>
          <a:p>
            <a:pPr algn="just"/>
            <a:endParaRPr lang="tr-TR" altLang="tr-TR" sz="2800" dirty="0" smtClean="0">
              <a:solidFill>
                <a:schemeClr val="tx2">
                  <a:lumMod val="50000"/>
                </a:schemeClr>
              </a:solidFill>
            </a:endParaRPr>
          </a:p>
          <a:p>
            <a:pPr algn="just"/>
            <a:r>
              <a:rPr lang="tr-TR" altLang="tr-TR" sz="2800" dirty="0" smtClean="0">
                <a:solidFill>
                  <a:schemeClr val="tx2">
                    <a:lumMod val="50000"/>
                  </a:schemeClr>
                </a:solidFill>
              </a:rPr>
              <a:t>	</a:t>
            </a:r>
            <a:r>
              <a:rPr lang="tr-TR" altLang="tr-TR" sz="2800" dirty="0" smtClean="0">
                <a:solidFill>
                  <a:srgbClr val="FF0000"/>
                </a:solidFill>
              </a:rPr>
              <a:t>Anlayışlı </a:t>
            </a:r>
          </a:p>
          <a:p>
            <a:pPr algn="just"/>
            <a:r>
              <a:rPr lang="tr-TR" altLang="tr-TR" sz="2800" dirty="0" smtClean="0">
                <a:solidFill>
                  <a:srgbClr val="FF0000"/>
                </a:solidFill>
              </a:rPr>
              <a:t>		     Hoşgörülü</a:t>
            </a:r>
          </a:p>
          <a:p>
            <a:pPr algn="just"/>
            <a:r>
              <a:rPr lang="tr-TR" altLang="tr-TR" sz="2800" dirty="0" smtClean="0">
                <a:solidFill>
                  <a:srgbClr val="FF0000"/>
                </a:solidFill>
              </a:rPr>
              <a:t>				İyimser olunuz. </a:t>
            </a:r>
          </a:p>
          <a:p>
            <a:pPr algn="just"/>
            <a:endParaRPr lang="tr-TR" altLang="tr-TR" sz="2800" dirty="0" smtClean="0">
              <a:solidFill>
                <a:srgbClr val="FF0000"/>
              </a:solidFill>
            </a:endParaRPr>
          </a:p>
          <a:p>
            <a:pPr algn="just"/>
            <a:r>
              <a:rPr lang="tr-TR" altLang="tr-TR" sz="2800" dirty="0" smtClean="0">
                <a:solidFill>
                  <a:schemeClr val="tx2">
                    <a:lumMod val="50000"/>
                  </a:schemeClr>
                </a:solidFill>
              </a:rPr>
              <a:t>Göstereceğiniz anlayış ve hoşgörü karşınızdakini kazanmanızı sağlar.</a:t>
            </a:r>
          </a:p>
          <a:p>
            <a:pPr algn="just"/>
            <a:r>
              <a:rPr lang="tr-TR" altLang="tr-TR" sz="2800" dirty="0" smtClean="0">
                <a:solidFill>
                  <a:schemeClr val="tx2">
                    <a:lumMod val="50000"/>
                  </a:schemeClr>
                </a:solidFill>
              </a:rPr>
              <a:t>İnsanları küçümsemek… onları küçültmez, bizim saygınlığımızı azaltır.</a:t>
            </a:r>
          </a:p>
          <a:p>
            <a:pPr lvl="1" algn="just"/>
            <a:endParaRPr lang="tr-TR" alt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 ÖĞRETME TEKNİKLERİ</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17" name="Dikdörtgen 5"/>
          <p:cNvSpPr>
            <a:spLocks noChangeArrowheads="1"/>
          </p:cNvSpPr>
          <p:nvPr/>
        </p:nvSpPr>
        <p:spPr bwMode="auto">
          <a:xfrm>
            <a:off x="307975" y="1782763"/>
            <a:ext cx="8593138" cy="1200329"/>
          </a:xfrm>
          <a:prstGeom prst="rect">
            <a:avLst/>
          </a:prstGeom>
          <a:noFill/>
          <a:ln w="9525">
            <a:noFill/>
            <a:miter lim="800000"/>
            <a:headEnd/>
            <a:tailEnd/>
          </a:ln>
        </p:spPr>
        <p:txBody>
          <a:bodyPr wrap="square">
            <a:spAutoFit/>
          </a:bodyPr>
          <a:lstStyle/>
          <a:p>
            <a:pPr algn="just"/>
            <a:endParaRPr lang="tr-TR" altLang="tr-TR" sz="2400" dirty="0" smtClean="0">
              <a:solidFill>
                <a:srgbClr val="FF0000"/>
              </a:solidFill>
            </a:endParaRPr>
          </a:p>
          <a:p>
            <a:pPr algn="just"/>
            <a:endParaRPr lang="tr-TR" altLang="tr-TR" sz="2400" dirty="0" smtClean="0">
              <a:solidFill>
                <a:srgbClr val="FF0000"/>
              </a:solidFill>
            </a:endParaRPr>
          </a:p>
          <a:p>
            <a:pPr algn="just"/>
            <a:endParaRPr lang="tr-TR" altLang="tr-TR" sz="2400" dirty="0">
              <a:solidFill>
                <a:schemeClr val="accent1">
                  <a:lumMod val="75000"/>
                </a:schemeClr>
              </a:solidFill>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46787" name="Picture 3"/>
          <p:cNvPicPr>
            <a:picLocks noChangeAspect="1" noChangeArrowheads="1"/>
          </p:cNvPicPr>
          <p:nvPr/>
        </p:nvPicPr>
        <p:blipFill>
          <a:blip r:embed="rId3" cstate="print"/>
          <a:srcRect/>
          <a:stretch>
            <a:fillRect/>
          </a:stretch>
        </p:blipFill>
        <p:spPr bwMode="auto">
          <a:xfrm>
            <a:off x="107504" y="1527392"/>
            <a:ext cx="8963472" cy="478192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480131"/>
          </a:xfrm>
          <a:prstGeom prst="rect">
            <a:avLst/>
          </a:prstGeom>
        </p:spPr>
        <p:txBody>
          <a:bodyPr wrap="square">
            <a:spAutoFit/>
          </a:bodyPr>
          <a:lstStyle/>
          <a:p>
            <a:pPr>
              <a:lnSpc>
                <a:spcPct val="90000"/>
              </a:lnSpc>
            </a:pPr>
            <a:r>
              <a:rPr lang="tr-TR" altLang="tr-TR" sz="2000" dirty="0" smtClean="0">
                <a:solidFill>
                  <a:srgbClr val="FF0000"/>
                </a:solidFill>
              </a:rPr>
              <a:t> </a:t>
            </a:r>
            <a:r>
              <a:rPr lang="tr-TR" altLang="tr-TR" sz="2800" b="1" dirty="0" smtClean="0">
                <a:solidFill>
                  <a:srgbClr val="FF0000"/>
                </a:solidFill>
              </a:rPr>
              <a:t>Görgü ve Nezaket Kuralları</a:t>
            </a:r>
            <a:endParaRPr lang="tr-TR" altLang="tr-TR" sz="2500" b="1" dirty="0" smtClean="0">
              <a:solidFill>
                <a:srgbClr val="FF0000"/>
              </a:solidFill>
            </a:endParaRPr>
          </a:p>
        </p:txBody>
      </p:sp>
      <p:sp>
        <p:nvSpPr>
          <p:cNvPr id="15" name="14 Dikdörtgen"/>
          <p:cNvSpPr/>
          <p:nvPr/>
        </p:nvSpPr>
        <p:spPr>
          <a:xfrm>
            <a:off x="251520" y="1556792"/>
            <a:ext cx="8568952" cy="4401205"/>
          </a:xfrm>
          <a:prstGeom prst="rect">
            <a:avLst/>
          </a:prstGeom>
        </p:spPr>
        <p:txBody>
          <a:bodyPr wrap="square">
            <a:spAutoFit/>
          </a:bodyPr>
          <a:lstStyle/>
          <a:p>
            <a:pPr algn="just"/>
            <a:r>
              <a:rPr lang="tr-TR" altLang="tr-TR" sz="2800" dirty="0" smtClean="0">
                <a:solidFill>
                  <a:schemeClr val="tx2">
                    <a:lumMod val="50000"/>
                  </a:schemeClr>
                </a:solidFill>
              </a:rPr>
              <a:t>	Dedikodudan uzak durmalıyız ve çevremizde dedikodu yapılmasını önlemeliyiz.  </a:t>
            </a:r>
          </a:p>
          <a:p>
            <a:pPr algn="just"/>
            <a:endParaRPr lang="tr-TR" altLang="tr-TR" sz="2800" dirty="0" smtClean="0">
              <a:solidFill>
                <a:schemeClr val="tx2">
                  <a:lumMod val="50000"/>
                </a:schemeClr>
              </a:solidFill>
            </a:endParaRPr>
          </a:p>
          <a:p>
            <a:pPr algn="just"/>
            <a:r>
              <a:rPr lang="tr-TR" altLang="tr-TR" sz="2800" dirty="0" smtClean="0">
                <a:solidFill>
                  <a:schemeClr val="tx2">
                    <a:lumMod val="50000"/>
                  </a:schemeClr>
                </a:solidFill>
              </a:rPr>
              <a:t>	Kişilere öğütler vermemeliyiz. </a:t>
            </a:r>
          </a:p>
          <a:p>
            <a:pPr algn="just"/>
            <a:endParaRPr lang="tr-TR" altLang="tr-TR" sz="2800" dirty="0" smtClean="0">
              <a:solidFill>
                <a:schemeClr val="tx2">
                  <a:lumMod val="50000"/>
                </a:schemeClr>
              </a:solidFill>
            </a:endParaRPr>
          </a:p>
          <a:p>
            <a:pPr algn="just"/>
            <a:r>
              <a:rPr lang="tr-TR" altLang="tr-TR" sz="2800" dirty="0" smtClean="0">
                <a:solidFill>
                  <a:schemeClr val="tx2">
                    <a:lumMod val="50000"/>
                  </a:schemeClr>
                </a:solidFill>
              </a:rPr>
              <a:t>	Her türlü olay karşısında sinirli değil, soğukkanlı olunuz. </a:t>
            </a:r>
          </a:p>
          <a:p>
            <a:pPr algn="just"/>
            <a:endParaRPr lang="tr-TR" altLang="tr-TR" sz="2800" dirty="0" smtClean="0">
              <a:solidFill>
                <a:schemeClr val="tx2">
                  <a:lumMod val="50000"/>
                </a:schemeClr>
              </a:solidFill>
            </a:endParaRPr>
          </a:p>
          <a:p>
            <a:pPr algn="ctr"/>
            <a:r>
              <a:rPr lang="tr-TR" altLang="tr-TR" sz="2800" dirty="0" smtClean="0">
                <a:solidFill>
                  <a:srgbClr val="FF0000"/>
                </a:solidFill>
              </a:rPr>
              <a:t>Yöneticinin öfkesi değil görev ve sorumlulukları vardır.</a:t>
            </a:r>
            <a:endParaRPr lang="tr-TR" altLang="tr-TR" sz="2800" b="1" dirty="0" smtClean="0">
              <a:solidFill>
                <a:srgbClr val="FF0000"/>
              </a:solidFill>
            </a:endParaRPr>
          </a:p>
          <a:p>
            <a:pPr lvl="1" algn="just"/>
            <a:endParaRPr lang="tr-TR" alt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480131"/>
          </a:xfrm>
          <a:prstGeom prst="rect">
            <a:avLst/>
          </a:prstGeom>
        </p:spPr>
        <p:txBody>
          <a:bodyPr wrap="square">
            <a:spAutoFit/>
          </a:bodyPr>
          <a:lstStyle/>
          <a:p>
            <a:pPr>
              <a:lnSpc>
                <a:spcPct val="90000"/>
              </a:lnSpc>
            </a:pPr>
            <a:r>
              <a:rPr lang="tr-TR" altLang="tr-TR" sz="2000" dirty="0" smtClean="0">
                <a:solidFill>
                  <a:srgbClr val="FF0000"/>
                </a:solidFill>
              </a:rPr>
              <a:t> </a:t>
            </a:r>
            <a:r>
              <a:rPr lang="tr-TR" altLang="tr-TR" sz="2800" b="1" dirty="0" smtClean="0">
                <a:solidFill>
                  <a:srgbClr val="FF0000"/>
                </a:solidFill>
              </a:rPr>
              <a:t>Görgü ve Nezaket Kuralları</a:t>
            </a:r>
            <a:endParaRPr lang="tr-TR" altLang="tr-TR" sz="2500" b="1" dirty="0" smtClean="0">
              <a:solidFill>
                <a:srgbClr val="FF0000"/>
              </a:solidFill>
            </a:endParaRPr>
          </a:p>
        </p:txBody>
      </p:sp>
      <p:sp>
        <p:nvSpPr>
          <p:cNvPr id="15" name="14 Dikdörtgen"/>
          <p:cNvSpPr/>
          <p:nvPr/>
        </p:nvSpPr>
        <p:spPr>
          <a:xfrm>
            <a:off x="251520" y="1484784"/>
            <a:ext cx="8568952" cy="4955203"/>
          </a:xfrm>
          <a:prstGeom prst="rect">
            <a:avLst/>
          </a:prstGeom>
        </p:spPr>
        <p:txBody>
          <a:bodyPr wrap="square">
            <a:spAutoFit/>
          </a:bodyPr>
          <a:lstStyle/>
          <a:p>
            <a:pPr algn="just"/>
            <a:r>
              <a:rPr lang="tr-TR" altLang="tr-TR" sz="2800" dirty="0" smtClean="0">
                <a:solidFill>
                  <a:schemeClr val="tx2">
                    <a:lumMod val="50000"/>
                  </a:schemeClr>
                </a:solidFill>
              </a:rPr>
              <a:t>	Güvenilir olmak, bir protokol kuralının ötesinde kişiliğinizi ortaya koyması açısından büyük önem taşır.</a:t>
            </a:r>
          </a:p>
          <a:p>
            <a:pPr algn="just"/>
            <a:r>
              <a:rPr lang="tr-TR" altLang="tr-TR" sz="2800" dirty="0" smtClean="0">
                <a:solidFill>
                  <a:schemeClr val="tx2">
                    <a:lumMod val="50000"/>
                  </a:schemeClr>
                </a:solidFill>
              </a:rPr>
              <a:t>	Çevrenize  ve çevrenizdeki insanlara duyarlı olmak bu çevreyi daha iyi yönetmenizi sağlayacaktır.</a:t>
            </a:r>
            <a:endParaRPr lang="tr-TR" altLang="tr-TR" sz="3600" dirty="0" smtClean="0">
              <a:solidFill>
                <a:schemeClr val="tx2">
                  <a:lumMod val="50000"/>
                </a:schemeClr>
              </a:solidFill>
            </a:endParaRPr>
          </a:p>
          <a:p>
            <a:pPr algn="just"/>
            <a:r>
              <a:rPr lang="tr-TR" altLang="tr-TR" sz="3600" dirty="0" smtClean="0">
                <a:solidFill>
                  <a:schemeClr val="tx2">
                    <a:lumMod val="50000"/>
                  </a:schemeClr>
                </a:solidFill>
              </a:rPr>
              <a:t>	</a:t>
            </a:r>
            <a:r>
              <a:rPr lang="tr-TR" altLang="tr-TR" sz="2800" dirty="0" smtClean="0">
                <a:solidFill>
                  <a:schemeClr val="tx2">
                    <a:lumMod val="50000"/>
                  </a:schemeClr>
                </a:solidFill>
              </a:rPr>
              <a:t>Randevu saatine özen göstermek modern hayatın en önemli şartlarından birisidir.</a:t>
            </a:r>
          </a:p>
          <a:p>
            <a:pPr algn="just"/>
            <a:r>
              <a:rPr lang="tr-TR" altLang="tr-TR" sz="2800" dirty="0" smtClean="0">
                <a:solidFill>
                  <a:schemeClr val="tx2">
                    <a:lumMod val="50000"/>
                  </a:schemeClr>
                </a:solidFill>
              </a:rPr>
              <a:t>	Konuşmaları gizlice dinlemek çok nezaketsiz ve hukuki anlamda suç teşkil eden kaba bir davranıştır.</a:t>
            </a:r>
          </a:p>
          <a:p>
            <a:pPr algn="just"/>
            <a:r>
              <a:rPr lang="tr-TR" altLang="tr-TR" sz="2800" dirty="0" smtClean="0">
                <a:solidFill>
                  <a:schemeClr val="tx2">
                    <a:lumMod val="50000"/>
                  </a:schemeClr>
                </a:solidFill>
              </a:rPr>
              <a:t>	Başka bir insanın gramerini veya bilgisini düzeltmek kişiyi rencide edecek ve ilişkilerin bozulmasına sebep olacaktır.</a:t>
            </a:r>
            <a:endParaRPr lang="tr-TR" alt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480131"/>
          </a:xfrm>
          <a:prstGeom prst="rect">
            <a:avLst/>
          </a:prstGeom>
        </p:spPr>
        <p:txBody>
          <a:bodyPr wrap="square">
            <a:spAutoFit/>
          </a:bodyPr>
          <a:lstStyle/>
          <a:p>
            <a:pPr>
              <a:lnSpc>
                <a:spcPct val="90000"/>
              </a:lnSpc>
            </a:pPr>
            <a:r>
              <a:rPr lang="tr-TR" altLang="tr-TR" sz="2000" dirty="0" smtClean="0">
                <a:solidFill>
                  <a:srgbClr val="FF0000"/>
                </a:solidFill>
              </a:rPr>
              <a:t> </a:t>
            </a:r>
            <a:r>
              <a:rPr lang="tr-TR" altLang="tr-TR" sz="2800" b="1" dirty="0" smtClean="0">
                <a:solidFill>
                  <a:srgbClr val="FF0000"/>
                </a:solidFill>
              </a:rPr>
              <a:t>Görgü ve Nezaket Kuralları</a:t>
            </a:r>
            <a:endParaRPr lang="tr-TR" altLang="tr-TR" sz="2500" b="1" dirty="0" smtClean="0">
              <a:solidFill>
                <a:srgbClr val="FF0000"/>
              </a:solidFill>
            </a:endParaRPr>
          </a:p>
        </p:txBody>
      </p:sp>
      <p:sp>
        <p:nvSpPr>
          <p:cNvPr id="15" name="14 Dikdörtgen"/>
          <p:cNvSpPr/>
          <p:nvPr/>
        </p:nvSpPr>
        <p:spPr>
          <a:xfrm>
            <a:off x="251520" y="1484784"/>
            <a:ext cx="8568952" cy="4745915"/>
          </a:xfrm>
          <a:prstGeom prst="rect">
            <a:avLst/>
          </a:prstGeom>
        </p:spPr>
        <p:txBody>
          <a:bodyPr wrap="square">
            <a:spAutoFit/>
          </a:bodyPr>
          <a:lstStyle/>
          <a:p>
            <a:pPr algn="just">
              <a:lnSpc>
                <a:spcPct val="90000"/>
              </a:lnSpc>
            </a:pPr>
            <a:r>
              <a:rPr lang="tr-TR" altLang="tr-TR" sz="2800" dirty="0" smtClean="0">
                <a:solidFill>
                  <a:schemeClr val="tx2">
                    <a:lumMod val="50000"/>
                  </a:schemeClr>
                </a:solidFill>
              </a:rPr>
              <a:t>	Kendi başarınızı bir başkasının ya da ekibinizdekilerin başarılarının üstüne çıkarmak sizin başarınızı gölgeler.</a:t>
            </a:r>
          </a:p>
          <a:p>
            <a:pPr algn="just">
              <a:lnSpc>
                <a:spcPct val="90000"/>
              </a:lnSpc>
            </a:pPr>
            <a:endParaRPr lang="tr-TR" altLang="tr-TR" sz="2800" dirty="0" smtClean="0">
              <a:solidFill>
                <a:schemeClr val="tx2">
                  <a:lumMod val="50000"/>
                </a:schemeClr>
              </a:solidFill>
            </a:endParaRPr>
          </a:p>
          <a:p>
            <a:pPr algn="just">
              <a:lnSpc>
                <a:spcPct val="90000"/>
              </a:lnSpc>
            </a:pPr>
            <a:r>
              <a:rPr lang="tr-TR" altLang="tr-TR" sz="2800" dirty="0" smtClean="0">
                <a:solidFill>
                  <a:schemeClr val="tx2">
                    <a:lumMod val="50000"/>
                  </a:schemeClr>
                </a:solidFill>
              </a:rPr>
              <a:t>	Sesinizin tonu konuşmanızın içeriğinden daha önemlidir. Kontrol kazanmak veya iddianızı ileri sürmek için sesinizi yükselttiğinizde artık ne söylediğinizin hiçbir önemi kalmaz.</a:t>
            </a:r>
          </a:p>
          <a:p>
            <a:pPr algn="just">
              <a:lnSpc>
                <a:spcPct val="90000"/>
              </a:lnSpc>
            </a:pPr>
            <a:endParaRPr lang="tr-TR" altLang="tr-TR" sz="2800" dirty="0" smtClean="0">
              <a:solidFill>
                <a:schemeClr val="tx2">
                  <a:lumMod val="50000"/>
                </a:schemeClr>
              </a:solidFill>
            </a:endParaRPr>
          </a:p>
          <a:p>
            <a:pPr algn="just">
              <a:lnSpc>
                <a:spcPct val="90000"/>
              </a:lnSpc>
            </a:pPr>
            <a:r>
              <a:rPr lang="tr-TR" altLang="tr-TR" sz="2800" dirty="0" smtClean="0">
                <a:solidFill>
                  <a:schemeClr val="tx2">
                    <a:lumMod val="50000"/>
                  </a:schemeClr>
                </a:solidFill>
              </a:rPr>
              <a:t>	Sahip olduğunuz mülkiyetler veya yetenekleri ön plana çıkarmak sosyal alan için bir ölçüye kadar kabul edilse de protokol ortamında ayıp karşılanacaktır.</a:t>
            </a:r>
            <a:endParaRPr lang="tr-TR" alt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480131"/>
          </a:xfrm>
          <a:prstGeom prst="rect">
            <a:avLst/>
          </a:prstGeom>
        </p:spPr>
        <p:txBody>
          <a:bodyPr wrap="square">
            <a:spAutoFit/>
          </a:bodyPr>
          <a:lstStyle/>
          <a:p>
            <a:pPr>
              <a:lnSpc>
                <a:spcPct val="90000"/>
              </a:lnSpc>
            </a:pPr>
            <a:r>
              <a:rPr lang="tr-TR" altLang="tr-TR" sz="2000" dirty="0" smtClean="0">
                <a:solidFill>
                  <a:srgbClr val="FF0000"/>
                </a:solidFill>
              </a:rPr>
              <a:t> </a:t>
            </a:r>
            <a:r>
              <a:rPr lang="tr-TR" altLang="tr-TR" sz="2800" b="1" dirty="0" smtClean="0">
                <a:solidFill>
                  <a:srgbClr val="FF0000"/>
                </a:solidFill>
              </a:rPr>
              <a:t>Görgü ve Nezaket Kuralları</a:t>
            </a:r>
            <a:endParaRPr lang="tr-TR" altLang="tr-TR" sz="2500" b="1" dirty="0" smtClean="0">
              <a:solidFill>
                <a:srgbClr val="FF0000"/>
              </a:solidFill>
            </a:endParaRPr>
          </a:p>
        </p:txBody>
      </p:sp>
      <p:sp>
        <p:nvSpPr>
          <p:cNvPr id="15" name="14 Dikdörtgen"/>
          <p:cNvSpPr/>
          <p:nvPr/>
        </p:nvSpPr>
        <p:spPr>
          <a:xfrm>
            <a:off x="251520" y="1618922"/>
            <a:ext cx="8568952" cy="2677656"/>
          </a:xfrm>
          <a:prstGeom prst="rect">
            <a:avLst/>
          </a:prstGeom>
        </p:spPr>
        <p:txBody>
          <a:bodyPr wrap="square">
            <a:spAutoFit/>
          </a:bodyPr>
          <a:lstStyle/>
          <a:p>
            <a:r>
              <a:rPr lang="tr-TR" altLang="tr-TR" sz="2800" dirty="0" smtClean="0">
                <a:solidFill>
                  <a:schemeClr val="accent1">
                    <a:lumMod val="50000"/>
                  </a:schemeClr>
                </a:solidFill>
              </a:rPr>
              <a:t>	İnsanların birbirini dinleyerek, sözü bitmeden konuşmaya başlamaması, bir nezaket olmasının ötesinde toplumsal bir zorunluluktur. </a:t>
            </a:r>
          </a:p>
          <a:p>
            <a:endParaRPr lang="tr-TR" altLang="tr-TR" sz="2800" dirty="0" smtClean="0">
              <a:solidFill>
                <a:schemeClr val="accent1">
                  <a:lumMod val="50000"/>
                </a:schemeClr>
              </a:solidFill>
            </a:endParaRPr>
          </a:p>
          <a:p>
            <a:r>
              <a:rPr lang="tr-TR" altLang="tr-TR" sz="2800" dirty="0" smtClean="0">
                <a:solidFill>
                  <a:schemeClr val="accent1">
                    <a:lumMod val="50000"/>
                  </a:schemeClr>
                </a:solidFill>
              </a:rPr>
              <a:t>	Bu davranışı karşınızdakinin yapmaması sizin de onun gibi davranmanızı gerektirmeyecektir.</a:t>
            </a:r>
            <a:endParaRPr lang="tr-TR" altLang="tr-TR" sz="2800"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867930"/>
          </a:xfrm>
          <a:prstGeom prst="rect">
            <a:avLst/>
          </a:prstGeom>
        </p:spPr>
        <p:txBody>
          <a:bodyPr wrap="square">
            <a:spAutoFit/>
          </a:bodyPr>
          <a:lstStyle/>
          <a:p>
            <a:pPr algn="ctr">
              <a:lnSpc>
                <a:spcPct val="90000"/>
              </a:lnSpc>
            </a:pPr>
            <a:r>
              <a:rPr lang="tr-TR" altLang="tr-TR" sz="2000" dirty="0" smtClean="0">
                <a:solidFill>
                  <a:srgbClr val="FF0000"/>
                </a:solidFill>
              </a:rPr>
              <a:t> </a:t>
            </a:r>
            <a:r>
              <a:rPr lang="tr-TR" altLang="tr-TR" sz="2800" b="1" dirty="0" smtClean="0">
                <a:solidFill>
                  <a:srgbClr val="FF0000"/>
                </a:solidFill>
              </a:rPr>
              <a:t>Görgü ve Nezaket Kuralları</a:t>
            </a:r>
          </a:p>
          <a:p>
            <a:pPr algn="ctr">
              <a:lnSpc>
                <a:spcPct val="90000"/>
              </a:lnSpc>
            </a:pPr>
            <a:r>
              <a:rPr lang="tr-TR" altLang="tr-TR" sz="2800" b="1" dirty="0" smtClean="0">
                <a:solidFill>
                  <a:srgbClr val="FF0000"/>
                </a:solidFill>
              </a:rPr>
              <a:t>Makamda Davranış</a:t>
            </a:r>
            <a:endParaRPr lang="tr-TR" altLang="tr-TR" sz="2500" b="1" dirty="0" smtClean="0">
              <a:solidFill>
                <a:srgbClr val="FF0000"/>
              </a:solidFill>
            </a:endParaRPr>
          </a:p>
        </p:txBody>
      </p:sp>
      <p:sp>
        <p:nvSpPr>
          <p:cNvPr id="15" name="14 Dikdörtgen"/>
          <p:cNvSpPr/>
          <p:nvPr/>
        </p:nvSpPr>
        <p:spPr>
          <a:xfrm>
            <a:off x="251520" y="1556792"/>
            <a:ext cx="8568952" cy="5262979"/>
          </a:xfrm>
          <a:prstGeom prst="rect">
            <a:avLst/>
          </a:prstGeom>
        </p:spPr>
        <p:txBody>
          <a:bodyPr wrap="square">
            <a:spAutoFit/>
          </a:bodyPr>
          <a:lstStyle/>
          <a:p>
            <a:pPr algn="just"/>
            <a:r>
              <a:rPr lang="tr-TR" altLang="tr-TR" sz="2800" dirty="0" smtClean="0">
                <a:solidFill>
                  <a:schemeClr val="tx2">
                    <a:lumMod val="50000"/>
                  </a:schemeClr>
                </a:solidFill>
              </a:rPr>
              <a:t>	Çağrılmadan ve randevu alınmadan makama gidilmez. Makama girildiğinde üstünüz otur demeden oturulmaz ve size gösterilen koltuğa oturulur. Üstünüz size elini uzatmadan siz elinizi uzatmayınız.</a:t>
            </a:r>
          </a:p>
          <a:p>
            <a:pPr algn="just"/>
            <a:r>
              <a:rPr lang="tr-TR" altLang="tr-TR" sz="2800" dirty="0" smtClean="0">
                <a:solidFill>
                  <a:schemeClr val="tx2">
                    <a:lumMod val="50000"/>
                  </a:schemeClr>
                </a:solidFill>
              </a:rPr>
              <a:t>	İlk kez gidilen bir makam ya da genel amirlerin olduğu bir makam ise ( Valilik, bakanlık birimleri vb.) kendinizi tanıtmanız gerekir. Makama girerken mutlaka ajanda ve kalemle girilmelidir. </a:t>
            </a:r>
          </a:p>
          <a:p>
            <a:pPr algn="just"/>
            <a:r>
              <a:rPr lang="tr-TR" altLang="tr-TR" sz="2800" dirty="0" smtClean="0">
                <a:solidFill>
                  <a:schemeClr val="tx2">
                    <a:lumMod val="50000"/>
                  </a:schemeClr>
                </a:solidFill>
              </a:rPr>
              <a:t>	Üst veya eş düzey birisi sizin makamınıza geldiğinde makamda oturulmamalı. İzin istenerek Misafir koltuğunda oturmalı. </a:t>
            </a:r>
          </a:p>
          <a:p>
            <a:endParaRPr lang="tr-TR" alt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867930"/>
          </a:xfrm>
          <a:prstGeom prst="rect">
            <a:avLst/>
          </a:prstGeom>
        </p:spPr>
        <p:txBody>
          <a:bodyPr wrap="square">
            <a:spAutoFit/>
          </a:bodyPr>
          <a:lstStyle/>
          <a:p>
            <a:pPr algn="ctr">
              <a:lnSpc>
                <a:spcPct val="90000"/>
              </a:lnSpc>
            </a:pPr>
            <a:r>
              <a:rPr lang="tr-TR" altLang="tr-TR" sz="2000" dirty="0" smtClean="0">
                <a:solidFill>
                  <a:srgbClr val="FF0000"/>
                </a:solidFill>
              </a:rPr>
              <a:t> </a:t>
            </a:r>
            <a:r>
              <a:rPr lang="tr-TR" altLang="tr-TR" sz="2800" b="1" dirty="0" smtClean="0">
                <a:solidFill>
                  <a:srgbClr val="FF0000"/>
                </a:solidFill>
              </a:rPr>
              <a:t>Görgü ve Nezaket Kuralları</a:t>
            </a:r>
          </a:p>
          <a:p>
            <a:pPr algn="ctr">
              <a:lnSpc>
                <a:spcPct val="90000"/>
              </a:lnSpc>
            </a:pPr>
            <a:r>
              <a:rPr lang="tr-TR" altLang="tr-TR" sz="2800" b="1" dirty="0" smtClean="0">
                <a:solidFill>
                  <a:srgbClr val="FF0000"/>
                </a:solidFill>
              </a:rPr>
              <a:t>Makamda Davranış</a:t>
            </a:r>
            <a:endParaRPr lang="tr-TR" altLang="tr-TR" sz="2500" b="1" dirty="0" smtClean="0">
              <a:solidFill>
                <a:srgbClr val="FF0000"/>
              </a:solidFill>
            </a:endParaRPr>
          </a:p>
        </p:txBody>
      </p:sp>
      <p:sp>
        <p:nvSpPr>
          <p:cNvPr id="15" name="14 Dikdörtgen"/>
          <p:cNvSpPr/>
          <p:nvPr/>
        </p:nvSpPr>
        <p:spPr>
          <a:xfrm>
            <a:off x="251520" y="1556792"/>
            <a:ext cx="8568952" cy="4832092"/>
          </a:xfrm>
          <a:prstGeom prst="rect">
            <a:avLst/>
          </a:prstGeom>
        </p:spPr>
        <p:txBody>
          <a:bodyPr wrap="square">
            <a:spAutoFit/>
          </a:bodyPr>
          <a:lstStyle/>
          <a:p>
            <a:r>
              <a:rPr lang="tr-TR" altLang="tr-TR" sz="2800" dirty="0" smtClean="0">
                <a:solidFill>
                  <a:schemeClr val="tx2">
                    <a:lumMod val="50000"/>
                  </a:schemeClr>
                </a:solidFill>
              </a:rPr>
              <a:t>	Makama evrak sunulurken yanına gidilmez. Karşıdan nezaketle verilir. Makamın anında cevap vermesi ya da imza atması beklenmez.</a:t>
            </a:r>
          </a:p>
          <a:p>
            <a:r>
              <a:rPr lang="tr-TR" altLang="tr-TR" sz="2800" dirty="0" smtClean="0">
                <a:solidFill>
                  <a:schemeClr val="tx2">
                    <a:lumMod val="50000"/>
                  </a:schemeClr>
                </a:solidFill>
              </a:rPr>
              <a:t>	</a:t>
            </a:r>
          </a:p>
          <a:p>
            <a:r>
              <a:rPr lang="tr-TR" altLang="tr-TR" sz="2800" dirty="0" smtClean="0">
                <a:solidFill>
                  <a:schemeClr val="tx2">
                    <a:lumMod val="50000"/>
                  </a:schemeClr>
                </a:solidFill>
              </a:rPr>
              <a:t>	İşiniz bittiğinde ya da üstünüz iltifat ettiğinde üste teşekkür edilmez "Sağolun" denir.</a:t>
            </a:r>
          </a:p>
          <a:p>
            <a:r>
              <a:rPr lang="tr-TR" altLang="tr-TR" sz="2800" dirty="0" smtClean="0">
                <a:solidFill>
                  <a:schemeClr val="tx2">
                    <a:lumMod val="50000"/>
                  </a:schemeClr>
                </a:solidFill>
              </a:rPr>
              <a:t>	</a:t>
            </a:r>
          </a:p>
          <a:p>
            <a:r>
              <a:rPr lang="tr-TR" altLang="tr-TR" sz="2800" dirty="0" smtClean="0">
                <a:solidFill>
                  <a:schemeClr val="tx2">
                    <a:lumMod val="50000"/>
                  </a:schemeClr>
                </a:solidFill>
              </a:rPr>
              <a:t>	İşiniz bittiğinizde üstünüzün yanından izin isteyerek ayrılınız, eğer yaptığınız bir ziyaret ise en fazla 20 dakika sürmelidir.</a:t>
            </a:r>
            <a:endParaRPr lang="tr-TR" altLang="tr-TR" sz="2800" b="1" dirty="0" smtClean="0">
              <a:solidFill>
                <a:schemeClr val="tx2">
                  <a:lumMod val="50000"/>
                </a:schemeClr>
              </a:solidFill>
            </a:endParaRPr>
          </a:p>
          <a:p>
            <a:endParaRPr lang="tr-TR" alt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867930"/>
          </a:xfrm>
          <a:prstGeom prst="rect">
            <a:avLst/>
          </a:prstGeom>
        </p:spPr>
        <p:txBody>
          <a:bodyPr wrap="square">
            <a:spAutoFit/>
          </a:bodyPr>
          <a:lstStyle/>
          <a:p>
            <a:pPr algn="ctr">
              <a:lnSpc>
                <a:spcPct val="90000"/>
              </a:lnSpc>
            </a:pPr>
            <a:r>
              <a:rPr lang="tr-TR" altLang="tr-TR" sz="2000" dirty="0" smtClean="0">
                <a:solidFill>
                  <a:srgbClr val="FF0000"/>
                </a:solidFill>
              </a:rPr>
              <a:t> </a:t>
            </a:r>
            <a:r>
              <a:rPr lang="tr-TR" altLang="tr-TR" sz="2800" b="1" dirty="0" smtClean="0">
                <a:solidFill>
                  <a:srgbClr val="FF0000"/>
                </a:solidFill>
              </a:rPr>
              <a:t>Görgü ve Nezaket Kuralları</a:t>
            </a:r>
          </a:p>
          <a:p>
            <a:pPr algn="ctr">
              <a:lnSpc>
                <a:spcPct val="90000"/>
              </a:lnSpc>
            </a:pPr>
            <a:r>
              <a:rPr lang="tr-TR" altLang="tr-TR" sz="2800" b="1" dirty="0" smtClean="0">
                <a:solidFill>
                  <a:srgbClr val="FF0000"/>
                </a:solidFill>
              </a:rPr>
              <a:t>Makamda Davranış</a:t>
            </a:r>
            <a:endParaRPr lang="tr-TR" altLang="tr-TR" sz="2500" b="1" dirty="0" smtClean="0">
              <a:solidFill>
                <a:srgbClr val="FF0000"/>
              </a:solidFill>
            </a:endParaRPr>
          </a:p>
        </p:txBody>
      </p:sp>
      <p:sp>
        <p:nvSpPr>
          <p:cNvPr id="15" name="14 Dikdörtgen"/>
          <p:cNvSpPr/>
          <p:nvPr/>
        </p:nvSpPr>
        <p:spPr>
          <a:xfrm>
            <a:off x="251520" y="1556792"/>
            <a:ext cx="8568952" cy="5262979"/>
          </a:xfrm>
          <a:prstGeom prst="rect">
            <a:avLst/>
          </a:prstGeom>
        </p:spPr>
        <p:txBody>
          <a:bodyPr wrap="square">
            <a:spAutoFit/>
          </a:bodyPr>
          <a:lstStyle/>
          <a:p>
            <a:pPr algn="just"/>
            <a:r>
              <a:rPr lang="tr-TR" altLang="tr-TR" sz="2800" dirty="0" smtClean="0">
                <a:solidFill>
                  <a:schemeClr val="tx2">
                    <a:lumMod val="50000"/>
                  </a:schemeClr>
                </a:solidFill>
              </a:rPr>
              <a:t>	Makama girmeden önce kıyafetinizi, kravatınızı, ayakkabılarınızı ve saçlarınızı kontrol etmeli ve düzeltmelisiniz.</a:t>
            </a:r>
          </a:p>
          <a:p>
            <a:pPr algn="just"/>
            <a:r>
              <a:rPr lang="tr-TR" altLang="tr-TR" sz="2800" dirty="0" smtClean="0">
                <a:solidFill>
                  <a:schemeClr val="tx2">
                    <a:lumMod val="50000"/>
                  </a:schemeClr>
                </a:solidFill>
              </a:rPr>
              <a:t>	Makama pardösülü girmeyin elinizde elbise çanta ya da buna benzer bir şey taşımayın </a:t>
            </a:r>
          </a:p>
          <a:p>
            <a:pPr algn="just"/>
            <a:r>
              <a:rPr lang="tr-TR" altLang="tr-TR" sz="2800" dirty="0" smtClean="0">
                <a:solidFill>
                  <a:schemeClr val="tx2">
                    <a:lumMod val="50000"/>
                  </a:schemeClr>
                </a:solidFill>
              </a:rPr>
              <a:t>	Makamda bulunduğunuz sürece ceketiniz düğmeli olmalıdır.</a:t>
            </a:r>
          </a:p>
          <a:p>
            <a:pPr algn="just"/>
            <a:r>
              <a:rPr lang="tr-TR" altLang="tr-TR" sz="2800" dirty="0" smtClean="0">
                <a:solidFill>
                  <a:schemeClr val="tx2">
                    <a:lumMod val="50000"/>
                  </a:schemeClr>
                </a:solidFill>
              </a:rPr>
              <a:t>	Makamda ayak ayak üzerine atılmaz koltukta geriye yaslanılmaz.</a:t>
            </a:r>
          </a:p>
          <a:p>
            <a:pPr algn="just"/>
            <a:r>
              <a:rPr lang="tr-TR" altLang="tr-TR" sz="2800" dirty="0" smtClean="0">
                <a:solidFill>
                  <a:schemeClr val="tx2">
                    <a:lumMod val="50000"/>
                  </a:schemeClr>
                </a:solidFill>
              </a:rPr>
              <a:t>	Makamda üstünüzün sözünü kesmemeli ve sadece konu ile ilgili konuşmalısınız.</a:t>
            </a:r>
          </a:p>
          <a:p>
            <a:endParaRPr lang="tr-TR" alt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867930"/>
          </a:xfrm>
          <a:prstGeom prst="rect">
            <a:avLst/>
          </a:prstGeom>
        </p:spPr>
        <p:txBody>
          <a:bodyPr wrap="square">
            <a:spAutoFit/>
          </a:bodyPr>
          <a:lstStyle/>
          <a:p>
            <a:pPr algn="ctr">
              <a:lnSpc>
                <a:spcPct val="90000"/>
              </a:lnSpc>
            </a:pPr>
            <a:r>
              <a:rPr lang="tr-TR" altLang="tr-TR" sz="2000" dirty="0" smtClean="0">
                <a:solidFill>
                  <a:srgbClr val="FF0000"/>
                </a:solidFill>
              </a:rPr>
              <a:t> </a:t>
            </a:r>
            <a:r>
              <a:rPr lang="tr-TR" altLang="tr-TR" sz="2800" b="1" dirty="0" smtClean="0">
                <a:solidFill>
                  <a:srgbClr val="FF0000"/>
                </a:solidFill>
              </a:rPr>
              <a:t>Görgü ve Nezaket Kuralları</a:t>
            </a:r>
          </a:p>
          <a:p>
            <a:pPr algn="ctr">
              <a:lnSpc>
                <a:spcPct val="90000"/>
              </a:lnSpc>
            </a:pPr>
            <a:r>
              <a:rPr lang="tr-TR" altLang="tr-TR" sz="2800" b="1" dirty="0" smtClean="0">
                <a:solidFill>
                  <a:srgbClr val="FF0000"/>
                </a:solidFill>
              </a:rPr>
              <a:t>Makamda Davranış</a:t>
            </a:r>
            <a:endParaRPr lang="tr-TR" altLang="tr-TR" sz="2500" b="1" dirty="0" smtClean="0">
              <a:solidFill>
                <a:srgbClr val="FF0000"/>
              </a:solidFill>
            </a:endParaRPr>
          </a:p>
        </p:txBody>
      </p:sp>
      <p:sp>
        <p:nvSpPr>
          <p:cNvPr id="15" name="14 Dikdörtgen"/>
          <p:cNvSpPr/>
          <p:nvPr/>
        </p:nvSpPr>
        <p:spPr>
          <a:xfrm>
            <a:off x="251520" y="1556792"/>
            <a:ext cx="8892480" cy="4832092"/>
          </a:xfrm>
          <a:prstGeom prst="rect">
            <a:avLst/>
          </a:prstGeom>
        </p:spPr>
        <p:txBody>
          <a:bodyPr wrap="square">
            <a:spAutoFit/>
          </a:bodyPr>
          <a:lstStyle/>
          <a:p>
            <a:r>
              <a:rPr lang="tr-TR" altLang="tr-TR" sz="2800" dirty="0" smtClean="0">
                <a:solidFill>
                  <a:schemeClr val="tx2">
                    <a:lumMod val="50000"/>
                  </a:schemeClr>
                </a:solidFill>
              </a:rPr>
              <a:t>	Söyleyeceğiniz bir başka konu varsa asıl konu bittikten sonra izin alarak konu hakkında konuşulabilir.</a:t>
            </a:r>
          </a:p>
          <a:p>
            <a:r>
              <a:rPr lang="tr-TR" altLang="tr-TR" sz="2800" dirty="0" smtClean="0">
                <a:solidFill>
                  <a:schemeClr val="tx2">
                    <a:lumMod val="50000"/>
                  </a:schemeClr>
                </a:solidFill>
              </a:rPr>
              <a:t>	Makamda size sunulan ikramları geri çevirmeyiniz.</a:t>
            </a:r>
          </a:p>
          <a:p>
            <a:r>
              <a:rPr lang="tr-TR" altLang="tr-TR" sz="2800" dirty="0" smtClean="0">
                <a:solidFill>
                  <a:schemeClr val="tx2">
                    <a:lumMod val="50000"/>
                  </a:schemeClr>
                </a:solidFill>
              </a:rPr>
              <a:t>	Makamdan çıkılırken izin istenir ve kapı el ile tutularak kapatılıp çıkılmalıdır.</a:t>
            </a:r>
          </a:p>
          <a:p>
            <a:r>
              <a:rPr lang="tr-TR" altLang="tr-TR" sz="2800" dirty="0" smtClean="0">
                <a:solidFill>
                  <a:schemeClr val="tx2">
                    <a:lumMod val="50000"/>
                  </a:schemeClr>
                </a:solidFill>
              </a:rPr>
              <a:t>	Makama girilirken telefonunuzun sessiz de olmasına özen gösterin</a:t>
            </a:r>
          </a:p>
          <a:p>
            <a:r>
              <a:rPr lang="tr-TR" altLang="tr-TR" sz="2800" dirty="0" smtClean="0">
                <a:solidFill>
                  <a:schemeClr val="tx2">
                    <a:lumMod val="50000"/>
                  </a:schemeClr>
                </a:solidFill>
              </a:rPr>
              <a:t>	Makamda çok acil olmadıkça telefon ile görüşmeyin görüşeceğiniz zaman ise izin alıp kiminle görüşeceğinizi söyleyin.</a:t>
            </a:r>
          </a:p>
          <a:p>
            <a:endParaRPr lang="tr-TR" alt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1619672" y="533813"/>
            <a:ext cx="5832648" cy="867930"/>
          </a:xfrm>
          <a:prstGeom prst="rect">
            <a:avLst/>
          </a:prstGeom>
        </p:spPr>
        <p:txBody>
          <a:bodyPr wrap="square">
            <a:spAutoFit/>
          </a:bodyPr>
          <a:lstStyle/>
          <a:p>
            <a:pPr algn="ctr">
              <a:lnSpc>
                <a:spcPct val="90000"/>
              </a:lnSpc>
            </a:pPr>
            <a:r>
              <a:rPr lang="tr-TR" altLang="tr-TR" sz="2000" dirty="0" smtClean="0">
                <a:solidFill>
                  <a:srgbClr val="FF0000"/>
                </a:solidFill>
              </a:rPr>
              <a:t> </a:t>
            </a:r>
            <a:r>
              <a:rPr lang="tr-TR" altLang="tr-TR" sz="2800" b="1" dirty="0" smtClean="0">
                <a:solidFill>
                  <a:srgbClr val="FF0000"/>
                </a:solidFill>
              </a:rPr>
              <a:t>Görgü ve Nezaket Kuralları</a:t>
            </a:r>
          </a:p>
          <a:p>
            <a:pPr algn="ctr">
              <a:lnSpc>
                <a:spcPct val="90000"/>
              </a:lnSpc>
            </a:pPr>
            <a:r>
              <a:rPr lang="tr-TR" altLang="tr-TR" sz="2800" b="1" dirty="0" smtClean="0">
                <a:solidFill>
                  <a:srgbClr val="FF0000"/>
                </a:solidFill>
              </a:rPr>
              <a:t>Makamda Davranış</a:t>
            </a:r>
            <a:endParaRPr lang="tr-TR" altLang="tr-TR" sz="2500" b="1" dirty="0" smtClean="0">
              <a:solidFill>
                <a:srgbClr val="FF0000"/>
              </a:solidFill>
            </a:endParaRPr>
          </a:p>
        </p:txBody>
      </p:sp>
      <p:sp>
        <p:nvSpPr>
          <p:cNvPr id="15" name="14 Dikdörtgen"/>
          <p:cNvSpPr/>
          <p:nvPr/>
        </p:nvSpPr>
        <p:spPr>
          <a:xfrm>
            <a:off x="251520" y="1556792"/>
            <a:ext cx="8892480" cy="3970318"/>
          </a:xfrm>
          <a:prstGeom prst="rect">
            <a:avLst/>
          </a:prstGeom>
        </p:spPr>
        <p:txBody>
          <a:bodyPr wrap="square">
            <a:spAutoFit/>
          </a:bodyPr>
          <a:lstStyle/>
          <a:p>
            <a:r>
              <a:rPr lang="tr-TR" altLang="tr-TR" sz="2600" dirty="0" smtClean="0">
                <a:solidFill>
                  <a:schemeClr val="tx2">
                    <a:lumMod val="50000"/>
                  </a:schemeClr>
                </a:solidFill>
              </a:rPr>
              <a:t>	</a:t>
            </a:r>
            <a:r>
              <a:rPr lang="tr-TR" altLang="tr-TR" sz="2800" dirty="0" smtClean="0">
                <a:solidFill>
                  <a:schemeClr val="tx2">
                    <a:lumMod val="50000"/>
                  </a:schemeClr>
                </a:solidFill>
              </a:rPr>
              <a:t>Sizin makamınıza gelen üstünüzü oda kapısında değil bina kapısında karşılayınız ve kapıda uğurlayınız.</a:t>
            </a:r>
          </a:p>
          <a:p>
            <a:r>
              <a:rPr lang="tr-TR" altLang="tr-TR" sz="2800" dirty="0" smtClean="0">
                <a:solidFill>
                  <a:schemeClr val="tx2">
                    <a:lumMod val="50000"/>
                  </a:schemeClr>
                </a:solidFill>
              </a:rPr>
              <a:t>	Sizin makamınıza bir üstünüz geldiğinde öncelikle hal hatır sorun ikramda bulunun ancak ısrar etmeyin.</a:t>
            </a:r>
          </a:p>
          <a:p>
            <a:r>
              <a:rPr lang="tr-TR" altLang="tr-TR" sz="2800" dirty="0" smtClean="0">
                <a:solidFill>
                  <a:schemeClr val="tx2">
                    <a:lumMod val="50000"/>
                  </a:schemeClr>
                </a:solidFill>
              </a:rPr>
              <a:t>	Makamda sadece üstünüz ile ilgilenin, oda teşrifatı, televizyon, kamera görüntüsü, masa üzerindekiler ile ilgilenmeyin.</a:t>
            </a:r>
          </a:p>
          <a:p>
            <a:r>
              <a:rPr lang="tr-TR" altLang="tr-TR" sz="2800" dirty="0" smtClean="0">
                <a:solidFill>
                  <a:schemeClr val="tx2">
                    <a:lumMod val="50000"/>
                  </a:schemeClr>
                </a:solidFill>
              </a:rPr>
              <a:t>	Makam çıkışında sekreter ya da kapıdaki görevlilere de teşekkür etmeyi unutmayın.  </a:t>
            </a:r>
            <a:endParaRPr lang="tr-TR" alt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1331640" y="2708920"/>
            <a:ext cx="6696744" cy="1754326"/>
          </a:xfrm>
          <a:prstGeom prst="rect">
            <a:avLst/>
          </a:prstGeom>
        </p:spPr>
        <p:txBody>
          <a:bodyPr wrap="square">
            <a:spAutoFit/>
          </a:bodyPr>
          <a:lstStyle/>
          <a:p>
            <a:pPr algn="ctr"/>
            <a:r>
              <a:rPr lang="tr-TR" sz="3600" b="1" dirty="0" smtClean="0">
                <a:solidFill>
                  <a:srgbClr val="FF0000"/>
                </a:solidFill>
              </a:rPr>
              <a:t>6331 SAYILI</a:t>
            </a:r>
          </a:p>
          <a:p>
            <a:pPr algn="ctr"/>
            <a:r>
              <a:rPr lang="tr-TR" sz="3600" b="1" dirty="0" smtClean="0">
                <a:solidFill>
                  <a:srgbClr val="FF0000"/>
                </a:solidFill>
              </a:rPr>
              <a:t>İŞ SAĞLIĞI VE GÜVENLİĞİ KANUNU</a:t>
            </a:r>
            <a:endParaRPr lang="tr-TR" altLang="tr-TR" sz="3500" b="1" dirty="0" smtClean="0">
              <a:solidFill>
                <a:srgbClr val="FF0000"/>
              </a:solidFill>
            </a:endParaRPr>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827584" y="3284984"/>
            <a:ext cx="7488832" cy="1182888"/>
          </a:xfrm>
          <a:prstGeom prst="rect">
            <a:avLst/>
          </a:prstGeom>
          <a:noFill/>
          <a:ln w="9525">
            <a:noFill/>
            <a:miter lim="800000"/>
            <a:headEnd/>
            <a:tailEnd/>
          </a:ln>
        </p:spPr>
        <p:txBody>
          <a:bodyPr wrap="square">
            <a:spAutoFit/>
          </a:bodyPr>
          <a:lstStyle/>
          <a:p>
            <a:pPr algn="ct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 </a:t>
            </a:r>
            <a:r>
              <a:rPr lang="tr-TR" sz="3000" b="1" dirty="0" smtClean="0">
                <a:solidFill>
                  <a:srgbClr val="FF0000"/>
                </a:solidFill>
              </a:rPr>
              <a:t>Eğitim Sisteminde</a:t>
            </a:r>
          </a:p>
          <a:p>
            <a:pPr algn="ctr">
              <a:lnSpc>
                <a:spcPct val="107000"/>
              </a:lnSpc>
              <a:spcAft>
                <a:spcPts val="800"/>
              </a:spcAft>
            </a:pPr>
            <a:r>
              <a:rPr lang="tr-TR" sz="3000" b="1" dirty="0" smtClean="0">
                <a:solidFill>
                  <a:srgbClr val="FF0000"/>
                </a:solidFill>
              </a:rPr>
              <a:t>Öğretmenin Görevleri, Rolleri ve Yeterlikleri</a:t>
            </a:r>
            <a:endParaRPr lang="tr-TR" altLang="tr-TR" sz="3000" b="1" dirty="0">
              <a:solidFill>
                <a:srgbClr val="FF0000"/>
              </a:solidFill>
              <a:latin typeface="Calibri" pitchFamily="34" charset="0"/>
              <a:ea typeface="Calibri" pitchFamily="34" charset="0"/>
              <a:cs typeface="Times New Roman" pitchFamily="18" charset="0"/>
            </a:endParaRPr>
          </a:p>
        </p:txBody>
      </p:sp>
      <p:sp>
        <p:nvSpPr>
          <p:cNvPr id="17" name="Dikdörtgen 5"/>
          <p:cNvSpPr>
            <a:spLocks noChangeArrowheads="1"/>
          </p:cNvSpPr>
          <p:nvPr/>
        </p:nvSpPr>
        <p:spPr bwMode="auto">
          <a:xfrm>
            <a:off x="307975" y="1782763"/>
            <a:ext cx="8593138" cy="1200329"/>
          </a:xfrm>
          <a:prstGeom prst="rect">
            <a:avLst/>
          </a:prstGeom>
          <a:noFill/>
          <a:ln w="9525">
            <a:noFill/>
            <a:miter lim="800000"/>
            <a:headEnd/>
            <a:tailEnd/>
          </a:ln>
        </p:spPr>
        <p:txBody>
          <a:bodyPr wrap="square">
            <a:spAutoFit/>
          </a:bodyPr>
          <a:lstStyle/>
          <a:p>
            <a:pPr algn="just"/>
            <a:endParaRPr lang="tr-TR" altLang="tr-TR" sz="2400" dirty="0" smtClean="0">
              <a:solidFill>
                <a:srgbClr val="FF0000"/>
              </a:solidFill>
            </a:endParaRPr>
          </a:p>
          <a:p>
            <a:pPr algn="just"/>
            <a:endParaRPr lang="tr-TR" altLang="tr-TR" sz="2400" dirty="0" smtClean="0">
              <a:solidFill>
                <a:srgbClr val="FF0000"/>
              </a:solidFill>
            </a:endParaRPr>
          </a:p>
          <a:p>
            <a:pPr algn="just"/>
            <a:endParaRPr lang="tr-TR" altLang="tr-TR" sz="2400" dirty="0">
              <a:solidFill>
                <a:schemeClr val="accent1">
                  <a:lumMod val="75000"/>
                </a:schemeClr>
              </a:solidFill>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ransition advClick="0"/>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467544" y="1772816"/>
            <a:ext cx="8280920" cy="3323987"/>
          </a:xfrm>
          <a:prstGeom prst="rect">
            <a:avLst/>
          </a:prstGeom>
        </p:spPr>
        <p:txBody>
          <a:bodyPr wrap="square">
            <a:spAutoFit/>
          </a:bodyPr>
          <a:lstStyle/>
          <a:p>
            <a:pPr algn="ctr"/>
            <a:r>
              <a:rPr lang="tr-TR" sz="3500" dirty="0" smtClean="0">
                <a:solidFill>
                  <a:srgbClr val="FF0000"/>
                </a:solidFill>
              </a:rPr>
              <a:t>AMAÇ</a:t>
            </a:r>
          </a:p>
          <a:p>
            <a:r>
              <a:rPr lang="tr-TR" sz="3500" dirty="0" smtClean="0">
                <a:solidFill>
                  <a:schemeClr val="accent1">
                    <a:lumMod val="50000"/>
                  </a:schemeClr>
                </a:solidFill>
              </a:rPr>
              <a:t>Katılımcıların, iş sağlığı ve güvenliği konularına farklı bir pencereden bakmalarını sağlayarak; istenmeyen iş kazalarının ve meslek hastalıklarının nedenlerine, boyutlarına ve sonuçlarına, dikkat çekmektir. </a:t>
            </a:r>
            <a:endParaRPr lang="en-US" sz="3500"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899592" y="3105835"/>
            <a:ext cx="7200800" cy="1169551"/>
          </a:xfrm>
          <a:prstGeom prst="rect">
            <a:avLst/>
          </a:prstGeom>
        </p:spPr>
        <p:txBody>
          <a:bodyPr wrap="square">
            <a:spAutoFit/>
          </a:bodyPr>
          <a:lstStyle/>
          <a:p>
            <a:pPr algn="ctr">
              <a:buNone/>
            </a:pPr>
            <a:r>
              <a:rPr lang="tr-TR" sz="3500" b="1" dirty="0" smtClean="0">
                <a:solidFill>
                  <a:srgbClr val="FF0000"/>
                </a:solidFill>
              </a:rPr>
              <a:t> NEDEN İŞ ŞAĞLIĞI VE GÜVENLİĞİ KANUNU ÜLKEMİZ İÇİN ÇOK GEREKLİ?</a:t>
            </a:r>
            <a:endParaRPr lang="tr-TR" sz="35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2955097" y="570746"/>
            <a:ext cx="2553007" cy="553998"/>
          </a:xfrm>
          <a:prstGeom prst="rect">
            <a:avLst/>
          </a:prstGeom>
        </p:spPr>
        <p:txBody>
          <a:bodyPr wrap="none">
            <a:spAutoFit/>
          </a:bodyPr>
          <a:lstStyle/>
          <a:p>
            <a:r>
              <a:rPr lang="tr-TR" sz="3000" b="1" dirty="0" smtClean="0">
                <a:solidFill>
                  <a:srgbClr val="FF0000"/>
                </a:solidFill>
              </a:rPr>
              <a:t>17 MAYIS 2010</a:t>
            </a:r>
            <a:endParaRPr lang="en-US" sz="3000" dirty="0"/>
          </a:p>
        </p:txBody>
      </p:sp>
      <p:pic>
        <p:nvPicPr>
          <p:cNvPr id="16" name="Picture 4" descr="http://www.ilerigazetesi.com.tr/images/haberler/maden_kazasinda_karanlik_tarih_h16313.jpg"/>
          <p:cNvPicPr>
            <a:picLocks noChangeAspect="1" noChangeArrowheads="1"/>
          </p:cNvPicPr>
          <p:nvPr/>
        </p:nvPicPr>
        <p:blipFill>
          <a:blip r:embed="rId4" cstate="print"/>
          <a:srcRect/>
          <a:stretch>
            <a:fillRect/>
          </a:stretch>
        </p:blipFill>
        <p:spPr bwMode="auto">
          <a:xfrm>
            <a:off x="1115616" y="1628800"/>
            <a:ext cx="6336704" cy="4608512"/>
          </a:xfrm>
          <a:prstGeom prst="rect">
            <a:avLst/>
          </a:prstGeom>
          <a:noFill/>
        </p:spPr>
      </p:pic>
    </p:spTree>
  </p:cSld>
  <p:clrMapOvr>
    <a:masterClrMapping/>
  </p:clrMapOvr>
  <p:transition advClick="0"/>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idx="1"/>
          </p:nvPr>
        </p:nvSpPr>
        <p:spPr>
          <a:xfrm>
            <a:off x="467544" y="1844824"/>
            <a:ext cx="8219256" cy="2952328"/>
          </a:xfrm>
        </p:spPr>
        <p:txBody>
          <a:bodyPr>
            <a:normAutofit/>
          </a:bodyPr>
          <a:lstStyle/>
          <a:p>
            <a:pPr>
              <a:buNone/>
            </a:pPr>
            <a:r>
              <a:rPr lang="tr-TR" sz="3000" b="1" dirty="0" smtClean="0"/>
              <a:t>  		</a:t>
            </a:r>
            <a:r>
              <a:rPr lang="tr-TR" sz="3000" dirty="0" smtClean="0"/>
              <a:t> </a:t>
            </a:r>
            <a:r>
              <a:rPr lang="tr-TR" sz="3000" b="1" dirty="0" smtClean="0"/>
              <a:t>Zonguldak ilinin Kilimli beldesinde kömür ocağında kaza meydana geldi. Yerin 540 metre altında meydana gelen grizu patlamasında </a:t>
            </a:r>
            <a:r>
              <a:rPr lang="tr-TR" sz="3000" b="1" dirty="0" smtClean="0">
                <a:solidFill>
                  <a:srgbClr val="FF0000"/>
                </a:solidFill>
              </a:rPr>
              <a:t>30 işçi göçük altında kaldı. </a:t>
            </a:r>
            <a:r>
              <a:rPr lang="tr-TR" sz="3000" b="1" dirty="0" smtClean="0"/>
              <a:t>Yapılan çalışmalar sonucu 20 Mayıs 2010 tarihinde </a:t>
            </a:r>
            <a:r>
              <a:rPr lang="tr-TR" sz="3000" b="1" dirty="0" smtClean="0">
                <a:solidFill>
                  <a:srgbClr val="FF0000"/>
                </a:solidFill>
              </a:rPr>
              <a:t>28 işçinin cesedine ulaşıldı.</a:t>
            </a:r>
          </a:p>
        </p:txBody>
      </p:sp>
    </p:spTree>
  </p:cSld>
  <p:clrMapOvr>
    <a:masterClrMapping/>
  </p:clrMapOvr>
  <p:transition advClick="0"/>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2955097" y="570746"/>
            <a:ext cx="2569742" cy="553998"/>
          </a:xfrm>
          <a:prstGeom prst="rect">
            <a:avLst/>
          </a:prstGeom>
        </p:spPr>
        <p:txBody>
          <a:bodyPr wrap="none">
            <a:spAutoFit/>
          </a:bodyPr>
          <a:lstStyle/>
          <a:p>
            <a:r>
              <a:rPr lang="tr-TR" sz="3000" b="1" dirty="0" smtClean="0">
                <a:solidFill>
                  <a:srgbClr val="FF0000"/>
                </a:solidFill>
              </a:rPr>
              <a:t>03 ŞUBAT 2011</a:t>
            </a:r>
            <a:endParaRPr lang="en-US" sz="3000" dirty="0"/>
          </a:p>
        </p:txBody>
      </p:sp>
      <p:pic>
        <p:nvPicPr>
          <p:cNvPr id="17" name="Picture 2" descr="http://www.focushaber.com/galeri_foto/b/ostim-de-patlama-22899.jpg"/>
          <p:cNvPicPr>
            <a:picLocks noChangeAspect="1" noChangeArrowheads="1"/>
          </p:cNvPicPr>
          <p:nvPr/>
        </p:nvPicPr>
        <p:blipFill>
          <a:blip r:embed="rId4" cstate="print"/>
          <a:srcRect/>
          <a:stretch>
            <a:fillRect/>
          </a:stretch>
        </p:blipFill>
        <p:spPr bwMode="auto">
          <a:xfrm>
            <a:off x="908469" y="1700808"/>
            <a:ext cx="7022259" cy="4536504"/>
          </a:xfrm>
          <a:prstGeom prst="rect">
            <a:avLst/>
          </a:prstGeom>
          <a:noFill/>
        </p:spPr>
      </p:pic>
    </p:spTree>
  </p:cSld>
  <p:clrMapOvr>
    <a:masterClrMapping/>
  </p:clrMapOvr>
  <p:transition advClick="0"/>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467544" y="1772816"/>
            <a:ext cx="8280920" cy="2862322"/>
          </a:xfrm>
          <a:prstGeom prst="rect">
            <a:avLst/>
          </a:prstGeom>
        </p:spPr>
        <p:txBody>
          <a:bodyPr wrap="square">
            <a:spAutoFit/>
          </a:bodyPr>
          <a:lstStyle/>
          <a:p>
            <a:r>
              <a:rPr lang="tr-TR" sz="3000" b="1" dirty="0" smtClean="0"/>
              <a:t>      ANKARA OSTİM Sanayi Sitesi'nde gün içinde yaklaşık 9 saat arayla iki ayrı patlama meydana geldi.</a:t>
            </a:r>
          </a:p>
          <a:p>
            <a:r>
              <a:rPr lang="tr-TR" sz="3000" b="1" dirty="0" smtClean="0"/>
              <a:t>İlk patlamada </a:t>
            </a:r>
            <a:r>
              <a:rPr lang="tr-TR" sz="3000" b="1" dirty="0" smtClean="0">
                <a:solidFill>
                  <a:srgbClr val="FF0000"/>
                </a:solidFill>
              </a:rPr>
              <a:t>7 kişi öldü, </a:t>
            </a:r>
            <a:r>
              <a:rPr lang="tr-TR" sz="3000" b="1" dirty="0" smtClean="0"/>
              <a:t>34 kişi yaralandı.</a:t>
            </a:r>
          </a:p>
          <a:p>
            <a:r>
              <a:rPr lang="tr-TR" sz="3000" b="1" dirty="0" smtClean="0"/>
              <a:t>İkinci patlama ise </a:t>
            </a:r>
            <a:r>
              <a:rPr lang="tr-TR" sz="3000" b="1" dirty="0" smtClean="0">
                <a:solidFill>
                  <a:srgbClr val="FF0000"/>
                </a:solidFill>
              </a:rPr>
              <a:t>10 kişi </a:t>
            </a:r>
            <a:r>
              <a:rPr lang="tr-TR" sz="3000" b="1" dirty="0" smtClean="0"/>
              <a:t>hayatını kaybederken, 8 kişi ise yaralandı.</a:t>
            </a:r>
            <a:endParaRPr lang="en-US" sz="3000"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2910534" y="570746"/>
            <a:ext cx="2658868" cy="584775"/>
          </a:xfrm>
          <a:prstGeom prst="rect">
            <a:avLst/>
          </a:prstGeom>
        </p:spPr>
        <p:txBody>
          <a:bodyPr wrap="none">
            <a:spAutoFit/>
          </a:bodyPr>
          <a:lstStyle/>
          <a:p>
            <a:pPr algn="ctr">
              <a:buNone/>
            </a:pPr>
            <a:r>
              <a:rPr lang="tr-TR" sz="3200" b="1" dirty="0" smtClean="0">
                <a:solidFill>
                  <a:srgbClr val="FF0000"/>
                </a:solidFill>
              </a:rPr>
              <a:t>12 MART 2012</a:t>
            </a:r>
            <a:endParaRPr lang="tr-TR" sz="3200" dirty="0"/>
          </a:p>
        </p:txBody>
      </p:sp>
      <p:pic>
        <p:nvPicPr>
          <p:cNvPr id="16" name="Picture 4" descr="http://www.cumhuriyet.com.tr/medya.php?mn=89759"/>
          <p:cNvPicPr>
            <a:picLocks noChangeAspect="1" noChangeArrowheads="1"/>
          </p:cNvPicPr>
          <p:nvPr/>
        </p:nvPicPr>
        <p:blipFill>
          <a:blip r:embed="rId4" cstate="print"/>
          <a:srcRect/>
          <a:stretch>
            <a:fillRect/>
          </a:stretch>
        </p:blipFill>
        <p:spPr bwMode="auto">
          <a:xfrm>
            <a:off x="1115616" y="1601416"/>
            <a:ext cx="6912768" cy="4629652"/>
          </a:xfrm>
          <a:prstGeom prst="rect">
            <a:avLst/>
          </a:prstGeom>
          <a:noFill/>
        </p:spPr>
      </p:pic>
    </p:spTree>
  </p:cSld>
  <p:clrMapOvr>
    <a:masterClrMapping/>
  </p:clrMapOvr>
  <p:transition advClick="0"/>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idx="1"/>
          </p:nvPr>
        </p:nvSpPr>
        <p:spPr>
          <a:xfrm>
            <a:off x="539552" y="1844824"/>
            <a:ext cx="8183880" cy="3600400"/>
          </a:xfrm>
        </p:spPr>
        <p:txBody>
          <a:bodyPr>
            <a:normAutofit/>
          </a:bodyPr>
          <a:lstStyle/>
          <a:p>
            <a:pPr algn="ctr">
              <a:buNone/>
            </a:pPr>
            <a:r>
              <a:rPr lang="tr-TR" b="1" dirty="0" smtClean="0"/>
              <a:t>  </a:t>
            </a:r>
            <a:r>
              <a:rPr lang="tr-TR" sz="4400" b="1" dirty="0" smtClean="0">
                <a:solidFill>
                  <a:srgbClr val="FF0000"/>
                </a:solidFill>
              </a:rPr>
              <a:t>11 İşçi Şantiyede Yanarak Öldü</a:t>
            </a:r>
            <a:endParaRPr lang="tr-TR" b="1" dirty="0" smtClean="0">
              <a:solidFill>
                <a:schemeClr val="accent5"/>
              </a:solidFill>
            </a:endParaRPr>
          </a:p>
          <a:p>
            <a:pPr>
              <a:buNone/>
            </a:pPr>
            <a:r>
              <a:rPr lang="tr-TR" b="1" dirty="0" smtClean="0"/>
              <a:t>  		</a:t>
            </a:r>
            <a:r>
              <a:rPr lang="tr-TR" b="1" dirty="0" smtClean="0">
                <a:solidFill>
                  <a:schemeClr val="accent1">
                    <a:lumMod val="50000"/>
                  </a:schemeClr>
                </a:solidFill>
              </a:rPr>
              <a:t>Marmara Park alışveriş merkezinin inşaat şantiyesinde, işçilerin yatakhane olarak kullandığı çadırlarda yangın çıktı, 11 işçi hayatını kaybetti. Şantiye şefi dahil beş kişi gözaltına alındı.</a:t>
            </a:r>
          </a:p>
          <a:p>
            <a:endParaRPr lang="tr-TR" dirty="0"/>
          </a:p>
        </p:txBody>
      </p:sp>
    </p:spTree>
  </p:cSld>
  <p:clrMapOvr>
    <a:masterClrMapping/>
  </p:clrMapOvr>
  <p:transition advClick="0"/>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2955097" y="570746"/>
            <a:ext cx="2994731" cy="553998"/>
          </a:xfrm>
          <a:prstGeom prst="rect">
            <a:avLst/>
          </a:prstGeom>
        </p:spPr>
        <p:txBody>
          <a:bodyPr wrap="none">
            <a:spAutoFit/>
          </a:bodyPr>
          <a:lstStyle/>
          <a:p>
            <a:r>
              <a:rPr lang="tr-TR" sz="3000" b="1" dirty="0" smtClean="0">
                <a:solidFill>
                  <a:srgbClr val="FF0000"/>
                </a:solidFill>
              </a:rPr>
              <a:t>17 HAZİRAN 2013</a:t>
            </a:r>
            <a:endParaRPr lang="en-US" sz="3000" dirty="0"/>
          </a:p>
        </p:txBody>
      </p:sp>
      <p:pic>
        <p:nvPicPr>
          <p:cNvPr id="16" name="Picture 2" descr="Arıtma tesisinde facia: 7 işçi öldü"/>
          <p:cNvPicPr>
            <a:picLocks noChangeAspect="1" noChangeArrowheads="1"/>
          </p:cNvPicPr>
          <p:nvPr/>
        </p:nvPicPr>
        <p:blipFill>
          <a:blip r:embed="rId4" cstate="print"/>
          <a:srcRect/>
          <a:stretch>
            <a:fillRect/>
          </a:stretch>
        </p:blipFill>
        <p:spPr bwMode="auto">
          <a:xfrm>
            <a:off x="1259632" y="1556792"/>
            <a:ext cx="6480720" cy="4652825"/>
          </a:xfrm>
          <a:prstGeom prst="rect">
            <a:avLst/>
          </a:prstGeom>
          <a:noFill/>
        </p:spPr>
      </p:pic>
    </p:spTree>
  </p:cSld>
  <p:clrMapOvr>
    <a:masterClrMapping/>
  </p:clrMapOvr>
  <p:transition advClick="0"/>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idx="1"/>
          </p:nvPr>
        </p:nvSpPr>
        <p:spPr>
          <a:xfrm>
            <a:off x="539552" y="1556792"/>
            <a:ext cx="8183880" cy="4824536"/>
          </a:xfrm>
        </p:spPr>
        <p:txBody>
          <a:bodyPr>
            <a:normAutofit fontScale="77500" lnSpcReduction="20000"/>
          </a:bodyPr>
          <a:lstStyle/>
          <a:p>
            <a:pPr algn="ctr" fontAlgn="base">
              <a:buNone/>
            </a:pPr>
            <a:r>
              <a:rPr lang="tr-TR" sz="4000" b="1" dirty="0" smtClean="0">
                <a:solidFill>
                  <a:srgbClr val="FF0000"/>
                </a:solidFill>
              </a:rPr>
              <a:t>ARITMA TESİSİNDE FACİA: 7 İŞÇİ ÖLDÜ !!!!!</a:t>
            </a:r>
          </a:p>
          <a:p>
            <a:pPr fontAlgn="base">
              <a:buNone/>
            </a:pPr>
            <a:r>
              <a:rPr lang="tr-TR" b="1" dirty="0" smtClean="0"/>
              <a:t>   </a:t>
            </a:r>
            <a:endParaRPr lang="tr-TR" sz="1300" b="1" dirty="0" smtClean="0"/>
          </a:p>
          <a:p>
            <a:pPr fontAlgn="base">
              <a:lnSpc>
                <a:spcPct val="160000"/>
              </a:lnSpc>
              <a:buNone/>
            </a:pPr>
            <a:r>
              <a:rPr lang="tr-TR" b="1" dirty="0" smtClean="0"/>
              <a:t>    		</a:t>
            </a:r>
            <a:r>
              <a:rPr lang="tr-TR" sz="3500" b="1" dirty="0" smtClean="0">
                <a:solidFill>
                  <a:schemeClr val="accent1">
                    <a:lumMod val="50000"/>
                  </a:schemeClr>
                </a:solidFill>
              </a:rPr>
              <a:t>Muğla'nın Milas İlçesi Güllük Beldesi'ndeki atık su terfi istasyonunda, atık su dolu 7 metre derinliğindeki depoya bakım yapmaya giren işçiler ile dışarı çıkmamaları üzerine merak edip aşağı inen çalışma arkadaşlarından oluşan toplam 7 kişi, metan gazından zehirlenerek öldü.</a:t>
            </a:r>
          </a:p>
          <a:p>
            <a:endParaRPr lang="tr-TR" dirty="0"/>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2 İçerik Yer Tutucusu"/>
          <p:cNvSpPr>
            <a:spLocks noGrp="1"/>
          </p:cNvSpPr>
          <p:nvPr>
            <p:ph idx="1"/>
          </p:nvPr>
        </p:nvSpPr>
        <p:spPr>
          <a:xfrm>
            <a:off x="422430" y="1638490"/>
            <a:ext cx="8507288" cy="4310790"/>
          </a:xfrm>
        </p:spPr>
        <p:txBody>
          <a:bodyPr>
            <a:normAutofit/>
          </a:bodyPr>
          <a:lstStyle/>
          <a:p>
            <a:pPr>
              <a:buNone/>
            </a:pPr>
            <a:endParaRPr lang="tr-TR" dirty="0" smtClean="0"/>
          </a:p>
          <a:p>
            <a:endParaRPr lang="tr-TR" dirty="0" smtClean="0"/>
          </a:p>
          <a:p>
            <a:endParaRPr lang="tr-TR" dirty="0" smtClean="0"/>
          </a:p>
          <a:p>
            <a:endParaRPr lang="tr-TR" dirty="0"/>
          </a:p>
        </p:txBody>
      </p:sp>
      <p:sp>
        <p:nvSpPr>
          <p:cNvPr id="9" name="Dikdörtgen 1"/>
          <p:cNvSpPr>
            <a:spLocks noChangeArrowheads="1"/>
          </p:cNvSpPr>
          <p:nvPr/>
        </p:nvSpPr>
        <p:spPr bwMode="auto">
          <a:xfrm>
            <a:off x="1547813" y="692696"/>
            <a:ext cx="5905500" cy="470000"/>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a:solidFill>
                  <a:srgbClr val="FF0000"/>
                </a:solidFill>
                <a:latin typeface="Calibri" pitchFamily="34" charset="0"/>
                <a:ea typeface="Calibri" pitchFamily="34" charset="0"/>
                <a:cs typeface="Times New Roman" pitchFamily="18" charset="0"/>
              </a:rPr>
              <a:t>EĞİTİM VE ÖZELLİKLERİ</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11" name="Dikdörtgen 3"/>
          <p:cNvSpPr>
            <a:spLocks noChangeArrowheads="1"/>
          </p:cNvSpPr>
          <p:nvPr/>
        </p:nvSpPr>
        <p:spPr bwMode="auto">
          <a:xfrm>
            <a:off x="469900" y="1773238"/>
            <a:ext cx="4606925" cy="4462760"/>
          </a:xfrm>
          <a:prstGeom prst="rect">
            <a:avLst/>
          </a:prstGeom>
          <a:noFill/>
          <a:ln w="9525">
            <a:noFill/>
            <a:miter lim="800000"/>
            <a:headEnd/>
            <a:tailEnd/>
          </a:ln>
        </p:spPr>
        <p:txBody>
          <a:bodyPr wrap="square">
            <a:spAutoFit/>
          </a:bodyPr>
          <a:lstStyle/>
          <a:p>
            <a:r>
              <a:rPr lang="tr-TR" sz="2600" dirty="0" smtClean="0">
                <a:solidFill>
                  <a:schemeClr val="accent1">
                    <a:lumMod val="75000"/>
                  </a:schemeClr>
                </a:solidFill>
              </a:rPr>
              <a:t>Bireyin davranışlarında kendi yaşantısı yoluyla</a:t>
            </a:r>
            <a:r>
              <a:rPr lang="tr-TR" sz="2600" dirty="0" smtClean="0">
                <a:solidFill>
                  <a:schemeClr val="tx1">
                    <a:lumMod val="75000"/>
                    <a:lumOff val="25000"/>
                  </a:schemeClr>
                </a:solidFill>
              </a:rPr>
              <a:t> </a:t>
            </a:r>
            <a:r>
              <a:rPr lang="tr-TR" sz="2600" u="sng" dirty="0" smtClean="0">
                <a:solidFill>
                  <a:srgbClr val="FF0000"/>
                </a:solidFill>
              </a:rPr>
              <a:t>kasıtlı</a:t>
            </a:r>
            <a:r>
              <a:rPr lang="tr-TR" sz="2600" dirty="0" smtClean="0">
                <a:solidFill>
                  <a:schemeClr val="tx1">
                    <a:lumMod val="75000"/>
                    <a:lumOff val="25000"/>
                  </a:schemeClr>
                </a:solidFill>
              </a:rPr>
              <a:t> </a:t>
            </a:r>
            <a:r>
              <a:rPr lang="tr-TR" sz="2600" dirty="0" smtClean="0">
                <a:solidFill>
                  <a:schemeClr val="accent1">
                    <a:lumMod val="75000"/>
                  </a:schemeClr>
                </a:solidFill>
              </a:rPr>
              <a:t>olarak </a:t>
            </a:r>
            <a:r>
              <a:rPr lang="tr-TR" sz="2600" u="sng" dirty="0" smtClean="0">
                <a:solidFill>
                  <a:srgbClr val="FF0000"/>
                </a:solidFill>
              </a:rPr>
              <a:t>istendik</a:t>
            </a:r>
            <a:r>
              <a:rPr lang="tr-TR" sz="2600" dirty="0" smtClean="0">
                <a:solidFill>
                  <a:srgbClr val="FF0000"/>
                </a:solidFill>
              </a:rPr>
              <a:t> </a:t>
            </a:r>
            <a:r>
              <a:rPr lang="tr-TR" sz="2600" dirty="0" smtClean="0">
                <a:solidFill>
                  <a:schemeClr val="accent1">
                    <a:lumMod val="75000"/>
                  </a:schemeClr>
                </a:solidFill>
              </a:rPr>
              <a:t>yönde değişiklik meydana getirme sürecidir.</a:t>
            </a:r>
            <a:endParaRPr lang="tr-TR" altLang="tr-TR" sz="2600" dirty="0">
              <a:solidFill>
                <a:schemeClr val="accent1">
                  <a:lumMod val="75000"/>
                </a:schemeClr>
              </a:solidFill>
            </a:endParaRPr>
          </a:p>
          <a:p>
            <a:endParaRPr lang="tr-TR" altLang="tr-TR" sz="2600" dirty="0">
              <a:solidFill>
                <a:schemeClr val="accent1">
                  <a:lumMod val="75000"/>
                </a:schemeClr>
              </a:solidFill>
            </a:endParaRPr>
          </a:p>
          <a:p>
            <a:endParaRPr lang="tr-TR" altLang="tr-TR" sz="2600" dirty="0">
              <a:solidFill>
                <a:schemeClr val="accent1">
                  <a:lumMod val="75000"/>
                </a:schemeClr>
              </a:solidFill>
            </a:endParaRPr>
          </a:p>
          <a:p>
            <a:r>
              <a:rPr lang="tr-TR" altLang="tr-TR" sz="2600" dirty="0">
                <a:solidFill>
                  <a:schemeClr val="accent1">
                    <a:lumMod val="75000"/>
                  </a:schemeClr>
                </a:solidFill>
              </a:rPr>
              <a:t>İnsanların diğer insanları kasıtlı (planlı, programlı) kültürleme sürecine de eğitim denilmektedir. </a:t>
            </a:r>
          </a:p>
          <a:p>
            <a:endParaRPr lang="tr-TR" altLang="tr-TR" sz="2400" dirty="0">
              <a:solidFill>
                <a:schemeClr val="accent1">
                  <a:lumMod val="75000"/>
                </a:schemeClr>
              </a:solidFill>
            </a:endParaRPr>
          </a:p>
        </p:txBody>
      </p:sp>
      <p:pic>
        <p:nvPicPr>
          <p:cNvPr id="15" name="Picture 10" descr="ayak izi ile ilgili görsel sonucu"/>
          <p:cNvPicPr>
            <a:picLocks noChangeAspect="1" noChangeArrowheads="1"/>
          </p:cNvPicPr>
          <p:nvPr/>
        </p:nvPicPr>
        <p:blipFill>
          <a:blip r:embed="rId3" cstate="print"/>
          <a:srcRect/>
          <a:stretch>
            <a:fillRect/>
          </a:stretch>
        </p:blipFill>
        <p:spPr bwMode="auto">
          <a:xfrm>
            <a:off x="5461000" y="1757139"/>
            <a:ext cx="2868613" cy="4048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314074"/>
            <a:ext cx="5905500" cy="882678"/>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smtClean="0">
                <a:solidFill>
                  <a:srgbClr val="FF0000"/>
                </a:solidFill>
                <a:latin typeface="Calibri" pitchFamily="34" charset="0"/>
                <a:ea typeface="Calibri" pitchFamily="34" charset="0"/>
                <a:cs typeface="Times New Roman" pitchFamily="18" charset="0"/>
              </a:rPr>
              <a:t> </a:t>
            </a:r>
            <a:r>
              <a:rPr lang="tr-TR" sz="2400" dirty="0" smtClean="0">
                <a:solidFill>
                  <a:srgbClr val="FF0000"/>
                </a:solidFill>
              </a:rPr>
              <a:t>Eğitim Sisteminde Öğretmenin Görevleri, Rolleri ve Yeterlikleri</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17" name="Dikdörtgen 5"/>
          <p:cNvSpPr>
            <a:spLocks noChangeArrowheads="1"/>
          </p:cNvSpPr>
          <p:nvPr/>
        </p:nvSpPr>
        <p:spPr bwMode="auto">
          <a:xfrm>
            <a:off x="307975" y="1782763"/>
            <a:ext cx="8593138" cy="1200329"/>
          </a:xfrm>
          <a:prstGeom prst="rect">
            <a:avLst/>
          </a:prstGeom>
          <a:noFill/>
          <a:ln w="9525">
            <a:noFill/>
            <a:miter lim="800000"/>
            <a:headEnd/>
            <a:tailEnd/>
          </a:ln>
        </p:spPr>
        <p:txBody>
          <a:bodyPr wrap="square">
            <a:spAutoFit/>
          </a:bodyPr>
          <a:lstStyle/>
          <a:p>
            <a:pPr algn="just"/>
            <a:endParaRPr lang="tr-TR" altLang="tr-TR" sz="2400" dirty="0" smtClean="0">
              <a:solidFill>
                <a:srgbClr val="FF0000"/>
              </a:solidFill>
            </a:endParaRPr>
          </a:p>
          <a:p>
            <a:pPr algn="just"/>
            <a:endParaRPr lang="tr-TR" altLang="tr-TR" sz="2400" dirty="0" smtClean="0">
              <a:solidFill>
                <a:srgbClr val="FF0000"/>
              </a:solidFill>
            </a:endParaRPr>
          </a:p>
          <a:p>
            <a:pPr algn="just"/>
            <a:endParaRPr lang="tr-TR" altLang="tr-TR" sz="2400" dirty="0">
              <a:solidFill>
                <a:schemeClr val="accent1">
                  <a:lumMod val="75000"/>
                </a:schemeClr>
              </a:solidFill>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 name="Oval 4"/>
          <p:cNvSpPr>
            <a:spLocks noChangeArrowheads="1"/>
          </p:cNvSpPr>
          <p:nvPr/>
        </p:nvSpPr>
        <p:spPr bwMode="auto">
          <a:xfrm>
            <a:off x="1547372" y="1917230"/>
            <a:ext cx="2088076" cy="1007282"/>
          </a:xfrm>
          <a:prstGeom prst="ellipse">
            <a:avLst/>
          </a:prstGeom>
          <a:solidFill>
            <a:schemeClr val="tx2">
              <a:lumMod val="20000"/>
              <a:lumOff val="80000"/>
            </a:schemeClr>
          </a:solidFill>
          <a:ln w="9525">
            <a:solidFill>
              <a:schemeClr val="tx2">
                <a:lumMod val="20000"/>
                <a:lumOff val="80000"/>
              </a:schemeClr>
            </a:solidFill>
            <a:round/>
            <a:headEnd/>
            <a:tailEnd/>
          </a:ln>
        </p:spPr>
        <p:txBody>
          <a:bodyPr wrap="none" anchor="ctr"/>
          <a:lstStyle/>
          <a:p>
            <a:pPr algn="ctr"/>
            <a:r>
              <a:rPr lang="tr-TR" sz="2000" dirty="0" smtClean="0"/>
              <a:t>Bir meslek midir?</a:t>
            </a:r>
            <a:endParaRPr lang="tr-TR" sz="2000" dirty="0"/>
          </a:p>
        </p:txBody>
      </p:sp>
      <p:sp>
        <p:nvSpPr>
          <p:cNvPr id="31" name="Oval 4"/>
          <p:cNvSpPr>
            <a:spLocks noChangeArrowheads="1"/>
          </p:cNvSpPr>
          <p:nvPr/>
        </p:nvSpPr>
        <p:spPr bwMode="auto">
          <a:xfrm>
            <a:off x="2123728" y="4509120"/>
            <a:ext cx="4608512" cy="1512168"/>
          </a:xfrm>
          <a:prstGeom prst="ellipse">
            <a:avLst/>
          </a:prstGeom>
          <a:solidFill>
            <a:schemeClr val="tx2">
              <a:lumMod val="20000"/>
              <a:lumOff val="80000"/>
            </a:schemeClr>
          </a:solidFill>
          <a:ln w="9525">
            <a:solidFill>
              <a:schemeClr val="tx2">
                <a:lumMod val="20000"/>
                <a:lumOff val="80000"/>
              </a:schemeClr>
            </a:solidFill>
            <a:round/>
            <a:headEnd/>
            <a:tailEnd/>
          </a:ln>
        </p:spPr>
        <p:txBody>
          <a:bodyPr wrap="none" anchor="ctr"/>
          <a:lstStyle/>
          <a:p>
            <a:pPr algn="ctr"/>
            <a:r>
              <a:rPr lang="tr-TR" sz="2000" dirty="0" smtClean="0"/>
              <a:t>Bilimsel temellere dayalı bir </a:t>
            </a:r>
          </a:p>
          <a:p>
            <a:pPr algn="ctr"/>
            <a:r>
              <a:rPr lang="tr-TR" sz="2000" dirty="0" smtClean="0"/>
              <a:t>davranış değiştirme mühendisliği midir?</a:t>
            </a:r>
            <a:endParaRPr lang="tr-TR" sz="2000" dirty="0"/>
          </a:p>
        </p:txBody>
      </p:sp>
      <p:sp>
        <p:nvSpPr>
          <p:cNvPr id="32" name="Oval 4"/>
          <p:cNvSpPr>
            <a:spLocks noChangeArrowheads="1"/>
          </p:cNvSpPr>
          <p:nvPr/>
        </p:nvSpPr>
        <p:spPr bwMode="auto">
          <a:xfrm>
            <a:off x="5436096" y="1916832"/>
            <a:ext cx="2088232" cy="1007680"/>
          </a:xfrm>
          <a:prstGeom prst="ellipse">
            <a:avLst/>
          </a:prstGeom>
          <a:solidFill>
            <a:schemeClr val="tx2">
              <a:lumMod val="20000"/>
              <a:lumOff val="80000"/>
            </a:schemeClr>
          </a:solidFill>
          <a:ln w="9525">
            <a:solidFill>
              <a:schemeClr val="tx2">
                <a:lumMod val="20000"/>
                <a:lumOff val="80000"/>
              </a:schemeClr>
            </a:solidFill>
            <a:round/>
            <a:headEnd/>
            <a:tailEnd/>
          </a:ln>
        </p:spPr>
        <p:txBody>
          <a:bodyPr wrap="none" anchor="ctr"/>
          <a:lstStyle/>
          <a:p>
            <a:pPr algn="ctr"/>
            <a:r>
              <a:rPr lang="tr-TR" sz="2000" dirty="0"/>
              <a:t>Bir </a:t>
            </a:r>
            <a:r>
              <a:rPr lang="tr-TR" sz="2000" dirty="0" smtClean="0"/>
              <a:t>sanat mıdır?</a:t>
            </a:r>
            <a:endParaRPr lang="tr-TR" sz="2000" dirty="0"/>
          </a:p>
        </p:txBody>
      </p:sp>
      <p:sp>
        <p:nvSpPr>
          <p:cNvPr id="34" name="33 Sol Ok"/>
          <p:cNvSpPr/>
          <p:nvPr/>
        </p:nvSpPr>
        <p:spPr>
          <a:xfrm rot="2640453">
            <a:off x="3378534" y="3171257"/>
            <a:ext cx="1080120" cy="1690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34 Sol Ok"/>
          <p:cNvSpPr/>
          <p:nvPr/>
        </p:nvSpPr>
        <p:spPr>
          <a:xfrm rot="8108172">
            <a:off x="4546354" y="3137288"/>
            <a:ext cx="1080120" cy="1690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35 Sol Ok"/>
          <p:cNvSpPr/>
          <p:nvPr/>
        </p:nvSpPr>
        <p:spPr>
          <a:xfrm rot="16200000">
            <a:off x="4284159" y="4364913"/>
            <a:ext cx="447224" cy="1595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37 Dikdörtgen"/>
          <p:cNvSpPr/>
          <p:nvPr/>
        </p:nvSpPr>
        <p:spPr>
          <a:xfrm>
            <a:off x="3586201" y="3717032"/>
            <a:ext cx="1909498" cy="430887"/>
          </a:xfrm>
          <a:prstGeom prst="rect">
            <a:avLst/>
          </a:prstGeom>
        </p:spPr>
        <p:txBody>
          <a:bodyPr wrap="none">
            <a:spAutoFit/>
          </a:bodyPr>
          <a:lstStyle/>
          <a:p>
            <a:pPr algn="ctr"/>
            <a:r>
              <a:rPr lang="tr-TR" sz="2200" b="1" dirty="0" smtClean="0"/>
              <a:t>ÖĞRETMENLİK</a:t>
            </a:r>
            <a:endParaRPr lang="tr-TR" sz="2200" b="1" dirty="0"/>
          </a:p>
        </p:txBody>
      </p:sp>
    </p:spTree>
  </p:cSld>
  <p:clrMapOvr>
    <a:masterClrMapping/>
  </p:clrMapOvr>
  <p:transition advClick="0"/>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6" name="Picture 4" descr="http://insev.org.tr/wp-content/uploads/2013/06/kot2.jpg"/>
          <p:cNvPicPr>
            <a:picLocks noChangeAspect="1" noChangeArrowheads="1"/>
          </p:cNvPicPr>
          <p:nvPr/>
        </p:nvPicPr>
        <p:blipFill>
          <a:blip r:embed="rId4" cstate="print"/>
          <a:srcRect/>
          <a:stretch>
            <a:fillRect/>
          </a:stretch>
        </p:blipFill>
        <p:spPr bwMode="auto">
          <a:xfrm>
            <a:off x="251520" y="1556792"/>
            <a:ext cx="7848872" cy="4320480"/>
          </a:xfrm>
          <a:prstGeom prst="rect">
            <a:avLst/>
          </a:prstGeom>
          <a:noFill/>
        </p:spPr>
      </p:pic>
      <p:pic>
        <p:nvPicPr>
          <p:cNvPr id="17" name="Picture 2" descr="http://www.demokrathaber.net/images/haberler/silikozis_bir_can_daha_aldi.jpg"/>
          <p:cNvPicPr>
            <a:picLocks noChangeAspect="1" noChangeArrowheads="1"/>
          </p:cNvPicPr>
          <p:nvPr/>
        </p:nvPicPr>
        <p:blipFill>
          <a:blip r:embed="rId5" cstate="print"/>
          <a:srcRect/>
          <a:stretch>
            <a:fillRect/>
          </a:stretch>
        </p:blipFill>
        <p:spPr bwMode="auto">
          <a:xfrm>
            <a:off x="5358186" y="3717032"/>
            <a:ext cx="3678310" cy="2736304"/>
          </a:xfrm>
          <a:prstGeom prst="rect">
            <a:avLst/>
          </a:prstGeom>
          <a:noFill/>
        </p:spPr>
      </p:pic>
    </p:spTree>
  </p:cSld>
  <p:clrMapOvr>
    <a:masterClrMapping/>
  </p:clrMapOvr>
  <p:transition advClick="0"/>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2" name="Picture 2" descr="http://www.tezkoopis.org/resim/haber/kottaslama.jpg"/>
          <p:cNvPicPr>
            <a:picLocks noChangeAspect="1" noChangeArrowheads="1"/>
          </p:cNvPicPr>
          <p:nvPr/>
        </p:nvPicPr>
        <p:blipFill>
          <a:blip r:embed="rId4" cstate="print"/>
          <a:srcRect/>
          <a:stretch>
            <a:fillRect/>
          </a:stretch>
        </p:blipFill>
        <p:spPr bwMode="auto">
          <a:xfrm>
            <a:off x="1403648" y="1670339"/>
            <a:ext cx="6266057" cy="4566973"/>
          </a:xfrm>
          <a:prstGeom prst="rect">
            <a:avLst/>
          </a:prstGeom>
          <a:noFill/>
        </p:spPr>
      </p:pic>
    </p:spTree>
  </p:cSld>
  <p:clrMapOvr>
    <a:masterClrMapping/>
  </p:clrMapOvr>
  <p:transition advClick="0"/>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95536" y="1844824"/>
            <a:ext cx="8424936" cy="2862322"/>
          </a:xfrm>
          <a:prstGeom prst="rect">
            <a:avLst/>
          </a:prstGeom>
        </p:spPr>
        <p:txBody>
          <a:bodyPr wrap="square">
            <a:spAutoFit/>
          </a:bodyPr>
          <a:lstStyle/>
          <a:p>
            <a:r>
              <a:rPr lang="tr-TR" sz="3000" b="1" dirty="0" smtClean="0"/>
              <a:t>Kot taşlama, kot kumlama, kotu kumla yıkama olarak adlandırılan işlem nedeniyle şu ana kadar </a:t>
            </a:r>
            <a:r>
              <a:rPr lang="tr-TR" sz="3000" b="1" dirty="0" smtClean="0">
                <a:solidFill>
                  <a:srgbClr val="FF0000"/>
                </a:solidFill>
              </a:rPr>
              <a:t>40 işçi hayatını kaybetti.</a:t>
            </a:r>
            <a:r>
              <a:rPr lang="tr-TR" sz="3000" b="1" dirty="0" smtClean="0"/>
              <a:t> Kot’u beyazlatmak için kullanılan maddeler, dünyada henüz tedavisi olmayan ölümcül akciğer hastalığı Silikozis’e yol açıyor. </a:t>
            </a:r>
            <a:endParaRPr lang="en-US" sz="3000" dirty="0"/>
          </a:p>
        </p:txBody>
      </p:sp>
    </p:spTree>
  </p:cSld>
  <p:clrMapOvr>
    <a:masterClrMapping/>
  </p:clrMapOvr>
  <p:transition advClick="0"/>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idx="1"/>
          </p:nvPr>
        </p:nvSpPr>
        <p:spPr>
          <a:xfrm>
            <a:off x="395536" y="3645024"/>
            <a:ext cx="8183880" cy="3600400"/>
          </a:xfrm>
        </p:spPr>
        <p:txBody>
          <a:bodyPr>
            <a:normAutofit/>
          </a:bodyPr>
          <a:lstStyle/>
          <a:p>
            <a:pPr>
              <a:buNone/>
            </a:pPr>
            <a:r>
              <a:rPr lang="tr-TR" b="1" dirty="0" smtClean="0"/>
              <a:t>	Manisa'nın Soma ilçesinde 13 Mayıs 2014 tarihinde Soma Holding şirketlerinden Soma Kömür İşletmeleri A.Ş.'nin işlettiği madende çıkan yangın ve su basması sonucu</a:t>
            </a:r>
          </a:p>
          <a:p>
            <a:pPr algn="ctr">
              <a:buNone/>
            </a:pPr>
            <a:r>
              <a:rPr lang="tr-TR" sz="3500" b="1" dirty="0" smtClean="0">
                <a:solidFill>
                  <a:srgbClr val="FF0000"/>
                </a:solidFill>
              </a:rPr>
              <a:t>301 madenci yaşamını yitirmişti.</a:t>
            </a:r>
          </a:p>
          <a:p>
            <a:pPr algn="ctr">
              <a:buNone/>
            </a:pPr>
            <a:r>
              <a:rPr lang="tr-TR" b="1" dirty="0" smtClean="0">
                <a:solidFill>
                  <a:srgbClr val="FF0000"/>
                </a:solidFill>
              </a:rPr>
              <a:t>  </a:t>
            </a:r>
            <a:endParaRPr lang="tr-TR" dirty="0">
              <a:solidFill>
                <a:srgbClr val="FF0000"/>
              </a:solidFill>
            </a:endParaRPr>
          </a:p>
        </p:txBody>
      </p:sp>
      <p:pic>
        <p:nvPicPr>
          <p:cNvPr id="13314" name="Picture 2" descr="soma faciası nasıl oldu ile ilgili görsel sonucu"/>
          <p:cNvPicPr>
            <a:picLocks noChangeAspect="1" noChangeArrowheads="1"/>
          </p:cNvPicPr>
          <p:nvPr/>
        </p:nvPicPr>
        <p:blipFill>
          <a:blip r:embed="rId4" cstate="print"/>
          <a:srcRect/>
          <a:stretch>
            <a:fillRect/>
          </a:stretch>
        </p:blipFill>
        <p:spPr bwMode="auto">
          <a:xfrm>
            <a:off x="1619672" y="332656"/>
            <a:ext cx="5772150" cy="3238501"/>
          </a:xfrm>
          <a:prstGeom prst="rect">
            <a:avLst/>
          </a:prstGeom>
          <a:noFill/>
        </p:spPr>
      </p:pic>
    </p:spTree>
  </p:cSld>
  <p:clrMapOvr>
    <a:masterClrMapping/>
  </p:clrMapOvr>
  <p:transition advClick="0"/>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idx="1"/>
          </p:nvPr>
        </p:nvSpPr>
        <p:spPr>
          <a:xfrm>
            <a:off x="467544" y="1916832"/>
            <a:ext cx="8183880" cy="2016224"/>
          </a:xfrm>
        </p:spPr>
        <p:txBody>
          <a:bodyPr>
            <a:normAutofit/>
          </a:bodyPr>
          <a:lstStyle/>
          <a:p>
            <a:pPr algn="ctr">
              <a:buNone/>
            </a:pPr>
            <a:r>
              <a:rPr lang="tr-TR" sz="3500" dirty="0" smtClean="0">
                <a:solidFill>
                  <a:srgbClr val="FF0000"/>
                </a:solidFill>
              </a:rPr>
              <a:t>Bu kadar önemli sonuçlara neden olan İş Sağlığı ve Güvenliği yönetilmeyi hak etmiyor mu ? </a:t>
            </a:r>
            <a:r>
              <a:rPr lang="tr-TR" sz="3500" b="1" dirty="0" smtClean="0">
                <a:solidFill>
                  <a:srgbClr val="FF0000"/>
                </a:solidFill>
              </a:rPr>
              <a:t>  </a:t>
            </a:r>
            <a:endParaRPr lang="tr-TR" sz="3500" dirty="0">
              <a:solidFill>
                <a:srgbClr val="FF0000"/>
              </a:solidFill>
            </a:endParaRPr>
          </a:p>
        </p:txBody>
      </p:sp>
    </p:spTree>
  </p:cSld>
  <p:clrMapOvr>
    <a:masterClrMapping/>
  </p:clrMapOvr>
  <p:transition advClick="0"/>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571604" y="357166"/>
            <a:ext cx="3474284" cy="892552"/>
          </a:xfrm>
          <a:prstGeom prst="rect">
            <a:avLst/>
          </a:prstGeom>
        </p:spPr>
        <p:txBody>
          <a:bodyPr wrap="none">
            <a:spAutoFit/>
          </a:bodyPr>
          <a:lstStyle/>
          <a:p>
            <a:r>
              <a:rPr lang="tr-TR" sz="2600" b="1" dirty="0" smtClean="0">
                <a:solidFill>
                  <a:srgbClr val="FF0000"/>
                </a:solidFill>
              </a:rPr>
              <a:t>İş Sağlığı ve Güvenliğini </a:t>
            </a:r>
          </a:p>
          <a:p>
            <a:r>
              <a:rPr lang="tr-TR" sz="2600" b="1" dirty="0" smtClean="0">
                <a:solidFill>
                  <a:srgbClr val="FF0000"/>
                </a:solidFill>
              </a:rPr>
              <a:t>Yönetebiliyor muyuz?</a:t>
            </a:r>
            <a:endParaRPr lang="tr-TR" sz="2600" b="1" dirty="0"/>
          </a:p>
        </p:txBody>
      </p:sp>
      <p:pic>
        <p:nvPicPr>
          <p:cNvPr id="2050" name="Picture 2" descr="http://humortadela.bol.uol.com.br/arquivos/image/3e190cd8b77f2a59a39209a30a4228eb.jpg"/>
          <p:cNvPicPr>
            <a:picLocks noChangeAspect="1" noChangeArrowheads="1"/>
          </p:cNvPicPr>
          <p:nvPr/>
        </p:nvPicPr>
        <p:blipFill>
          <a:blip r:embed="rId4" cstate="print"/>
          <a:srcRect/>
          <a:stretch>
            <a:fillRect/>
          </a:stretch>
        </p:blipFill>
        <p:spPr bwMode="auto">
          <a:xfrm>
            <a:off x="2143108" y="1857364"/>
            <a:ext cx="4889872" cy="42862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571604" y="357166"/>
            <a:ext cx="3474284" cy="892552"/>
          </a:xfrm>
          <a:prstGeom prst="rect">
            <a:avLst/>
          </a:prstGeom>
        </p:spPr>
        <p:txBody>
          <a:bodyPr wrap="none">
            <a:spAutoFit/>
          </a:bodyPr>
          <a:lstStyle/>
          <a:p>
            <a:r>
              <a:rPr lang="tr-TR" sz="2600" b="1" dirty="0" smtClean="0">
                <a:solidFill>
                  <a:srgbClr val="FF0000"/>
                </a:solidFill>
              </a:rPr>
              <a:t>İş Sağlığı ve Güvenliğini </a:t>
            </a:r>
          </a:p>
          <a:p>
            <a:r>
              <a:rPr lang="tr-TR" sz="2600" b="1" dirty="0" smtClean="0">
                <a:solidFill>
                  <a:srgbClr val="FF0000"/>
                </a:solidFill>
              </a:rPr>
              <a:t>Yönetebiliyor muyuz?</a:t>
            </a:r>
            <a:endParaRPr lang="tr-TR" sz="2600" b="1" dirty="0"/>
          </a:p>
        </p:txBody>
      </p:sp>
      <p:pic>
        <p:nvPicPr>
          <p:cNvPr id="636930" name="Picture 2" descr="iş sağlığı ve güvenliği komik ile ilgili görsel sonucu"/>
          <p:cNvPicPr>
            <a:picLocks noChangeAspect="1" noChangeArrowheads="1"/>
          </p:cNvPicPr>
          <p:nvPr/>
        </p:nvPicPr>
        <p:blipFill>
          <a:blip r:embed="rId4" cstate="print"/>
          <a:srcRect/>
          <a:stretch>
            <a:fillRect/>
          </a:stretch>
        </p:blipFill>
        <p:spPr bwMode="auto">
          <a:xfrm>
            <a:off x="1428728" y="1643050"/>
            <a:ext cx="6143668" cy="460498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571604" y="357166"/>
            <a:ext cx="3474284" cy="892552"/>
          </a:xfrm>
          <a:prstGeom prst="rect">
            <a:avLst/>
          </a:prstGeom>
        </p:spPr>
        <p:txBody>
          <a:bodyPr wrap="none">
            <a:spAutoFit/>
          </a:bodyPr>
          <a:lstStyle/>
          <a:p>
            <a:r>
              <a:rPr lang="tr-TR" sz="2600" b="1" dirty="0" smtClean="0">
                <a:solidFill>
                  <a:srgbClr val="FF0000"/>
                </a:solidFill>
              </a:rPr>
              <a:t>İş Sağlığı ve Güvenliğini </a:t>
            </a:r>
          </a:p>
          <a:p>
            <a:r>
              <a:rPr lang="tr-TR" sz="2600" b="1" dirty="0" smtClean="0">
                <a:solidFill>
                  <a:srgbClr val="FF0000"/>
                </a:solidFill>
              </a:rPr>
              <a:t>Yönetebiliyor muyuz?</a:t>
            </a:r>
            <a:endParaRPr lang="tr-TR" sz="2600" b="1" dirty="0"/>
          </a:p>
        </p:txBody>
      </p:sp>
      <p:sp>
        <p:nvSpPr>
          <p:cNvPr id="638978" name="AutoShape 2" descr="&quot;Beyler ayakta kaldınız birer kalas çekin altınıza çekinmey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0" name="AutoShape 4" descr="&quot;Beyler ayakta kaldınız birer kalas çekin altınıza çekinmey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2" name="AutoShape 6" descr="&quot;Beyler ayakta kaldınız birer kalas çekin altınıza çekinmey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4" name="AutoShape 8" descr="https://img-s1.onedio.com/id-5473d6ab1b00d3522cd3d724/rev-0/w-635/listing/f-jpg-webp/s-0cc77b6bb5d63ef6b082b29b656d66bfe135e66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6" name="AutoShape 10" descr="https://img-s1.onedio.com/id-5473d6ab1b00d3522cd3d724/rev-0/w-635/listing/f-jpg-webp/s-0cc77b6bb5d63ef6b082b29b656d66bfe135e66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38988" name="Picture 12" descr="iş sağlığı ve güvenliği komik ile ilgili görsel sonucu"/>
          <p:cNvPicPr>
            <a:picLocks noChangeAspect="1" noChangeArrowheads="1"/>
          </p:cNvPicPr>
          <p:nvPr/>
        </p:nvPicPr>
        <p:blipFill>
          <a:blip r:embed="rId4" cstate="print"/>
          <a:srcRect/>
          <a:stretch>
            <a:fillRect/>
          </a:stretch>
        </p:blipFill>
        <p:spPr bwMode="auto">
          <a:xfrm>
            <a:off x="1714480" y="1785926"/>
            <a:ext cx="5715000" cy="442912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571604" y="357166"/>
            <a:ext cx="3474284" cy="892552"/>
          </a:xfrm>
          <a:prstGeom prst="rect">
            <a:avLst/>
          </a:prstGeom>
        </p:spPr>
        <p:txBody>
          <a:bodyPr wrap="none">
            <a:spAutoFit/>
          </a:bodyPr>
          <a:lstStyle/>
          <a:p>
            <a:r>
              <a:rPr lang="tr-TR" sz="2600" b="1" dirty="0" smtClean="0">
                <a:solidFill>
                  <a:srgbClr val="FF0000"/>
                </a:solidFill>
              </a:rPr>
              <a:t>İş Sağlığı ve Güvenliğini </a:t>
            </a:r>
          </a:p>
          <a:p>
            <a:r>
              <a:rPr lang="tr-TR" sz="2600" b="1" dirty="0" smtClean="0">
                <a:solidFill>
                  <a:srgbClr val="FF0000"/>
                </a:solidFill>
              </a:rPr>
              <a:t>Yönetebiliyor muyuz?</a:t>
            </a:r>
            <a:endParaRPr lang="tr-TR" sz="2600" b="1" dirty="0"/>
          </a:p>
        </p:txBody>
      </p:sp>
      <p:sp>
        <p:nvSpPr>
          <p:cNvPr id="638978" name="AutoShape 2" descr="&quot;Beyler ayakta kaldınız birer kalas çekin altınıza çekinmey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0" name="AutoShape 4" descr="&quot;Beyler ayakta kaldınız birer kalas çekin altınıza çekinmey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2" name="AutoShape 6" descr="&quot;Beyler ayakta kaldınız birer kalas çekin altınıza çekinmey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4" name="AutoShape 8" descr="https://img-s1.onedio.com/id-5473d6ab1b00d3522cd3d724/rev-0/w-635/listing/f-jpg-webp/s-0cc77b6bb5d63ef6b082b29b656d66bfe135e66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6" name="AutoShape 10" descr="https://img-s1.onedio.com/id-5473d6ab1b00d3522cd3d724/rev-0/w-635/listing/f-jpg-webp/s-0cc77b6bb5d63ef6b082b29b656d66bfe135e66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41026" name="Picture 2" descr="https://www.canimanne.com/wp-content/uploads/2015/08/D%C3%BCnya-da-%C4%B0%C5%9F-G%C3%BCvenli%C4%9Fi-Komik-Resimler-8.jpg"/>
          <p:cNvPicPr>
            <a:picLocks noChangeAspect="1" noChangeArrowheads="1"/>
          </p:cNvPicPr>
          <p:nvPr/>
        </p:nvPicPr>
        <p:blipFill>
          <a:blip r:embed="rId4" cstate="print"/>
          <a:srcRect/>
          <a:stretch>
            <a:fillRect/>
          </a:stretch>
        </p:blipFill>
        <p:spPr bwMode="auto">
          <a:xfrm>
            <a:off x="1500166" y="1643050"/>
            <a:ext cx="6477280" cy="450059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571604" y="357166"/>
            <a:ext cx="3474284" cy="892552"/>
          </a:xfrm>
          <a:prstGeom prst="rect">
            <a:avLst/>
          </a:prstGeom>
        </p:spPr>
        <p:txBody>
          <a:bodyPr wrap="none">
            <a:spAutoFit/>
          </a:bodyPr>
          <a:lstStyle/>
          <a:p>
            <a:r>
              <a:rPr lang="tr-TR" sz="2600" b="1" dirty="0" smtClean="0">
                <a:solidFill>
                  <a:srgbClr val="FF0000"/>
                </a:solidFill>
              </a:rPr>
              <a:t>İş Sağlığı ve Güvenliğini </a:t>
            </a:r>
          </a:p>
          <a:p>
            <a:r>
              <a:rPr lang="tr-TR" sz="2600" b="1" dirty="0" smtClean="0">
                <a:solidFill>
                  <a:srgbClr val="FF0000"/>
                </a:solidFill>
              </a:rPr>
              <a:t>Yönetebiliyor muyuz?</a:t>
            </a:r>
            <a:endParaRPr lang="tr-TR" sz="2600" b="1" dirty="0"/>
          </a:p>
        </p:txBody>
      </p:sp>
      <p:sp>
        <p:nvSpPr>
          <p:cNvPr id="638978" name="AutoShape 2" descr="&quot;Beyler ayakta kaldınız birer kalas çekin altınıza çekinmey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0" name="AutoShape 4" descr="&quot;Beyler ayakta kaldınız birer kalas çekin altınıza çekinmey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2" name="AutoShape 6" descr="&quot;Beyler ayakta kaldınız birer kalas çekin altınıza çekinmey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4" name="AutoShape 8" descr="https://img-s1.onedio.com/id-5473d6ab1b00d3522cd3d724/rev-0/w-635/listing/f-jpg-webp/s-0cc77b6bb5d63ef6b082b29b656d66bfe135e66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6" name="AutoShape 10" descr="https://img-s1.onedio.com/id-5473d6ab1b00d3522cd3d724/rev-0/w-635/listing/f-jpg-webp/s-0cc77b6bb5d63ef6b082b29b656d66bfe135e66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43074" name="AutoShape 2" descr="iş sağlığı ve güvenliği komik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43076" name="Picture 4" descr="Yürekleri ağza getiren iş güvenliği"/>
          <p:cNvPicPr>
            <a:picLocks noChangeAspect="1" noChangeArrowheads="1"/>
          </p:cNvPicPr>
          <p:nvPr/>
        </p:nvPicPr>
        <p:blipFill>
          <a:blip r:embed="rId4" cstate="print"/>
          <a:srcRect/>
          <a:stretch>
            <a:fillRect/>
          </a:stretch>
        </p:blipFill>
        <p:spPr bwMode="auto">
          <a:xfrm>
            <a:off x="2143108" y="1714488"/>
            <a:ext cx="5214974" cy="42190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32903"/>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Öğretmen Kimdir?</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251520" y="1556792"/>
            <a:ext cx="8568952" cy="3293209"/>
          </a:xfrm>
          <a:prstGeom prst="rect">
            <a:avLst/>
          </a:prstGeom>
        </p:spPr>
        <p:txBody>
          <a:bodyPr wrap="square">
            <a:spAutoFit/>
          </a:bodyPr>
          <a:lstStyle/>
          <a:p>
            <a:pPr>
              <a:lnSpc>
                <a:spcPct val="80000"/>
              </a:lnSpc>
            </a:pPr>
            <a:endParaRPr lang="tr-TR" sz="2600" dirty="0" smtClean="0">
              <a:solidFill>
                <a:schemeClr val="accent1">
                  <a:lumMod val="75000"/>
                </a:schemeClr>
              </a:solidFill>
            </a:endParaRPr>
          </a:p>
          <a:p>
            <a:pPr>
              <a:lnSpc>
                <a:spcPct val="80000"/>
              </a:lnSpc>
            </a:pPr>
            <a:r>
              <a:rPr lang="tr-TR" sz="2600" dirty="0" smtClean="0">
                <a:solidFill>
                  <a:schemeClr val="tx2">
                    <a:lumMod val="50000"/>
                  </a:schemeClr>
                </a:solidFill>
              </a:rPr>
              <a:t>	Öğretim, öğrenmenin gerçekleşmesi ve bireyde istenen davranışların gelişmesi için uygulanan süreçlerin tümüdür. Bu süreçleri gerçekleştiren kişiye “öğretmen” denir. </a:t>
            </a:r>
          </a:p>
          <a:p>
            <a:pPr>
              <a:lnSpc>
                <a:spcPct val="80000"/>
              </a:lnSpc>
            </a:pPr>
            <a:endParaRPr lang="tr-TR" sz="2600" dirty="0" smtClean="0">
              <a:solidFill>
                <a:schemeClr val="accent1">
                  <a:lumMod val="75000"/>
                </a:schemeClr>
              </a:solidFill>
            </a:endParaRPr>
          </a:p>
          <a:p>
            <a:pPr>
              <a:lnSpc>
                <a:spcPct val="80000"/>
              </a:lnSpc>
            </a:pPr>
            <a:r>
              <a:rPr lang="tr-TR" sz="2600" b="1" dirty="0" smtClean="0">
                <a:solidFill>
                  <a:schemeClr val="tx2">
                    <a:lumMod val="50000"/>
                  </a:schemeClr>
                </a:solidFill>
              </a:rPr>
              <a:t>Öğretmen;</a:t>
            </a:r>
            <a:r>
              <a:rPr lang="tr-TR" sz="2600" dirty="0" smtClean="0">
                <a:solidFill>
                  <a:schemeClr val="tx2">
                    <a:lumMod val="50000"/>
                  </a:schemeClr>
                </a:solidFill>
              </a:rPr>
              <a:t> belli konuları,</a:t>
            </a:r>
          </a:p>
          <a:p>
            <a:pPr>
              <a:lnSpc>
                <a:spcPct val="80000"/>
              </a:lnSpc>
            </a:pPr>
            <a:r>
              <a:rPr lang="tr-TR" sz="2600" dirty="0" smtClean="0">
                <a:solidFill>
                  <a:schemeClr val="tx2">
                    <a:lumMod val="50000"/>
                  </a:schemeClr>
                </a:solidFill>
              </a:rPr>
              <a:t> belli bir gruba ya da kişiye</a:t>
            </a:r>
          </a:p>
          <a:p>
            <a:pPr>
              <a:lnSpc>
                <a:spcPct val="80000"/>
              </a:lnSpc>
            </a:pPr>
            <a:r>
              <a:rPr lang="tr-TR" sz="2600" dirty="0" smtClean="0">
                <a:solidFill>
                  <a:schemeClr val="tx2">
                    <a:lumMod val="50000"/>
                  </a:schemeClr>
                </a:solidFill>
              </a:rPr>
              <a:t> öğreten ve davranışlarıyla</a:t>
            </a:r>
          </a:p>
          <a:p>
            <a:pPr>
              <a:lnSpc>
                <a:spcPct val="80000"/>
              </a:lnSpc>
            </a:pPr>
            <a:r>
              <a:rPr lang="tr-TR" sz="2600" dirty="0" smtClean="0">
                <a:solidFill>
                  <a:schemeClr val="tx2">
                    <a:lumMod val="50000"/>
                  </a:schemeClr>
                </a:solidFill>
              </a:rPr>
              <a:t> öğrenen gruba örnek </a:t>
            </a:r>
          </a:p>
          <a:p>
            <a:pPr>
              <a:lnSpc>
                <a:spcPct val="80000"/>
              </a:lnSpc>
            </a:pPr>
            <a:r>
              <a:rPr lang="tr-TR" sz="2600" dirty="0" smtClean="0">
                <a:solidFill>
                  <a:schemeClr val="tx2">
                    <a:lumMod val="50000"/>
                  </a:schemeClr>
                </a:solidFill>
              </a:rPr>
              <a:t> oluşturan kişidir.</a:t>
            </a:r>
          </a:p>
        </p:txBody>
      </p:sp>
      <p:pic>
        <p:nvPicPr>
          <p:cNvPr id="187394" name="Picture 2" descr="öğretmen ile ilgili görsel sonucu"/>
          <p:cNvPicPr>
            <a:picLocks noChangeAspect="1" noChangeArrowheads="1"/>
          </p:cNvPicPr>
          <p:nvPr/>
        </p:nvPicPr>
        <p:blipFill>
          <a:blip r:embed="rId3" cstate="print"/>
          <a:srcRect/>
          <a:stretch>
            <a:fillRect/>
          </a:stretch>
        </p:blipFill>
        <p:spPr bwMode="auto">
          <a:xfrm>
            <a:off x="4679416" y="3571876"/>
            <a:ext cx="3855578" cy="25683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1571604" y="357166"/>
            <a:ext cx="3474284" cy="892552"/>
          </a:xfrm>
          <a:prstGeom prst="rect">
            <a:avLst/>
          </a:prstGeom>
        </p:spPr>
        <p:txBody>
          <a:bodyPr wrap="none">
            <a:spAutoFit/>
          </a:bodyPr>
          <a:lstStyle/>
          <a:p>
            <a:r>
              <a:rPr lang="tr-TR" sz="2600" b="1" dirty="0" smtClean="0">
                <a:solidFill>
                  <a:srgbClr val="FF0000"/>
                </a:solidFill>
              </a:rPr>
              <a:t>İş Sağlığı ve Güvenliğini </a:t>
            </a:r>
          </a:p>
          <a:p>
            <a:r>
              <a:rPr lang="tr-TR" sz="2600" b="1" dirty="0" smtClean="0">
                <a:solidFill>
                  <a:srgbClr val="FF0000"/>
                </a:solidFill>
              </a:rPr>
              <a:t>Yönetebiliyor muyuz?</a:t>
            </a:r>
            <a:endParaRPr lang="tr-TR" sz="2600" b="1" dirty="0"/>
          </a:p>
        </p:txBody>
      </p:sp>
      <p:sp>
        <p:nvSpPr>
          <p:cNvPr id="638978" name="AutoShape 2" descr="&quot;Beyler ayakta kaldınız birer kalas çekin altınıza çekinmey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0" name="AutoShape 4" descr="&quot;Beyler ayakta kaldınız birer kalas çekin altınıza çekinmey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2" name="AutoShape 6" descr="&quot;Beyler ayakta kaldınız birer kalas çekin altınıza çekinmey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4" name="AutoShape 8" descr="https://img-s1.onedio.com/id-5473d6ab1b00d3522cd3d724/rev-0/w-635/listing/f-jpg-webp/s-0cc77b6bb5d63ef6b082b29b656d66bfe135e66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38986" name="AutoShape 10" descr="https://img-s1.onedio.com/id-5473d6ab1b00d3522cd3d724/rev-0/w-635/listing/f-jpg-webp/s-0cc77b6bb5d63ef6b082b29b656d66bfe135e66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643074" name="AutoShape 2" descr="iş sağlığı ve güvenliği komik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9" name="Picture 6" descr="iş sağlığı ve güvenliği komik ile ilgili görsel sonucu"/>
          <p:cNvPicPr>
            <a:picLocks noChangeAspect="1" noChangeArrowheads="1"/>
          </p:cNvPicPr>
          <p:nvPr/>
        </p:nvPicPr>
        <p:blipFill>
          <a:blip r:embed="rId4" cstate="print"/>
          <a:srcRect/>
          <a:stretch>
            <a:fillRect/>
          </a:stretch>
        </p:blipFill>
        <p:spPr bwMode="auto">
          <a:xfrm>
            <a:off x="1643042" y="1785926"/>
            <a:ext cx="5857916" cy="442749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idx="1"/>
          </p:nvPr>
        </p:nvSpPr>
        <p:spPr>
          <a:xfrm>
            <a:off x="-36512" y="1628800"/>
            <a:ext cx="9001000" cy="4608512"/>
          </a:xfrm>
        </p:spPr>
        <p:txBody>
          <a:bodyPr>
            <a:noAutofit/>
          </a:bodyPr>
          <a:lstStyle/>
          <a:p>
            <a:pPr>
              <a:buNone/>
            </a:pPr>
            <a:r>
              <a:rPr lang="tr-TR" sz="3000" dirty="0" smtClean="0"/>
              <a:t>	Kaza olana kadar her şeyin kontrol altında olduğu varsayılır… </a:t>
            </a:r>
          </a:p>
          <a:p>
            <a:pPr>
              <a:buNone/>
            </a:pPr>
            <a:r>
              <a:rPr lang="tr-TR" sz="3000" dirty="0" smtClean="0"/>
              <a:t>	Kazalara verilen reaksiyon kazanın şiddeti ile paraleldir, dolayısıyla kıl payı atlatılan olaylar görmezden gelinir…</a:t>
            </a:r>
          </a:p>
          <a:p>
            <a:pPr>
              <a:buNone/>
            </a:pPr>
            <a:r>
              <a:rPr lang="tr-TR" sz="3000" dirty="0" smtClean="0"/>
              <a:t>	Düzeltici faaliyet genellikle acil önlemlere anlık çözümlere odaklanır, kök nedenlerin tanımlanması için çaba sarf edilmez…</a:t>
            </a:r>
          </a:p>
          <a:p>
            <a:pPr>
              <a:buNone/>
            </a:pPr>
            <a:r>
              <a:rPr lang="tr-TR" sz="3000" dirty="0" smtClean="0"/>
              <a:t>	Her şey olacağına varır, kaderde yazılmışsa önlenemez…</a:t>
            </a:r>
            <a:endParaRPr lang="tr-TR" sz="3000" dirty="0">
              <a:solidFill>
                <a:srgbClr val="FF0000"/>
              </a:solidFill>
            </a:endParaRPr>
          </a:p>
        </p:txBody>
      </p:sp>
      <p:sp>
        <p:nvSpPr>
          <p:cNvPr id="12" name="11 Dikdörtgen"/>
          <p:cNvSpPr/>
          <p:nvPr/>
        </p:nvSpPr>
        <p:spPr>
          <a:xfrm>
            <a:off x="1763688" y="692696"/>
            <a:ext cx="5437066" cy="630942"/>
          </a:xfrm>
          <a:prstGeom prst="rect">
            <a:avLst/>
          </a:prstGeom>
        </p:spPr>
        <p:txBody>
          <a:bodyPr wrap="none">
            <a:spAutoFit/>
          </a:bodyPr>
          <a:lstStyle/>
          <a:p>
            <a:r>
              <a:rPr lang="tr-TR" sz="3500" b="1" dirty="0" smtClean="0">
                <a:solidFill>
                  <a:srgbClr val="FF0000"/>
                </a:solidFill>
              </a:rPr>
              <a:t>İSG ‘de Geleneksel Yaklaşım </a:t>
            </a:r>
            <a:endParaRPr lang="en-US" sz="35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idx="1"/>
          </p:nvPr>
        </p:nvSpPr>
        <p:spPr>
          <a:xfrm>
            <a:off x="-36512" y="1628800"/>
            <a:ext cx="9001000" cy="4608512"/>
          </a:xfrm>
        </p:spPr>
        <p:txBody>
          <a:bodyPr>
            <a:noAutofit/>
          </a:bodyPr>
          <a:lstStyle/>
          <a:p>
            <a:pPr>
              <a:buNone/>
            </a:pPr>
            <a:r>
              <a:rPr lang="tr-TR" sz="3000" dirty="0" smtClean="0">
                <a:solidFill>
                  <a:schemeClr val="tx2">
                    <a:lumMod val="50000"/>
                  </a:schemeClr>
                </a:solidFill>
              </a:rPr>
              <a:t>	</a:t>
            </a:r>
            <a:r>
              <a:rPr lang="tr-TR" sz="2800" dirty="0" smtClean="0">
                <a:solidFill>
                  <a:schemeClr val="tx2">
                    <a:lumMod val="50000"/>
                  </a:schemeClr>
                </a:solidFill>
              </a:rPr>
              <a:t>Kazalar birden bire meydana gelmez </a:t>
            </a:r>
          </a:p>
          <a:p>
            <a:pPr>
              <a:buNone/>
            </a:pPr>
            <a:r>
              <a:rPr lang="tr-TR" sz="2800" dirty="0" smtClean="0">
                <a:solidFill>
                  <a:schemeClr val="tx2">
                    <a:lumMod val="50000"/>
                  </a:schemeClr>
                </a:solidFill>
              </a:rPr>
              <a:t>	Her kazanın bir kuluçka dönemi vardır </a:t>
            </a:r>
          </a:p>
          <a:p>
            <a:pPr>
              <a:buNone/>
            </a:pPr>
            <a:r>
              <a:rPr lang="tr-TR" sz="2800" dirty="0" smtClean="0">
                <a:solidFill>
                  <a:schemeClr val="tx2">
                    <a:lumMod val="50000"/>
                  </a:schemeClr>
                </a:solidFill>
              </a:rPr>
              <a:t>	Önemli olan tehlikeleri önceden tespit edip </a:t>
            </a:r>
          </a:p>
          <a:p>
            <a:pPr>
              <a:buNone/>
            </a:pPr>
            <a:r>
              <a:rPr lang="tr-TR" sz="2800" dirty="0" smtClean="0">
                <a:solidFill>
                  <a:schemeClr val="tx2">
                    <a:lumMod val="50000"/>
                  </a:schemeClr>
                </a:solidFill>
              </a:rPr>
              <a:t>	Risklerini değerlendirmek ve en önemlisi… </a:t>
            </a:r>
          </a:p>
          <a:p>
            <a:pPr>
              <a:buNone/>
            </a:pPr>
            <a:endParaRPr lang="tr-TR" sz="2800" dirty="0" smtClean="0"/>
          </a:p>
          <a:p>
            <a:pPr algn="ctr">
              <a:buNone/>
            </a:pPr>
            <a:r>
              <a:rPr lang="tr-TR" dirty="0" smtClean="0">
                <a:solidFill>
                  <a:srgbClr val="FF0000"/>
                </a:solidFill>
              </a:rPr>
              <a:t>!!!! ÖNLEMLERİNİN ZAMANINDA ALINMASIDIR…</a:t>
            </a:r>
            <a:endParaRPr lang="tr-TR" dirty="0">
              <a:solidFill>
                <a:srgbClr val="FF0000"/>
              </a:solidFill>
            </a:endParaRPr>
          </a:p>
        </p:txBody>
      </p:sp>
    </p:spTree>
  </p:cSld>
  <p:clrMapOvr>
    <a:masterClrMapping/>
  </p:clrMapOvr>
  <p:transition advClick="0"/>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Rectangle 2"/>
          <p:cNvSpPr>
            <a:spLocks noGrp="1"/>
          </p:cNvSpPr>
          <p:nvPr>
            <p:ph type="title" idx="4294967295"/>
          </p:nvPr>
        </p:nvSpPr>
        <p:spPr>
          <a:xfrm>
            <a:off x="1414498" y="214298"/>
            <a:ext cx="8229600" cy="1143000"/>
          </a:xfrm>
        </p:spPr>
        <p:txBody>
          <a:bodyPr>
            <a:normAutofit/>
          </a:bodyPr>
          <a:lstStyle/>
          <a:p>
            <a:pPr algn="l"/>
            <a:r>
              <a:rPr lang="tr-TR" altLang="tr-TR" sz="3000" b="1" dirty="0" smtClean="0">
                <a:solidFill>
                  <a:srgbClr val="FF0000"/>
                </a:solidFill>
              </a:rPr>
              <a:t>İş sağlığı ve güvenliği ilk kez</a:t>
            </a:r>
            <a:br>
              <a:rPr lang="tr-TR" altLang="tr-TR" sz="3000" b="1" dirty="0" smtClean="0">
                <a:solidFill>
                  <a:srgbClr val="FF0000"/>
                </a:solidFill>
              </a:rPr>
            </a:br>
            <a:r>
              <a:rPr lang="tr-TR" altLang="tr-TR" sz="3000" b="1" dirty="0" smtClean="0">
                <a:solidFill>
                  <a:srgbClr val="FF0000"/>
                </a:solidFill>
              </a:rPr>
              <a:t>müstakil bir kanunda ele alındı.                                          </a:t>
            </a:r>
          </a:p>
        </p:txBody>
      </p:sp>
      <p:sp>
        <p:nvSpPr>
          <p:cNvPr id="17" name="Rectangle 4"/>
          <p:cNvSpPr>
            <a:spLocks/>
          </p:cNvSpPr>
          <p:nvPr/>
        </p:nvSpPr>
        <p:spPr bwMode="auto">
          <a:xfrm>
            <a:off x="538164" y="2571752"/>
            <a:ext cx="4248150" cy="1143000"/>
          </a:xfrm>
          <a:prstGeom prst="rect">
            <a:avLst/>
          </a:prstGeom>
          <a:noFill/>
          <a:ln w="9525">
            <a:noFill/>
            <a:miter lim="800000"/>
            <a:headEnd/>
            <a:tailEnd/>
          </a:ln>
        </p:spPr>
        <p:txBody>
          <a:bodyPr lIns="0" tIns="0" rIns="0" bIns="0" anchor="ctr"/>
          <a:lstStyle/>
          <a:p>
            <a:r>
              <a:rPr lang="tr-TR" altLang="tr-TR" sz="2400" b="1" dirty="0">
                <a:solidFill>
                  <a:schemeClr val="tx2">
                    <a:lumMod val="50000"/>
                  </a:schemeClr>
                </a:solidFill>
              </a:rPr>
              <a:t>      İş Kanunu: </a:t>
            </a:r>
          </a:p>
          <a:p>
            <a:pPr>
              <a:buFontTx/>
              <a:buBlip>
                <a:blip r:embed="rId4"/>
              </a:buBlip>
            </a:pPr>
            <a:r>
              <a:rPr lang="tr-TR" altLang="tr-TR" sz="2400" b="1" dirty="0">
                <a:solidFill>
                  <a:schemeClr val="tx2">
                    <a:lumMod val="50000"/>
                  </a:schemeClr>
                </a:solidFill>
              </a:rPr>
              <a:t>3008 sayılı, 1936</a:t>
            </a:r>
          </a:p>
          <a:p>
            <a:pPr>
              <a:buFontTx/>
              <a:buBlip>
                <a:blip r:embed="rId4"/>
              </a:buBlip>
            </a:pPr>
            <a:r>
              <a:rPr lang="tr-TR" altLang="tr-TR" sz="2400" b="1" dirty="0">
                <a:solidFill>
                  <a:schemeClr val="tx2">
                    <a:lumMod val="50000"/>
                  </a:schemeClr>
                </a:solidFill>
              </a:rPr>
              <a:t>931 sayılı, 1967</a:t>
            </a:r>
          </a:p>
          <a:p>
            <a:pPr>
              <a:buFontTx/>
              <a:buBlip>
                <a:blip r:embed="rId4"/>
              </a:buBlip>
            </a:pPr>
            <a:r>
              <a:rPr lang="tr-TR" altLang="tr-TR" sz="2400" b="1" dirty="0">
                <a:solidFill>
                  <a:schemeClr val="tx2">
                    <a:lumMod val="50000"/>
                  </a:schemeClr>
                </a:solidFill>
              </a:rPr>
              <a:t>1475 sayılı, 1971</a:t>
            </a:r>
          </a:p>
          <a:p>
            <a:pPr>
              <a:buFontTx/>
              <a:buBlip>
                <a:blip r:embed="rId4"/>
              </a:buBlip>
            </a:pPr>
            <a:r>
              <a:rPr lang="tr-TR" altLang="tr-TR" sz="2400" b="1" dirty="0">
                <a:solidFill>
                  <a:schemeClr val="tx2">
                    <a:lumMod val="50000"/>
                  </a:schemeClr>
                </a:solidFill>
              </a:rPr>
              <a:t>4857 sayılı, 2003</a:t>
            </a:r>
            <a:br>
              <a:rPr lang="tr-TR" altLang="tr-TR" sz="2400" b="1" dirty="0">
                <a:solidFill>
                  <a:schemeClr val="tx2">
                    <a:lumMod val="50000"/>
                  </a:schemeClr>
                </a:solidFill>
              </a:rPr>
            </a:br>
            <a:endParaRPr lang="tr-TR" altLang="tr-TR" sz="2400" b="1" dirty="0">
              <a:solidFill>
                <a:schemeClr val="tx2">
                  <a:lumMod val="50000"/>
                </a:schemeClr>
              </a:solidFill>
            </a:endParaRPr>
          </a:p>
        </p:txBody>
      </p:sp>
      <p:pic>
        <p:nvPicPr>
          <p:cNvPr id="18" name="Picture 5" descr="resmi gazete"/>
          <p:cNvPicPr>
            <a:picLocks noChangeAspect="1" noChangeArrowheads="1"/>
          </p:cNvPicPr>
          <p:nvPr/>
        </p:nvPicPr>
        <p:blipFill>
          <a:blip r:embed="rId5" cstate="print"/>
          <a:srcRect/>
          <a:stretch>
            <a:fillRect/>
          </a:stretch>
        </p:blipFill>
        <p:spPr bwMode="auto">
          <a:xfrm>
            <a:off x="4468840" y="2128841"/>
            <a:ext cx="4032250" cy="1800225"/>
          </a:xfrm>
          <a:prstGeom prst="rect">
            <a:avLst/>
          </a:prstGeom>
          <a:noFill/>
          <a:ln w="101600" cmpd="dbl">
            <a:solidFill>
              <a:srgbClr val="013A81"/>
            </a:solidFill>
            <a:miter lim="800000"/>
            <a:headEnd/>
            <a:tailEnd/>
          </a:ln>
        </p:spPr>
      </p:pic>
      <p:sp>
        <p:nvSpPr>
          <p:cNvPr id="20" name="Text Box 7"/>
          <p:cNvSpPr txBox="1">
            <a:spLocks noChangeArrowheads="1"/>
          </p:cNvSpPr>
          <p:nvPr/>
        </p:nvSpPr>
        <p:spPr bwMode="auto">
          <a:xfrm>
            <a:off x="2071670" y="4645422"/>
            <a:ext cx="4959357" cy="1569660"/>
          </a:xfrm>
          <a:prstGeom prst="rect">
            <a:avLst/>
          </a:prstGeom>
          <a:solidFill>
            <a:srgbClr val="FFFFCC"/>
          </a:solidFill>
          <a:ln w="85725" cmpd="tri">
            <a:solidFill>
              <a:schemeClr val="tx2">
                <a:lumMod val="50000"/>
              </a:schemeClr>
            </a:solidFill>
            <a:miter lim="800000"/>
            <a:headEnd/>
            <a:tailEnd/>
          </a:ln>
        </p:spPr>
        <p:txBody>
          <a:bodyPr wrap="square">
            <a:spAutoFit/>
          </a:bodyPr>
          <a:lstStyle/>
          <a:p>
            <a:pPr algn="ctr" eaLnBrk="1" hangingPunct="1">
              <a:spcBef>
                <a:spcPct val="50000"/>
              </a:spcBef>
            </a:pPr>
            <a:r>
              <a:rPr lang="tr-TR" altLang="tr-TR" sz="2400" dirty="0" smtClean="0">
                <a:solidFill>
                  <a:schemeClr val="tx2">
                    <a:lumMod val="50000"/>
                  </a:schemeClr>
                </a:solidFill>
              </a:rPr>
              <a:t> </a:t>
            </a:r>
            <a:r>
              <a:rPr lang="tr-TR" altLang="tr-TR" sz="2400" b="1" dirty="0" smtClean="0">
                <a:solidFill>
                  <a:schemeClr val="tx2">
                    <a:lumMod val="50000"/>
                  </a:schemeClr>
                </a:solidFill>
              </a:rPr>
              <a:t>6331 sayılı </a:t>
            </a:r>
          </a:p>
          <a:p>
            <a:pPr algn="ctr" eaLnBrk="1" hangingPunct="1">
              <a:spcBef>
                <a:spcPct val="50000"/>
              </a:spcBef>
            </a:pPr>
            <a:r>
              <a:rPr lang="tr-TR" altLang="tr-TR" sz="2400" b="1" dirty="0" smtClean="0">
                <a:solidFill>
                  <a:schemeClr val="tx2">
                    <a:lumMod val="50000"/>
                  </a:schemeClr>
                </a:solidFill>
              </a:rPr>
              <a:t>“</a:t>
            </a:r>
            <a:r>
              <a:rPr lang="tr-TR" altLang="tr-TR" sz="2400" b="1" dirty="0">
                <a:solidFill>
                  <a:schemeClr val="tx2">
                    <a:lumMod val="50000"/>
                  </a:schemeClr>
                </a:solidFill>
              </a:rPr>
              <a:t>İş Sağlığı ve Güvenliği Kanunu”</a:t>
            </a:r>
          </a:p>
          <a:p>
            <a:pPr algn="ctr" eaLnBrk="1" hangingPunct="1">
              <a:spcBef>
                <a:spcPct val="50000"/>
              </a:spcBef>
            </a:pPr>
            <a:r>
              <a:rPr lang="tr-TR" altLang="tr-TR" sz="2400" b="1" dirty="0">
                <a:solidFill>
                  <a:schemeClr val="tx2">
                    <a:lumMod val="50000"/>
                  </a:schemeClr>
                </a:solidFill>
              </a:rPr>
              <a:t>30 Haziran 2012</a:t>
            </a:r>
          </a:p>
        </p:txBody>
      </p:sp>
    </p:spTree>
  </p:cSld>
  <p:clrMapOvr>
    <a:masterClrMapping/>
  </p:clrMapOvr>
  <p:transition advClick="0"/>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idx="1"/>
          </p:nvPr>
        </p:nvSpPr>
        <p:spPr>
          <a:xfrm>
            <a:off x="-36512" y="1628800"/>
            <a:ext cx="9001000" cy="4608512"/>
          </a:xfrm>
        </p:spPr>
        <p:txBody>
          <a:bodyPr>
            <a:noAutofit/>
          </a:bodyPr>
          <a:lstStyle/>
          <a:p>
            <a:pPr>
              <a:buNone/>
            </a:pPr>
            <a:r>
              <a:rPr lang="tr-TR" sz="2800" dirty="0" smtClean="0"/>
              <a:t>	MADDE 17 – </a:t>
            </a:r>
          </a:p>
          <a:p>
            <a:pPr>
              <a:buNone/>
            </a:pPr>
            <a:r>
              <a:rPr lang="tr-TR" sz="2800" dirty="0" smtClean="0"/>
              <a:t>	</a:t>
            </a:r>
            <a:r>
              <a:rPr lang="tr-TR" sz="2800" dirty="0" smtClean="0">
                <a:solidFill>
                  <a:schemeClr val="tx2">
                    <a:lumMod val="50000"/>
                  </a:schemeClr>
                </a:solidFill>
              </a:rPr>
              <a:t>(1) </a:t>
            </a:r>
            <a:r>
              <a:rPr lang="tr-TR" sz="2800" dirty="0" smtClean="0">
                <a:solidFill>
                  <a:srgbClr val="FF0000"/>
                </a:solidFill>
              </a:rPr>
              <a:t>İşveren, çalışanların iş sağlığı ve güvenliği eğitimlerini almasını sağlar. </a:t>
            </a:r>
            <a:r>
              <a:rPr lang="tr-TR" sz="2800" dirty="0" smtClean="0">
                <a:solidFill>
                  <a:schemeClr val="tx2">
                    <a:lumMod val="50000"/>
                  </a:schemeClr>
                </a:solidFill>
              </a:rPr>
              <a:t>Bu eğitim özellikle; işe başlamadan önce, çalışma yeri veya iş değişikliğinde, iş ekipmanının değişmesi hâlinde veya yeni teknoloji uygulanması hâlinde verilir. Eğitimler, değişen ve ortaya çıkan yeni risklere uygun olarak yenilenir, gerektiğinde ve düzenli aralıklarla tekrarlanır.</a:t>
            </a:r>
            <a:endParaRPr lang="tr-TR" dirty="0">
              <a:solidFill>
                <a:schemeClr val="tx2">
                  <a:lumMod val="50000"/>
                </a:schemeClr>
              </a:solidFill>
            </a:endParaRPr>
          </a:p>
        </p:txBody>
      </p:sp>
      <p:sp>
        <p:nvSpPr>
          <p:cNvPr id="12" name="11 Dikdörtgen"/>
          <p:cNvSpPr/>
          <p:nvPr/>
        </p:nvSpPr>
        <p:spPr>
          <a:xfrm>
            <a:off x="1403648" y="692696"/>
            <a:ext cx="3940502" cy="646331"/>
          </a:xfrm>
          <a:prstGeom prst="rect">
            <a:avLst/>
          </a:prstGeom>
        </p:spPr>
        <p:txBody>
          <a:bodyPr wrap="none">
            <a:spAutoFit/>
          </a:bodyPr>
          <a:lstStyle/>
          <a:p>
            <a:r>
              <a:rPr lang="tr-TR" sz="3600" b="1" dirty="0" smtClean="0">
                <a:solidFill>
                  <a:srgbClr val="FF0000"/>
                </a:solidFill>
              </a:rPr>
              <a:t>Çalışanların Eğitimi </a:t>
            </a:r>
            <a:endParaRPr lang="en-US" sz="36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idx="1"/>
          </p:nvPr>
        </p:nvSpPr>
        <p:spPr>
          <a:xfrm>
            <a:off x="-36512" y="1556792"/>
            <a:ext cx="9001000" cy="4608512"/>
          </a:xfrm>
        </p:spPr>
        <p:txBody>
          <a:bodyPr>
            <a:noAutofit/>
          </a:bodyPr>
          <a:lstStyle/>
          <a:p>
            <a:pPr>
              <a:buNone/>
            </a:pPr>
            <a:r>
              <a:rPr lang="tr-TR" sz="2500" dirty="0" smtClean="0">
                <a:solidFill>
                  <a:schemeClr val="tx2">
                    <a:lumMod val="50000"/>
                  </a:schemeClr>
                </a:solidFill>
              </a:rPr>
              <a:t>	MADDE 19 – </a:t>
            </a:r>
          </a:p>
          <a:p>
            <a:pPr>
              <a:buNone/>
            </a:pPr>
            <a:r>
              <a:rPr lang="tr-TR" sz="2500" dirty="0" smtClean="0">
                <a:solidFill>
                  <a:schemeClr val="tx2">
                    <a:lumMod val="50000"/>
                  </a:schemeClr>
                </a:solidFill>
              </a:rPr>
              <a:t>	 (1) Çalışanlar, iş sağlığı ve güvenliği ile ilgili aldıkları eğitim ve işverenin bu konudaki talimatları doğrultusunda, kendilerinin ve hareketlerinden veya yaptıkları işten etkilenen diğer çalışanların sağlık ve güvenliklerini tehlikeye düşürmemekle yükümlüdür. </a:t>
            </a:r>
          </a:p>
          <a:p>
            <a:pPr>
              <a:buNone/>
            </a:pPr>
            <a:r>
              <a:rPr lang="tr-TR" sz="2500" dirty="0" smtClean="0">
                <a:solidFill>
                  <a:schemeClr val="tx2">
                    <a:lumMod val="50000"/>
                  </a:schemeClr>
                </a:solidFill>
              </a:rPr>
              <a:t>	(2) Çalışanların, işveren tarafından verilen eğitim ve talimatlar doğrultusunda yükümlülükleri şunlardır:</a:t>
            </a:r>
          </a:p>
          <a:p>
            <a:pPr>
              <a:buNone/>
            </a:pPr>
            <a:r>
              <a:rPr lang="tr-TR" sz="2500" dirty="0" smtClean="0">
                <a:solidFill>
                  <a:schemeClr val="tx2">
                    <a:lumMod val="50000"/>
                  </a:schemeClr>
                </a:solidFill>
              </a:rPr>
              <a:t>	 a) İşyerindeki makine, cihaz, araç, gereç, tehlikeli madde, taşıma ekipmanı ve diğer üretim araçlarını kurallara uygun şekilde kullanmak, bunların güvenlik donanımlarını doğru olarak kullanmak, keyfi olarak çıkarmamak ve değiştirmemek.</a:t>
            </a:r>
            <a:endParaRPr lang="tr-TR" sz="2500" dirty="0">
              <a:solidFill>
                <a:schemeClr val="tx2">
                  <a:lumMod val="50000"/>
                </a:schemeClr>
              </a:solidFill>
            </a:endParaRPr>
          </a:p>
        </p:txBody>
      </p:sp>
      <p:sp>
        <p:nvSpPr>
          <p:cNvPr id="12" name="11 Dikdörtgen"/>
          <p:cNvSpPr/>
          <p:nvPr/>
        </p:nvSpPr>
        <p:spPr>
          <a:xfrm>
            <a:off x="1403648" y="692696"/>
            <a:ext cx="5395901" cy="646331"/>
          </a:xfrm>
          <a:prstGeom prst="rect">
            <a:avLst/>
          </a:prstGeom>
        </p:spPr>
        <p:txBody>
          <a:bodyPr wrap="none">
            <a:spAutoFit/>
          </a:bodyPr>
          <a:lstStyle/>
          <a:p>
            <a:r>
              <a:rPr lang="tr-TR" sz="3600" b="1" dirty="0" smtClean="0">
                <a:solidFill>
                  <a:srgbClr val="FF0000"/>
                </a:solidFill>
              </a:rPr>
              <a:t>Çalışanların Yükümlülükleri</a:t>
            </a:r>
            <a:endParaRPr lang="en-US" sz="35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2 İçerik Yer Tutucusu"/>
          <p:cNvSpPr>
            <a:spLocks noGrp="1"/>
          </p:cNvSpPr>
          <p:nvPr>
            <p:ph idx="1"/>
          </p:nvPr>
        </p:nvSpPr>
        <p:spPr>
          <a:xfrm>
            <a:off x="-180528" y="1628800"/>
            <a:ext cx="9180512" cy="4896544"/>
          </a:xfrm>
        </p:spPr>
        <p:txBody>
          <a:bodyPr>
            <a:noAutofit/>
          </a:bodyPr>
          <a:lstStyle/>
          <a:p>
            <a:pPr>
              <a:buNone/>
            </a:pPr>
            <a:r>
              <a:rPr lang="tr-TR" sz="2500" dirty="0" smtClean="0">
                <a:solidFill>
                  <a:schemeClr val="tx2">
                    <a:lumMod val="50000"/>
                  </a:schemeClr>
                </a:solidFill>
              </a:rPr>
              <a:t>	b) Kendilerine sağlanan kişisel koruyucu donanımı doğru kullanmak ve korumak.</a:t>
            </a:r>
          </a:p>
          <a:p>
            <a:pPr>
              <a:buNone/>
            </a:pPr>
            <a:r>
              <a:rPr lang="tr-TR" sz="2500" dirty="0" smtClean="0">
                <a:solidFill>
                  <a:schemeClr val="tx2">
                    <a:lumMod val="50000"/>
                  </a:schemeClr>
                </a:solidFill>
              </a:rPr>
              <a:t>	c) İşyerindeki makine, cihaz, araç, gereç, tesis ve binalarda sağlık ve güvenlik yönünden ciddi ve yakın bir tehlike ile Karşılaştıklarında ve koruma tedbirlerinde bir eksiklik gördüklerinde, işverene veya çalışan temsilcisine derhal haber vermek.</a:t>
            </a:r>
          </a:p>
          <a:p>
            <a:pPr>
              <a:buNone/>
            </a:pPr>
            <a:r>
              <a:rPr lang="tr-TR" sz="2500" dirty="0" smtClean="0">
                <a:solidFill>
                  <a:schemeClr val="tx2">
                    <a:lumMod val="50000"/>
                  </a:schemeClr>
                </a:solidFill>
              </a:rPr>
              <a:t>	ç) Teftişe yetkili makam tarafından işyerinde tespit edilen noksanlık ve mevzuata aykırılıkların giderilmesi konusunda, işveren ve çalışan temsilcisi ile iş birliği yapmak.</a:t>
            </a:r>
          </a:p>
          <a:p>
            <a:pPr>
              <a:buNone/>
            </a:pPr>
            <a:r>
              <a:rPr lang="tr-TR" sz="2500" dirty="0" smtClean="0">
                <a:solidFill>
                  <a:schemeClr val="tx2">
                    <a:lumMod val="50000"/>
                  </a:schemeClr>
                </a:solidFill>
              </a:rPr>
              <a:t>	d) Kendi görev alanında, iş sağlığı ve güvenliğinin sağlanması için işveren ve çalışan temsilcisi ile iş birliği yapmak</a:t>
            </a:r>
            <a:endParaRPr lang="tr-TR" sz="2500" dirty="0">
              <a:solidFill>
                <a:schemeClr val="tx2">
                  <a:lumMod val="50000"/>
                </a:schemeClr>
              </a:solidFill>
            </a:endParaRPr>
          </a:p>
        </p:txBody>
      </p:sp>
      <p:sp>
        <p:nvSpPr>
          <p:cNvPr id="12" name="11 Dikdörtgen"/>
          <p:cNvSpPr/>
          <p:nvPr/>
        </p:nvSpPr>
        <p:spPr>
          <a:xfrm>
            <a:off x="1403648" y="692696"/>
            <a:ext cx="5395901" cy="646331"/>
          </a:xfrm>
          <a:prstGeom prst="rect">
            <a:avLst/>
          </a:prstGeom>
        </p:spPr>
        <p:txBody>
          <a:bodyPr wrap="none">
            <a:spAutoFit/>
          </a:bodyPr>
          <a:lstStyle/>
          <a:p>
            <a:r>
              <a:rPr lang="tr-TR" sz="3600" b="1" dirty="0" smtClean="0">
                <a:solidFill>
                  <a:srgbClr val="FF0000"/>
                </a:solidFill>
              </a:rPr>
              <a:t>Çalışanların Yükümlülükleri</a:t>
            </a:r>
            <a:endParaRPr lang="en-US" sz="35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 name="10 Dikdörtgen"/>
          <p:cNvSpPr/>
          <p:nvPr/>
        </p:nvSpPr>
        <p:spPr>
          <a:xfrm>
            <a:off x="539552" y="1412776"/>
            <a:ext cx="8208912" cy="5016758"/>
          </a:xfrm>
          <a:prstGeom prst="rect">
            <a:avLst/>
          </a:prstGeom>
        </p:spPr>
        <p:txBody>
          <a:bodyPr wrap="square">
            <a:spAutoFit/>
          </a:bodyPr>
          <a:lstStyle/>
          <a:p>
            <a:pPr>
              <a:lnSpc>
                <a:spcPct val="250000"/>
              </a:lnSpc>
            </a:pPr>
            <a:r>
              <a:rPr lang="tr-TR" sz="3200" b="1" dirty="0" smtClean="0">
                <a:solidFill>
                  <a:srgbClr val="FF0000"/>
                </a:solidFill>
              </a:rPr>
              <a:t>Güvenliğin şansa değil, sana bağlıdır… </a:t>
            </a:r>
          </a:p>
          <a:p>
            <a:pPr>
              <a:lnSpc>
                <a:spcPct val="250000"/>
              </a:lnSpc>
            </a:pPr>
            <a:r>
              <a:rPr lang="tr-TR" sz="3200" b="1" dirty="0" smtClean="0">
                <a:solidFill>
                  <a:srgbClr val="FF0000"/>
                </a:solidFill>
              </a:rPr>
              <a:t>iş güvenliği kurallarına uy…</a:t>
            </a:r>
          </a:p>
          <a:p>
            <a:pPr>
              <a:lnSpc>
                <a:spcPct val="250000"/>
              </a:lnSpc>
            </a:pPr>
            <a:r>
              <a:rPr lang="tr-TR" sz="3200" b="1" dirty="0" smtClean="0">
                <a:solidFill>
                  <a:srgbClr val="FF0000"/>
                </a:solidFill>
              </a:rPr>
              <a:t>Risk alma, önlem al.</a:t>
            </a:r>
          </a:p>
          <a:p>
            <a:pPr>
              <a:lnSpc>
                <a:spcPct val="250000"/>
              </a:lnSpc>
            </a:pPr>
            <a:r>
              <a:rPr lang="tr-TR" sz="3200" b="1" dirty="0" smtClean="0">
                <a:solidFill>
                  <a:srgbClr val="FF0000"/>
                </a:solidFill>
              </a:rPr>
              <a:t>Tedbir Hayat Kurtarır.</a:t>
            </a:r>
            <a:endParaRPr lang="en-US" sz="32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b="1" dirty="0" smtClean="0">
                <a:solidFill>
                  <a:srgbClr val="00B050"/>
                </a:solidFill>
              </a:rPr>
              <a:t>Örnek Soru</a:t>
            </a:r>
            <a:endParaRPr lang="tr-TR" b="1" dirty="0">
              <a:solidFill>
                <a:srgbClr val="00B050"/>
              </a:solidFill>
            </a:endParaRPr>
          </a:p>
        </p:txBody>
      </p:sp>
      <p:sp>
        <p:nvSpPr>
          <p:cNvPr id="3" name="İçerik Yer Tutucusu 2"/>
          <p:cNvSpPr>
            <a:spLocks noGrp="1"/>
          </p:cNvSpPr>
          <p:nvPr>
            <p:ph idx="1"/>
          </p:nvPr>
        </p:nvSpPr>
        <p:spPr>
          <a:xfrm>
            <a:off x="683568" y="1484784"/>
            <a:ext cx="8229600" cy="4525963"/>
          </a:xfrm>
        </p:spPr>
        <p:txBody>
          <a:bodyPr/>
          <a:lstStyle/>
          <a:p>
            <a:r>
              <a:rPr lang="tr-TR" altLang="tr-TR" b="1" dirty="0"/>
              <a:t>Dünya Sağlık Örgütü’</a:t>
            </a:r>
            <a:r>
              <a:rPr lang="tr-TR" altLang="tr-TR" dirty="0"/>
              <a:t>ne göre </a:t>
            </a:r>
            <a:r>
              <a:rPr lang="tr-TR" altLang="tr-TR" b="1" dirty="0"/>
              <a:t>kaç yaşındaki kişiler yetişkin</a:t>
            </a:r>
            <a:r>
              <a:rPr lang="tr-TR" altLang="tr-TR" dirty="0"/>
              <a:t> olarak tanımlanmaktadır?</a:t>
            </a:r>
          </a:p>
          <a:p>
            <a:endParaRPr lang="tr-TR" altLang="tr-TR" dirty="0"/>
          </a:p>
          <a:p>
            <a:pPr>
              <a:buNone/>
            </a:pPr>
            <a:r>
              <a:rPr lang="tr-TR" altLang="tr-TR" dirty="0"/>
              <a:t>		a) 15</a:t>
            </a:r>
          </a:p>
          <a:p>
            <a:pPr>
              <a:buNone/>
            </a:pPr>
            <a:r>
              <a:rPr lang="tr-TR" altLang="tr-TR" dirty="0"/>
              <a:t>		b) 24</a:t>
            </a:r>
          </a:p>
          <a:p>
            <a:pPr>
              <a:buNone/>
            </a:pPr>
            <a:r>
              <a:rPr lang="tr-TR" altLang="tr-TR" dirty="0"/>
              <a:t>		c) 30</a:t>
            </a:r>
          </a:p>
          <a:p>
            <a:pPr>
              <a:buNone/>
            </a:pPr>
            <a:r>
              <a:rPr lang="tr-TR" altLang="tr-TR" dirty="0"/>
              <a:t>		d) 54</a:t>
            </a:r>
          </a:p>
          <a:p>
            <a:endParaRPr lang="tr-TR" dirty="0"/>
          </a:p>
        </p:txBody>
      </p:sp>
      <p:pic>
        <p:nvPicPr>
          <p:cNvPr id="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spTree>
    <p:extLst>
      <p:ext uri="{BB962C8B-B14F-4D97-AF65-F5344CB8AC3E}">
        <p14:creationId xmlns:p14="http://schemas.microsoft.com/office/powerpoint/2010/main" xmlns="" val="2244765119"/>
      </p:ext>
    </p:extLst>
  </p:cSld>
  <p:clrMapOvr>
    <a:masterClrMapping/>
  </p:clrMapOvr>
  <p:transition advClick="0"/>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210146"/>
          </a:xfrm>
        </p:spPr>
        <p:txBody>
          <a:bodyPr>
            <a:normAutofit/>
          </a:bodyPr>
          <a:lstStyle/>
          <a:p>
            <a:r>
              <a:rPr lang="tr-TR" b="1" dirty="0">
                <a:solidFill>
                  <a:srgbClr val="00B050"/>
                </a:solidFill>
              </a:rPr>
              <a:t>Örnek Soru</a:t>
            </a:r>
            <a:endParaRPr lang="tr-TR" dirty="0"/>
          </a:p>
        </p:txBody>
      </p:sp>
      <p:sp>
        <p:nvSpPr>
          <p:cNvPr id="3" name="İçerik Yer Tutucusu 2"/>
          <p:cNvSpPr>
            <a:spLocks noGrp="1"/>
          </p:cNvSpPr>
          <p:nvPr>
            <p:ph idx="1"/>
          </p:nvPr>
        </p:nvSpPr>
        <p:spPr/>
        <p:txBody>
          <a:bodyPr>
            <a:normAutofit fontScale="92500" lnSpcReduction="10000"/>
          </a:bodyPr>
          <a:lstStyle/>
          <a:p>
            <a:pPr>
              <a:lnSpc>
                <a:spcPct val="90000"/>
              </a:lnSpc>
            </a:pPr>
            <a:r>
              <a:rPr lang="tr-TR" altLang="tr-TR" dirty="0"/>
              <a:t>Aşağıdakilerden hangisi </a:t>
            </a:r>
            <a:r>
              <a:rPr lang="tr-TR" altLang="tr-TR" b="1" dirty="0"/>
              <a:t>yetişkinlerin özelliklerinden biri değil</a:t>
            </a:r>
            <a:r>
              <a:rPr lang="tr-TR" altLang="tr-TR" dirty="0"/>
              <a:t>dir?</a:t>
            </a:r>
          </a:p>
          <a:p>
            <a:pPr>
              <a:lnSpc>
                <a:spcPct val="90000"/>
              </a:lnSpc>
            </a:pPr>
            <a:endParaRPr lang="tr-TR" altLang="tr-TR" dirty="0"/>
          </a:p>
          <a:p>
            <a:pPr>
              <a:lnSpc>
                <a:spcPct val="90000"/>
              </a:lnSpc>
              <a:buNone/>
            </a:pPr>
            <a:r>
              <a:rPr lang="tr-TR" altLang="tr-TR" dirty="0"/>
              <a:t>a) Yetişkin benlik kavramı gelişmiş bir insandır; kendine olgun bir insan olarak davranılmasını ister</a:t>
            </a:r>
          </a:p>
          <a:p>
            <a:pPr>
              <a:lnSpc>
                <a:spcPct val="90000"/>
              </a:lnSpc>
              <a:buNone/>
            </a:pPr>
            <a:r>
              <a:rPr lang="tr-TR" altLang="tr-TR" dirty="0"/>
              <a:t>b) Başarı kaydedince övgüler duymak ister</a:t>
            </a:r>
          </a:p>
          <a:p>
            <a:pPr>
              <a:lnSpc>
                <a:spcPct val="90000"/>
              </a:lnSpc>
              <a:buNone/>
            </a:pPr>
            <a:r>
              <a:rPr lang="tr-TR" altLang="tr-TR" dirty="0"/>
              <a:t>c) Problem merkezli olup bilgi ve becerilerini uygulamak ister</a:t>
            </a:r>
          </a:p>
          <a:p>
            <a:pPr>
              <a:lnSpc>
                <a:spcPct val="90000"/>
              </a:lnSpc>
              <a:buNone/>
            </a:pPr>
            <a:r>
              <a:rPr lang="tr-TR" altLang="tr-TR" dirty="0"/>
              <a:t>d) Eğiticinin kendi üzerinde otorite kurmasını ister</a:t>
            </a:r>
          </a:p>
          <a:p>
            <a:endParaRPr lang="tr-TR" dirty="0"/>
          </a:p>
        </p:txBody>
      </p:sp>
      <p:pic>
        <p:nvPicPr>
          <p:cNvPr id="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spTree>
    <p:extLst>
      <p:ext uri="{BB962C8B-B14F-4D97-AF65-F5344CB8AC3E}">
        <p14:creationId xmlns:p14="http://schemas.microsoft.com/office/powerpoint/2010/main" xmlns="" val="4084138974"/>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32903"/>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Öğretmen Kimdir?</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251520" y="1556792"/>
            <a:ext cx="8568952" cy="2135969"/>
          </a:xfrm>
          <a:prstGeom prst="rect">
            <a:avLst/>
          </a:prstGeom>
        </p:spPr>
        <p:txBody>
          <a:bodyPr wrap="square">
            <a:spAutoFit/>
          </a:bodyPr>
          <a:lstStyle/>
          <a:p>
            <a:pPr>
              <a:lnSpc>
                <a:spcPct val="80000"/>
              </a:lnSpc>
            </a:pPr>
            <a:endParaRPr lang="tr-TR" sz="2600" dirty="0" smtClean="0">
              <a:solidFill>
                <a:schemeClr val="accent1">
                  <a:lumMod val="75000"/>
                </a:schemeClr>
              </a:solidFill>
            </a:endParaRPr>
          </a:p>
          <a:p>
            <a:pPr>
              <a:buFont typeface="Wingdings 2" pitchFamily="18" charset="2"/>
              <a:buNone/>
            </a:pPr>
            <a:r>
              <a:rPr lang="tr-TR" sz="2600" dirty="0" smtClean="0">
                <a:solidFill>
                  <a:schemeClr val="tx2">
                    <a:lumMod val="50000"/>
                  </a:schemeClr>
                </a:solidFill>
              </a:rPr>
              <a:t>	</a:t>
            </a:r>
            <a:r>
              <a:rPr lang="tr-TR" sz="2800" b="1" dirty="0" smtClean="0">
                <a:solidFill>
                  <a:srgbClr val="FF0000"/>
                </a:solidFill>
              </a:rPr>
              <a:t>1739 sayılı Milli Eğitim Temel Kanunu’na göre:</a:t>
            </a:r>
          </a:p>
          <a:p>
            <a:r>
              <a:rPr lang="tr-TR" sz="2800" b="1" dirty="0" smtClean="0">
                <a:solidFill>
                  <a:srgbClr val="FF0000"/>
                </a:solidFill>
              </a:rPr>
              <a:t>Öğretmenlik;</a:t>
            </a:r>
            <a:r>
              <a:rPr lang="tr-TR" sz="2800" dirty="0" smtClean="0">
                <a:solidFill>
                  <a:srgbClr val="FF0000"/>
                </a:solidFill>
              </a:rPr>
              <a:t> </a:t>
            </a:r>
            <a:r>
              <a:rPr lang="tr-TR" sz="2800" dirty="0" smtClean="0">
                <a:solidFill>
                  <a:schemeClr val="tx2">
                    <a:lumMod val="50000"/>
                  </a:schemeClr>
                </a:solidFill>
              </a:rPr>
              <a:t>devletin eğitim, öğretim ve bununla ilgili yönetim görevlerini üzerine alan özel bir ihtisas mesleği olarak tanımlanmaktadır.</a:t>
            </a:r>
          </a:p>
        </p:txBody>
      </p:sp>
      <p:pic>
        <p:nvPicPr>
          <p:cNvPr id="455682" name="Picture 2" descr="öğretmen karikatürleri ile ilgili görsel sonucu"/>
          <p:cNvPicPr>
            <a:picLocks noChangeAspect="1" noChangeArrowheads="1"/>
          </p:cNvPicPr>
          <p:nvPr/>
        </p:nvPicPr>
        <p:blipFill>
          <a:blip r:embed="rId4" cstate="print"/>
          <a:srcRect/>
          <a:stretch>
            <a:fillRect/>
          </a:stretch>
        </p:blipFill>
        <p:spPr bwMode="auto">
          <a:xfrm>
            <a:off x="4211960" y="3645024"/>
            <a:ext cx="3610372" cy="255614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00B050"/>
                </a:solidFill>
              </a:rPr>
              <a:t>Örnek Soru</a:t>
            </a:r>
            <a:endParaRPr lang="tr-TR" dirty="0"/>
          </a:p>
        </p:txBody>
      </p:sp>
      <p:sp>
        <p:nvSpPr>
          <p:cNvPr id="3" name="İçerik Yer Tutucusu 2"/>
          <p:cNvSpPr>
            <a:spLocks noGrp="1"/>
          </p:cNvSpPr>
          <p:nvPr>
            <p:ph idx="1"/>
          </p:nvPr>
        </p:nvSpPr>
        <p:spPr/>
        <p:txBody>
          <a:bodyPr/>
          <a:lstStyle/>
          <a:p>
            <a:r>
              <a:rPr lang="tr-TR" altLang="tr-TR" b="1" dirty="0"/>
              <a:t>Yetişkin eğitimini</a:t>
            </a:r>
            <a:r>
              <a:rPr lang="tr-TR" altLang="tr-TR" dirty="0"/>
              <a:t> konu alan </a:t>
            </a:r>
            <a:r>
              <a:rPr lang="tr-TR" altLang="tr-TR" b="1" dirty="0"/>
              <a:t>bilim </a:t>
            </a:r>
            <a:r>
              <a:rPr lang="tr-TR" altLang="tr-TR" dirty="0"/>
              <a:t>ve </a:t>
            </a:r>
            <a:r>
              <a:rPr lang="tr-TR" altLang="tr-TR" b="1" dirty="0"/>
              <a:t>sanat dalının adı</a:t>
            </a:r>
            <a:r>
              <a:rPr lang="tr-TR" altLang="tr-TR" dirty="0"/>
              <a:t> nedir?</a:t>
            </a:r>
          </a:p>
          <a:p>
            <a:endParaRPr lang="tr-TR" altLang="tr-TR" dirty="0"/>
          </a:p>
          <a:p>
            <a:pPr>
              <a:buNone/>
            </a:pPr>
            <a:r>
              <a:rPr lang="tr-TR" altLang="tr-TR" dirty="0"/>
              <a:t>		a) Pedagoji</a:t>
            </a:r>
          </a:p>
          <a:p>
            <a:pPr>
              <a:buNone/>
            </a:pPr>
            <a:r>
              <a:rPr lang="tr-TR" altLang="tr-TR" dirty="0"/>
              <a:t>		b) </a:t>
            </a:r>
            <a:r>
              <a:rPr lang="tr-TR" altLang="tr-TR" dirty="0" err="1"/>
              <a:t>Androgoji</a:t>
            </a:r>
            <a:endParaRPr lang="tr-TR" altLang="tr-TR" dirty="0"/>
          </a:p>
          <a:p>
            <a:pPr>
              <a:buNone/>
            </a:pPr>
            <a:r>
              <a:rPr lang="tr-TR" altLang="tr-TR" dirty="0"/>
              <a:t>		c) Sosyoloji</a:t>
            </a:r>
          </a:p>
          <a:p>
            <a:pPr>
              <a:buNone/>
            </a:pPr>
            <a:r>
              <a:rPr lang="tr-TR" altLang="tr-TR" dirty="0"/>
              <a:t>		d) Psikoloji</a:t>
            </a:r>
            <a:endParaRPr lang="tr-TR" dirty="0"/>
          </a:p>
        </p:txBody>
      </p:sp>
      <p:pic>
        <p:nvPicPr>
          <p:cNvPr id="5"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spTree>
    <p:extLst>
      <p:ext uri="{BB962C8B-B14F-4D97-AF65-F5344CB8AC3E}">
        <p14:creationId xmlns:p14="http://schemas.microsoft.com/office/powerpoint/2010/main" xmlns="" val="341241916"/>
      </p:ext>
    </p:extLst>
  </p:cSld>
  <p:clrMapOvr>
    <a:masterClrMapping/>
  </p:clrMapOvr>
  <p:transition advClick="0"/>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00B050"/>
                </a:solidFill>
              </a:rPr>
              <a:t>Örnek Soru</a:t>
            </a:r>
            <a:endParaRPr lang="tr-TR" dirty="0"/>
          </a:p>
        </p:txBody>
      </p:sp>
      <p:sp>
        <p:nvSpPr>
          <p:cNvPr id="3" name="İçerik Yer Tutucusu 2"/>
          <p:cNvSpPr>
            <a:spLocks noGrp="1"/>
          </p:cNvSpPr>
          <p:nvPr>
            <p:ph idx="1"/>
          </p:nvPr>
        </p:nvSpPr>
        <p:spPr/>
        <p:txBody>
          <a:bodyPr>
            <a:normAutofit lnSpcReduction="10000"/>
          </a:bodyPr>
          <a:lstStyle/>
          <a:p>
            <a:pPr>
              <a:lnSpc>
                <a:spcPct val="90000"/>
              </a:lnSpc>
            </a:pPr>
            <a:r>
              <a:rPr lang="tr-TR" altLang="tr-TR" b="1" dirty="0">
                <a:latin typeface="Times New Roman" pitchFamily="18" charset="0"/>
                <a:cs typeface="Arial" pitchFamily="34" charset="0"/>
              </a:rPr>
              <a:t>Zihinsel</a:t>
            </a:r>
            <a:r>
              <a:rPr lang="tr-TR" altLang="tr-TR" dirty="0">
                <a:latin typeface="Times New Roman" pitchFamily="18" charset="0"/>
                <a:cs typeface="Arial" pitchFamily="34" charset="0"/>
              </a:rPr>
              <a:t> ve </a:t>
            </a:r>
            <a:r>
              <a:rPr lang="tr-TR" altLang="tr-TR" b="1" dirty="0">
                <a:latin typeface="Times New Roman" pitchFamily="18" charset="0"/>
                <a:cs typeface="Arial" pitchFamily="34" charset="0"/>
              </a:rPr>
              <a:t>bedensel gelişimini tamamlamış</a:t>
            </a:r>
            <a:r>
              <a:rPr lang="tr-TR" altLang="tr-TR" dirty="0">
                <a:latin typeface="Times New Roman" pitchFamily="18" charset="0"/>
                <a:cs typeface="Arial" pitchFamily="34" charset="0"/>
              </a:rPr>
              <a:t> ve </a:t>
            </a:r>
            <a:r>
              <a:rPr lang="tr-TR" altLang="tr-TR" b="1" dirty="0">
                <a:latin typeface="Times New Roman" pitchFamily="18" charset="0"/>
                <a:cs typeface="Arial" pitchFamily="34" charset="0"/>
              </a:rPr>
              <a:t>psikolojik olgunluğa ulaşmış, ekonomik bağımsızlığını kazanmış</a:t>
            </a:r>
            <a:r>
              <a:rPr lang="tr-TR" altLang="tr-TR" dirty="0">
                <a:latin typeface="Times New Roman" pitchFamily="18" charset="0"/>
                <a:cs typeface="Arial" pitchFamily="34" charset="0"/>
              </a:rPr>
              <a:t> ve </a:t>
            </a:r>
            <a:r>
              <a:rPr lang="tr-TR" altLang="tr-TR" b="1" dirty="0">
                <a:latin typeface="Times New Roman" pitchFamily="18" charset="0"/>
                <a:cs typeface="Arial" pitchFamily="34" charset="0"/>
              </a:rPr>
              <a:t>toplumda bir sorumluluk üstlenen kişi</a:t>
            </a:r>
            <a:r>
              <a:rPr lang="tr-TR" altLang="tr-TR" dirty="0">
                <a:latin typeface="Times New Roman" pitchFamily="18" charset="0"/>
                <a:cs typeface="Arial" pitchFamily="34" charset="0"/>
              </a:rPr>
              <a:t>ye ne denir?</a:t>
            </a:r>
          </a:p>
          <a:p>
            <a:pPr>
              <a:lnSpc>
                <a:spcPct val="90000"/>
              </a:lnSpc>
            </a:pPr>
            <a:endParaRPr lang="tr-TR" altLang="tr-TR" dirty="0">
              <a:latin typeface="Times New Roman" pitchFamily="18" charset="0"/>
              <a:cs typeface="Arial" pitchFamily="34" charset="0"/>
            </a:endParaRPr>
          </a:p>
          <a:p>
            <a:pPr>
              <a:lnSpc>
                <a:spcPct val="90000"/>
              </a:lnSpc>
              <a:buNone/>
            </a:pPr>
            <a:r>
              <a:rPr lang="tr-TR" altLang="tr-TR" dirty="0">
                <a:latin typeface="Times New Roman" pitchFamily="18" charset="0"/>
                <a:cs typeface="Arial" pitchFamily="34" charset="0"/>
              </a:rPr>
              <a:t>		a) Bilinçli vatandaş</a:t>
            </a:r>
          </a:p>
          <a:p>
            <a:pPr>
              <a:lnSpc>
                <a:spcPct val="90000"/>
              </a:lnSpc>
              <a:buNone/>
            </a:pPr>
            <a:r>
              <a:rPr lang="tr-TR" altLang="tr-TR" dirty="0">
                <a:latin typeface="Times New Roman" pitchFamily="18" charset="0"/>
                <a:cs typeface="Arial" pitchFamily="34" charset="0"/>
              </a:rPr>
              <a:t>		b) Hane halkı reisi</a:t>
            </a:r>
          </a:p>
          <a:p>
            <a:pPr>
              <a:lnSpc>
                <a:spcPct val="90000"/>
              </a:lnSpc>
              <a:buNone/>
            </a:pPr>
            <a:r>
              <a:rPr lang="tr-TR" altLang="tr-TR" dirty="0">
                <a:latin typeface="Times New Roman" pitchFamily="18" charset="0"/>
                <a:cs typeface="Arial" pitchFamily="34" charset="0"/>
              </a:rPr>
              <a:t>		c) Yetişkin</a:t>
            </a:r>
          </a:p>
          <a:p>
            <a:pPr>
              <a:lnSpc>
                <a:spcPct val="90000"/>
              </a:lnSpc>
              <a:buNone/>
            </a:pPr>
            <a:r>
              <a:rPr lang="tr-TR" altLang="tr-TR" dirty="0">
                <a:latin typeface="Times New Roman" pitchFamily="18" charset="0"/>
                <a:cs typeface="Arial" pitchFamily="34" charset="0"/>
              </a:rPr>
              <a:t>		d) Reşit</a:t>
            </a:r>
          </a:p>
          <a:p>
            <a:endParaRPr lang="tr-TR" dirty="0"/>
          </a:p>
        </p:txBody>
      </p:sp>
      <p:pic>
        <p:nvPicPr>
          <p:cNvPr id="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spTree>
    <p:extLst>
      <p:ext uri="{BB962C8B-B14F-4D97-AF65-F5344CB8AC3E}">
        <p14:creationId xmlns:p14="http://schemas.microsoft.com/office/powerpoint/2010/main" xmlns="" val="1079065830"/>
      </p:ext>
    </p:extLst>
  </p:cSld>
  <p:clrMapOvr>
    <a:masterClrMapping/>
  </p:clrMapOvr>
  <p:transition advClick="0"/>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00B050"/>
                </a:solidFill>
              </a:rPr>
              <a:t>Örnek Soru</a:t>
            </a:r>
            <a:endParaRPr lang="tr-TR" dirty="0"/>
          </a:p>
        </p:txBody>
      </p:sp>
      <p:sp>
        <p:nvSpPr>
          <p:cNvPr id="3" name="İçerik Yer Tutucusu 2"/>
          <p:cNvSpPr>
            <a:spLocks noGrp="1"/>
          </p:cNvSpPr>
          <p:nvPr>
            <p:ph idx="1"/>
          </p:nvPr>
        </p:nvSpPr>
        <p:spPr/>
        <p:txBody>
          <a:bodyPr/>
          <a:lstStyle/>
          <a:p>
            <a:r>
              <a:rPr lang="tr-TR" altLang="tr-TR" b="1" dirty="0"/>
              <a:t>İnsan zekası gelişimini </a:t>
            </a:r>
            <a:r>
              <a:rPr lang="tr-TR" altLang="tr-TR" dirty="0"/>
              <a:t>genellikle</a:t>
            </a:r>
            <a:r>
              <a:rPr lang="tr-TR" altLang="tr-TR" b="1" dirty="0"/>
              <a:t> kaç yaşından sonra tamamlar</a:t>
            </a:r>
            <a:r>
              <a:rPr lang="tr-TR" altLang="tr-TR" dirty="0"/>
              <a:t>?</a:t>
            </a:r>
          </a:p>
          <a:p>
            <a:endParaRPr lang="tr-TR" altLang="tr-TR" dirty="0"/>
          </a:p>
          <a:p>
            <a:pPr>
              <a:buNone/>
            </a:pPr>
            <a:r>
              <a:rPr lang="tr-TR" altLang="tr-TR" dirty="0"/>
              <a:t>		a) 15</a:t>
            </a:r>
          </a:p>
          <a:p>
            <a:pPr>
              <a:buNone/>
            </a:pPr>
            <a:r>
              <a:rPr lang="tr-TR" altLang="tr-TR" dirty="0"/>
              <a:t>		b) 20</a:t>
            </a:r>
          </a:p>
          <a:p>
            <a:pPr>
              <a:buNone/>
            </a:pPr>
            <a:r>
              <a:rPr lang="tr-TR" altLang="tr-TR" dirty="0"/>
              <a:t>		c) 30</a:t>
            </a:r>
          </a:p>
          <a:p>
            <a:pPr>
              <a:buNone/>
            </a:pPr>
            <a:r>
              <a:rPr lang="tr-TR" altLang="tr-TR" dirty="0"/>
              <a:t>		d) 45</a:t>
            </a:r>
          </a:p>
          <a:p>
            <a:endParaRPr lang="tr-TR" dirty="0"/>
          </a:p>
        </p:txBody>
      </p:sp>
      <p:pic>
        <p:nvPicPr>
          <p:cNvPr id="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spTree>
    <p:extLst>
      <p:ext uri="{BB962C8B-B14F-4D97-AF65-F5344CB8AC3E}">
        <p14:creationId xmlns:p14="http://schemas.microsoft.com/office/powerpoint/2010/main" xmlns="" val="1257925189"/>
      </p:ext>
    </p:extLst>
  </p:cSld>
  <p:clrMapOvr>
    <a:masterClrMapping/>
  </p:clrMapOvr>
  <p:transition advClick="0"/>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00B050"/>
                </a:solidFill>
              </a:rPr>
              <a:t>Örnek Soru</a:t>
            </a:r>
            <a:endParaRPr lang="tr-TR" dirty="0"/>
          </a:p>
        </p:txBody>
      </p:sp>
      <p:sp>
        <p:nvSpPr>
          <p:cNvPr id="3" name="İçerik Yer Tutucusu 2"/>
          <p:cNvSpPr>
            <a:spLocks noGrp="1"/>
          </p:cNvSpPr>
          <p:nvPr>
            <p:ph idx="1"/>
          </p:nvPr>
        </p:nvSpPr>
        <p:spPr/>
        <p:txBody>
          <a:bodyPr/>
          <a:lstStyle/>
          <a:p>
            <a:pPr>
              <a:lnSpc>
                <a:spcPct val="90000"/>
              </a:lnSpc>
            </a:pPr>
            <a:r>
              <a:rPr lang="tr-TR" altLang="tr-TR" dirty="0">
                <a:latin typeface="Times New Roman" pitchFamily="18" charset="0"/>
              </a:rPr>
              <a:t>Aşağıdakilerden hangisi </a:t>
            </a:r>
            <a:r>
              <a:rPr lang="tr-TR" altLang="tr-TR" b="1" dirty="0">
                <a:latin typeface="Times New Roman" pitchFamily="18" charset="0"/>
              </a:rPr>
              <a:t>yetişkin eğitimini gerekli kılan unsurlar arasında en az etkili</a:t>
            </a:r>
            <a:r>
              <a:rPr lang="tr-TR" altLang="tr-TR" dirty="0">
                <a:latin typeface="Times New Roman" pitchFamily="18" charset="0"/>
              </a:rPr>
              <a:t>dir?</a:t>
            </a:r>
          </a:p>
          <a:p>
            <a:pPr>
              <a:lnSpc>
                <a:spcPct val="90000"/>
              </a:lnSpc>
              <a:buNone/>
            </a:pPr>
            <a:r>
              <a:rPr lang="tr-TR" altLang="tr-TR" dirty="0">
                <a:latin typeface="Times New Roman" pitchFamily="18" charset="0"/>
              </a:rPr>
              <a:t>a) Mesleki hareketlilik</a:t>
            </a:r>
          </a:p>
          <a:p>
            <a:pPr>
              <a:lnSpc>
                <a:spcPct val="90000"/>
              </a:lnSpc>
              <a:buNone/>
            </a:pPr>
            <a:r>
              <a:rPr lang="tr-TR" altLang="tr-TR" dirty="0">
                <a:latin typeface="Times New Roman" pitchFamily="18" charset="0"/>
              </a:rPr>
              <a:t>b) Ekonomik ve toplumsal gelişmenin getirdiği zorluklar</a:t>
            </a:r>
          </a:p>
          <a:p>
            <a:pPr>
              <a:lnSpc>
                <a:spcPct val="90000"/>
              </a:lnSpc>
              <a:buNone/>
            </a:pPr>
            <a:r>
              <a:rPr lang="tr-TR" altLang="tr-TR" dirty="0">
                <a:latin typeface="Times New Roman" pitchFamily="18" charset="0"/>
              </a:rPr>
              <a:t>c) Bilgi birikimindeki gelişmeler ve bu bilgi ve becerileri kazanma gereği</a:t>
            </a:r>
          </a:p>
          <a:p>
            <a:pPr>
              <a:lnSpc>
                <a:spcPct val="90000"/>
              </a:lnSpc>
              <a:buNone/>
            </a:pPr>
            <a:r>
              <a:rPr lang="tr-TR" altLang="tr-TR" dirty="0">
                <a:latin typeface="Times New Roman" pitchFamily="18" charset="0"/>
              </a:rPr>
              <a:t>d) Sosyal ilişkilerin geliştirilmesi</a:t>
            </a:r>
            <a:endParaRPr lang="tr-TR" altLang="tr-TR" dirty="0"/>
          </a:p>
        </p:txBody>
      </p:sp>
      <p:pic>
        <p:nvPicPr>
          <p:cNvPr id="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spTree>
    <p:extLst>
      <p:ext uri="{BB962C8B-B14F-4D97-AF65-F5344CB8AC3E}">
        <p14:creationId xmlns:p14="http://schemas.microsoft.com/office/powerpoint/2010/main" xmlns="" val="2666302657"/>
      </p:ext>
    </p:extLst>
  </p:cSld>
  <p:clrMapOvr>
    <a:masterClrMapping/>
  </p:clrMapOvr>
  <p:transition advClick="0"/>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00B050"/>
                </a:solidFill>
              </a:rPr>
              <a:t>Örnek Soru</a:t>
            </a:r>
            <a:endParaRPr lang="tr-TR" dirty="0"/>
          </a:p>
        </p:txBody>
      </p:sp>
      <p:sp>
        <p:nvSpPr>
          <p:cNvPr id="3" name="İçerik Yer Tutucusu 2"/>
          <p:cNvSpPr>
            <a:spLocks noGrp="1"/>
          </p:cNvSpPr>
          <p:nvPr>
            <p:ph idx="1"/>
          </p:nvPr>
        </p:nvSpPr>
        <p:spPr/>
        <p:txBody>
          <a:bodyPr>
            <a:normAutofit fontScale="92500" lnSpcReduction="10000"/>
          </a:bodyPr>
          <a:lstStyle/>
          <a:p>
            <a:r>
              <a:rPr lang="tr-TR" altLang="tr-TR" dirty="0">
                <a:latin typeface="Times New Roman" pitchFamily="18" charset="0"/>
              </a:rPr>
              <a:t>Aşağıdakilerden hangisi </a:t>
            </a:r>
            <a:r>
              <a:rPr lang="tr-TR" altLang="tr-TR" b="1" dirty="0">
                <a:latin typeface="Times New Roman" pitchFamily="18" charset="0"/>
              </a:rPr>
              <a:t>yetişkin eğitiminde dikkat edilmesi gereken konulardan biri değil</a:t>
            </a:r>
            <a:r>
              <a:rPr lang="tr-TR" altLang="tr-TR" dirty="0">
                <a:latin typeface="Times New Roman" pitchFamily="18" charset="0"/>
              </a:rPr>
              <a:t>dir?</a:t>
            </a:r>
          </a:p>
          <a:p>
            <a:endParaRPr lang="tr-TR" altLang="tr-TR" dirty="0">
              <a:latin typeface="Times New Roman" pitchFamily="18" charset="0"/>
            </a:endParaRPr>
          </a:p>
          <a:p>
            <a:pPr>
              <a:buNone/>
            </a:pPr>
            <a:r>
              <a:rPr lang="tr-TR" altLang="tr-TR" dirty="0">
                <a:latin typeface="Times New Roman" pitchFamily="18" charset="0"/>
              </a:rPr>
              <a:t>	a) Öğrencilerde olumlu bir ilk izlenim bırakılmalı</a:t>
            </a:r>
          </a:p>
          <a:p>
            <a:pPr>
              <a:buNone/>
            </a:pPr>
            <a:r>
              <a:rPr lang="tr-TR" altLang="tr-TR" dirty="0">
                <a:latin typeface="Times New Roman" pitchFamily="18" charset="0"/>
              </a:rPr>
              <a:t>	b) Öğrencilerin ilgisi çekilmeli</a:t>
            </a:r>
          </a:p>
          <a:p>
            <a:pPr>
              <a:buNone/>
            </a:pPr>
            <a:r>
              <a:rPr lang="tr-TR" altLang="tr-TR" dirty="0">
                <a:latin typeface="Times New Roman" pitchFamily="18" charset="0"/>
              </a:rPr>
              <a:t>	c) Hiçbir kural konmamalı, öğrenciler serbest bırakılmalı</a:t>
            </a:r>
          </a:p>
          <a:p>
            <a:pPr>
              <a:buNone/>
            </a:pPr>
            <a:r>
              <a:rPr lang="tr-TR" altLang="tr-TR" dirty="0">
                <a:latin typeface="Times New Roman" pitchFamily="18" charset="0"/>
              </a:rPr>
              <a:t>	c) Gerektiğinde tekrar ve pekiştirme yapılmalı </a:t>
            </a:r>
          </a:p>
          <a:p>
            <a:endParaRPr lang="tr-TR" dirty="0"/>
          </a:p>
        </p:txBody>
      </p:sp>
      <p:pic>
        <p:nvPicPr>
          <p:cNvPr id="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spTree>
    <p:extLst>
      <p:ext uri="{BB962C8B-B14F-4D97-AF65-F5344CB8AC3E}">
        <p14:creationId xmlns:p14="http://schemas.microsoft.com/office/powerpoint/2010/main" xmlns="" val="3632746576"/>
      </p:ext>
    </p:extLst>
  </p:cSld>
  <p:clrMapOvr>
    <a:masterClrMapping/>
  </p:clrMapOvr>
  <p:transition advClick="0"/>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188640"/>
            <a:ext cx="8229600" cy="1143000"/>
          </a:xfrm>
        </p:spPr>
        <p:txBody>
          <a:bodyPr/>
          <a:lstStyle/>
          <a:p>
            <a:r>
              <a:rPr lang="tr-TR" b="1" dirty="0">
                <a:solidFill>
                  <a:srgbClr val="00B050"/>
                </a:solidFill>
              </a:rPr>
              <a:t>Örnek Soru</a:t>
            </a:r>
            <a:endParaRPr lang="tr-TR" dirty="0"/>
          </a:p>
        </p:txBody>
      </p:sp>
      <p:sp>
        <p:nvSpPr>
          <p:cNvPr id="3" name="İçerik Yer Tutucusu 2"/>
          <p:cNvSpPr>
            <a:spLocks noGrp="1"/>
          </p:cNvSpPr>
          <p:nvPr>
            <p:ph idx="1"/>
          </p:nvPr>
        </p:nvSpPr>
        <p:spPr/>
        <p:txBody>
          <a:bodyPr/>
          <a:lstStyle/>
          <a:p>
            <a:r>
              <a:rPr lang="tr-TR" altLang="tr-TR" dirty="0">
                <a:latin typeface="Times New Roman" pitchFamily="18" charset="0"/>
              </a:rPr>
              <a:t>Aşağıdakilerden hangisi </a:t>
            </a:r>
            <a:r>
              <a:rPr lang="tr-TR" altLang="tr-TR" b="1" dirty="0">
                <a:latin typeface="Times New Roman" pitchFamily="18" charset="0"/>
              </a:rPr>
              <a:t>yetişkin eğitiminde karşılaşılan engellerden biri değil</a:t>
            </a:r>
            <a:r>
              <a:rPr lang="tr-TR" altLang="tr-TR" dirty="0">
                <a:latin typeface="Times New Roman" pitchFamily="18" charset="0"/>
              </a:rPr>
              <a:t>dir? </a:t>
            </a:r>
          </a:p>
          <a:p>
            <a:endParaRPr lang="tr-TR" altLang="tr-TR" dirty="0">
              <a:latin typeface="Times New Roman" pitchFamily="18" charset="0"/>
            </a:endParaRPr>
          </a:p>
          <a:p>
            <a:pPr>
              <a:buNone/>
            </a:pPr>
            <a:r>
              <a:rPr lang="tr-TR" altLang="tr-TR" dirty="0">
                <a:latin typeface="Times New Roman" pitchFamily="18" charset="0"/>
              </a:rPr>
              <a:t>		a) Korku</a:t>
            </a:r>
          </a:p>
          <a:p>
            <a:pPr>
              <a:buNone/>
            </a:pPr>
            <a:r>
              <a:rPr lang="tr-TR" altLang="tr-TR" dirty="0">
                <a:latin typeface="Times New Roman" pitchFamily="18" charset="0"/>
              </a:rPr>
              <a:t>		b) Aile yaşantısıyla ilgili engeller</a:t>
            </a:r>
          </a:p>
          <a:p>
            <a:pPr>
              <a:buNone/>
            </a:pPr>
            <a:r>
              <a:rPr lang="tr-TR" altLang="tr-TR" dirty="0">
                <a:latin typeface="Times New Roman" pitchFamily="18" charset="0"/>
              </a:rPr>
              <a:t>		c) Sıkılma</a:t>
            </a:r>
          </a:p>
          <a:p>
            <a:pPr>
              <a:buNone/>
            </a:pPr>
            <a:r>
              <a:rPr lang="tr-TR" altLang="tr-TR" dirty="0">
                <a:latin typeface="Times New Roman" pitchFamily="18" charset="0"/>
              </a:rPr>
              <a:t>		d) Kendine güvenme</a:t>
            </a:r>
          </a:p>
          <a:p>
            <a:endParaRPr lang="tr-TR" dirty="0"/>
          </a:p>
        </p:txBody>
      </p:sp>
      <p:pic>
        <p:nvPicPr>
          <p:cNvPr id="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spTree>
    <p:extLst>
      <p:ext uri="{BB962C8B-B14F-4D97-AF65-F5344CB8AC3E}">
        <p14:creationId xmlns:p14="http://schemas.microsoft.com/office/powerpoint/2010/main" xmlns="" val="379134769"/>
      </p:ext>
    </p:extLst>
  </p:cSld>
  <p:clrMapOvr>
    <a:masterClrMapping/>
  </p:clrMapOvr>
  <p:transition advClick="0"/>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4" name="Resim 3"/>
          <p:cNvPicPr>
            <a:picLocks noChangeAspect="1"/>
          </p:cNvPicPr>
          <p:nvPr/>
        </p:nvPicPr>
        <p:blipFill>
          <a:blip r:embed="rId3" cstate="print"/>
          <a:stretch>
            <a:fillRect/>
          </a:stretch>
        </p:blipFill>
        <p:spPr>
          <a:xfrm>
            <a:off x="-2" y="0"/>
            <a:ext cx="9144002" cy="1700808"/>
          </a:xfrm>
          <a:prstGeom prst="rect">
            <a:avLst/>
          </a:prstGeom>
        </p:spPr>
      </p:pic>
      <p:pic>
        <p:nvPicPr>
          <p:cNvPr id="5" name="Picture 2" descr="yaşam boyu öğrenme ile ilgili görsel sonucu"/>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84350" y="2641600"/>
            <a:ext cx="6032500" cy="3175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8035398"/>
      </p:ext>
    </p:extLst>
  </p:cSld>
  <p:clrMapOvr>
    <a:masterClrMapping/>
  </p:clrMapOvr>
  <p:transition advClick="0"/>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SON</a:t>
            </a:r>
            <a:endParaRPr lang="tr-TR" dirty="0"/>
          </a:p>
        </p:txBody>
      </p:sp>
      <p:sp>
        <p:nvSpPr>
          <p:cNvPr id="3" name="İçerik Yer Tutucusu 2"/>
          <p:cNvSpPr>
            <a:spLocks noGrp="1"/>
          </p:cNvSpPr>
          <p:nvPr>
            <p:ph idx="1"/>
          </p:nvPr>
        </p:nvSpPr>
        <p:spPr>
          <a:xfrm>
            <a:off x="457200" y="1600200"/>
            <a:ext cx="8229600" cy="4853136"/>
          </a:xfrm>
        </p:spPr>
        <p:txBody>
          <a:bodyPr>
            <a:normAutofit/>
          </a:bodyPr>
          <a:lstStyle/>
          <a:p>
            <a:pPr algn="ctr"/>
            <a:r>
              <a:rPr lang="tr-TR" sz="7200" dirty="0" smtClean="0">
                <a:solidFill>
                  <a:srgbClr val="0070C0"/>
                </a:solidFill>
              </a:rPr>
              <a:t>BİZİ SABIRLA DİNLEDİĞİNİZ İÇİN </a:t>
            </a:r>
          </a:p>
          <a:p>
            <a:pPr algn="ctr"/>
            <a:r>
              <a:rPr lang="tr-TR" sz="7200" dirty="0" smtClean="0">
                <a:solidFill>
                  <a:srgbClr val="0070C0"/>
                </a:solidFill>
              </a:rPr>
              <a:t>TEŞEKKÜRLER</a:t>
            </a:r>
            <a:endParaRPr lang="tr-TR" sz="7200" dirty="0">
              <a:solidFill>
                <a:srgbClr val="0070C0"/>
              </a:solidFill>
            </a:endParaRPr>
          </a:p>
        </p:txBody>
      </p:sp>
      <p:pic>
        <p:nvPicPr>
          <p:cNvPr id="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spTree>
    <p:extLst>
      <p:ext uri="{BB962C8B-B14F-4D97-AF65-F5344CB8AC3E}">
        <p14:creationId xmlns:p14="http://schemas.microsoft.com/office/powerpoint/2010/main" xmlns="" val="3033439390"/>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Öğretmenin Başlıca Rolleri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179512" y="1752486"/>
            <a:ext cx="8892480" cy="4154984"/>
          </a:xfrm>
          <a:prstGeom prst="rect">
            <a:avLst/>
          </a:prstGeom>
        </p:spPr>
        <p:txBody>
          <a:bodyPr wrap="square">
            <a:spAutoFit/>
          </a:bodyPr>
          <a:lstStyle/>
          <a:p>
            <a:r>
              <a:rPr lang="tr-TR" sz="2600" dirty="0" smtClean="0">
                <a:solidFill>
                  <a:schemeClr val="tx2">
                    <a:lumMod val="50000"/>
                  </a:schemeClr>
                </a:solidFill>
              </a:rPr>
              <a:t>	</a:t>
            </a:r>
            <a:r>
              <a:rPr lang="tr-TR" sz="2800" dirty="0" smtClean="0">
                <a:solidFill>
                  <a:schemeClr val="tx2">
                    <a:lumMod val="50000"/>
                  </a:schemeClr>
                </a:solidFill>
              </a:rPr>
              <a:t>Öğretmene yüklenen roller; </a:t>
            </a:r>
            <a:r>
              <a:rPr lang="tr-TR" sz="2800" u="sng" dirty="0" smtClean="0">
                <a:solidFill>
                  <a:schemeClr val="tx2">
                    <a:lumMod val="50000"/>
                  </a:schemeClr>
                </a:solidFill>
              </a:rPr>
              <a:t>kültürlere</a:t>
            </a:r>
            <a:r>
              <a:rPr lang="tr-TR" sz="2800" dirty="0" smtClean="0">
                <a:solidFill>
                  <a:schemeClr val="tx2">
                    <a:lumMod val="50000"/>
                  </a:schemeClr>
                </a:solidFill>
              </a:rPr>
              <a:t>, </a:t>
            </a:r>
            <a:r>
              <a:rPr lang="tr-TR" sz="2800" u="sng" dirty="0" smtClean="0">
                <a:solidFill>
                  <a:schemeClr val="tx2">
                    <a:lumMod val="50000"/>
                  </a:schemeClr>
                </a:solidFill>
              </a:rPr>
              <a:t>toplumlara</a:t>
            </a:r>
            <a:r>
              <a:rPr lang="tr-TR" sz="2800" dirty="0" smtClean="0">
                <a:solidFill>
                  <a:schemeClr val="tx2">
                    <a:lumMod val="50000"/>
                  </a:schemeClr>
                </a:solidFill>
              </a:rPr>
              <a:t>, </a:t>
            </a:r>
            <a:r>
              <a:rPr lang="tr-TR" sz="2800" u="sng" dirty="0" smtClean="0">
                <a:solidFill>
                  <a:schemeClr val="tx2">
                    <a:lumMod val="50000"/>
                  </a:schemeClr>
                </a:solidFill>
              </a:rPr>
              <a:t>zamana</a:t>
            </a:r>
            <a:r>
              <a:rPr lang="tr-TR" sz="2800" dirty="0" smtClean="0">
                <a:solidFill>
                  <a:schemeClr val="tx2">
                    <a:lumMod val="50000"/>
                  </a:schemeClr>
                </a:solidFill>
              </a:rPr>
              <a:t> ve </a:t>
            </a:r>
            <a:r>
              <a:rPr lang="tr-TR" sz="2800" u="sng" dirty="0" smtClean="0">
                <a:solidFill>
                  <a:schemeClr val="tx2">
                    <a:lumMod val="50000"/>
                  </a:schemeClr>
                </a:solidFill>
              </a:rPr>
              <a:t>eğitim anlayışına</a:t>
            </a:r>
            <a:r>
              <a:rPr lang="tr-TR" sz="2800" dirty="0" smtClean="0">
                <a:solidFill>
                  <a:schemeClr val="tx2">
                    <a:lumMod val="50000"/>
                  </a:schemeClr>
                </a:solidFill>
              </a:rPr>
              <a:t> göre değişiklik göstermektedir.</a:t>
            </a:r>
          </a:p>
          <a:p>
            <a:endParaRPr lang="tr-TR" sz="2600" dirty="0" smtClean="0">
              <a:solidFill>
                <a:schemeClr val="tx2">
                  <a:lumMod val="50000"/>
                </a:schemeClr>
              </a:solidFill>
            </a:endParaRPr>
          </a:p>
          <a:p>
            <a:pPr marL="357188" indent="-357188">
              <a:buFont typeface="Wingdings" pitchFamily="2" charset="2"/>
              <a:buAutoNum type="arabicPeriod"/>
            </a:pPr>
            <a:r>
              <a:rPr lang="tr-TR" sz="2600" dirty="0" smtClean="0">
                <a:solidFill>
                  <a:schemeClr val="tx2">
                    <a:lumMod val="50000"/>
                  </a:schemeClr>
                </a:solidFill>
              </a:rPr>
              <a:t>Öğretmenin Öğreticilik/Eğiticilik Rolü</a:t>
            </a:r>
          </a:p>
          <a:p>
            <a:pPr marL="357188" indent="-357188">
              <a:buFont typeface="Wingdings" pitchFamily="2" charset="2"/>
              <a:buAutoNum type="arabicPeriod"/>
            </a:pPr>
            <a:r>
              <a:rPr lang="tr-TR" sz="2600" dirty="0" smtClean="0">
                <a:solidFill>
                  <a:schemeClr val="tx2">
                    <a:lumMod val="50000"/>
                  </a:schemeClr>
                </a:solidFill>
              </a:rPr>
              <a:t>Öğretmenin Temsilcilik Rolü</a:t>
            </a:r>
          </a:p>
          <a:p>
            <a:pPr marL="357188" indent="-357188">
              <a:buFont typeface="Wingdings" pitchFamily="2" charset="2"/>
              <a:buAutoNum type="arabicPeriod"/>
            </a:pPr>
            <a:r>
              <a:rPr lang="tr-TR" sz="2600" dirty="0" smtClean="0">
                <a:solidFill>
                  <a:schemeClr val="tx2">
                    <a:lumMod val="50000"/>
                  </a:schemeClr>
                </a:solidFill>
              </a:rPr>
              <a:t>Öğretmenin Liderlik Rolü </a:t>
            </a:r>
          </a:p>
          <a:p>
            <a:pPr marL="357188" indent="-357188">
              <a:buFont typeface="Wingdings" pitchFamily="2" charset="2"/>
              <a:buAutoNum type="arabicPeriod"/>
            </a:pPr>
            <a:r>
              <a:rPr lang="tr-TR" sz="2600" dirty="0" smtClean="0">
                <a:solidFill>
                  <a:schemeClr val="tx2">
                    <a:lumMod val="50000"/>
                  </a:schemeClr>
                </a:solidFill>
              </a:rPr>
              <a:t>Öğretmenin Sosyal Liderlik Rolü</a:t>
            </a:r>
          </a:p>
          <a:p>
            <a:pPr marL="357188" indent="-357188">
              <a:buFont typeface="Wingdings" pitchFamily="2" charset="2"/>
              <a:buAutoNum type="arabicPeriod"/>
            </a:pPr>
            <a:r>
              <a:rPr lang="tr-TR" sz="2600" dirty="0" smtClean="0">
                <a:solidFill>
                  <a:schemeClr val="tx2">
                    <a:lumMod val="50000"/>
                  </a:schemeClr>
                </a:solidFill>
              </a:rPr>
              <a:t>Model Olma Rolü</a:t>
            </a:r>
          </a:p>
          <a:p>
            <a:pPr marL="357188" indent="-357188">
              <a:buFont typeface="Wingdings" pitchFamily="2" charset="2"/>
              <a:buAutoNum type="arabicPeriod"/>
            </a:pPr>
            <a:r>
              <a:rPr lang="tr-TR" sz="2600" dirty="0" smtClean="0">
                <a:solidFill>
                  <a:schemeClr val="tx2">
                    <a:lumMod val="50000"/>
                  </a:schemeClr>
                </a:solidFill>
              </a:rPr>
              <a:t>Öğretmenin Değişimci/Yenilikçi Rolü</a:t>
            </a:r>
          </a:p>
          <a:p>
            <a:endParaRPr lang="tr-TR" sz="2600" dirty="0" smtClean="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Öğretmenin Başlıca Rolleri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251520" y="1556792"/>
            <a:ext cx="8568952" cy="4198072"/>
          </a:xfrm>
          <a:prstGeom prst="rect">
            <a:avLst/>
          </a:prstGeom>
        </p:spPr>
        <p:txBody>
          <a:bodyPr wrap="square">
            <a:spAutoFit/>
          </a:bodyPr>
          <a:lstStyle/>
          <a:p>
            <a:pPr>
              <a:lnSpc>
                <a:spcPct val="80000"/>
              </a:lnSpc>
            </a:pPr>
            <a:endParaRPr lang="tr-TR" sz="2600" dirty="0" smtClean="0">
              <a:solidFill>
                <a:schemeClr val="accent1">
                  <a:lumMod val="75000"/>
                </a:schemeClr>
              </a:solidFill>
            </a:endParaRPr>
          </a:p>
          <a:p>
            <a:pPr marL="357188" indent="-357188" algn="ctr"/>
            <a:r>
              <a:rPr lang="tr-TR" sz="2800" dirty="0" smtClean="0">
                <a:solidFill>
                  <a:srgbClr val="FF0000"/>
                </a:solidFill>
              </a:rPr>
              <a:t>Öğretmenin Öğreticilik/Eğiticilik Rolü</a:t>
            </a:r>
          </a:p>
          <a:p>
            <a:pPr marL="357188" indent="-357188" algn="ctr"/>
            <a:endParaRPr lang="tr-TR" sz="2800" dirty="0" smtClean="0">
              <a:solidFill>
                <a:srgbClr val="FF0000"/>
              </a:solidFill>
            </a:endParaRPr>
          </a:p>
          <a:p>
            <a:r>
              <a:rPr lang="tr-TR" sz="2800" dirty="0" smtClean="0">
                <a:solidFill>
                  <a:schemeClr val="tx2">
                    <a:lumMod val="50000"/>
                  </a:schemeClr>
                </a:solidFill>
              </a:rPr>
              <a:t>Program geliştirme çalışmalarına katılma,</a:t>
            </a:r>
          </a:p>
          <a:p>
            <a:r>
              <a:rPr lang="tr-TR" sz="2800" dirty="0" smtClean="0">
                <a:solidFill>
                  <a:schemeClr val="tx2">
                    <a:lumMod val="50000"/>
                  </a:schemeClr>
                </a:solidFill>
              </a:rPr>
              <a:t>Bilgi ve iletişim teknolojilerini başarılı bir şekilde kullanma,</a:t>
            </a:r>
          </a:p>
          <a:p>
            <a:r>
              <a:rPr lang="tr-TR" sz="2800" dirty="0" smtClean="0">
                <a:solidFill>
                  <a:schemeClr val="tx2">
                    <a:lumMod val="50000"/>
                  </a:schemeClr>
                </a:solidFill>
              </a:rPr>
              <a:t>Öğrencilere danışmanlık yapma,</a:t>
            </a:r>
          </a:p>
          <a:p>
            <a:r>
              <a:rPr lang="tr-TR" sz="2800" dirty="0" smtClean="0">
                <a:solidFill>
                  <a:schemeClr val="tx2">
                    <a:lumMod val="50000"/>
                  </a:schemeClr>
                </a:solidFill>
              </a:rPr>
              <a:t>Sınıfta çeşitli etkinlikler ve konularda karar verme,</a:t>
            </a:r>
          </a:p>
          <a:p>
            <a:r>
              <a:rPr lang="tr-TR" sz="2800" dirty="0" smtClean="0">
                <a:solidFill>
                  <a:schemeClr val="tx2">
                    <a:lumMod val="50000"/>
                  </a:schemeClr>
                </a:solidFill>
              </a:rPr>
              <a:t>Öğrencilere uygun öğrenme ortamı oluşturma.</a:t>
            </a:r>
          </a:p>
          <a:p>
            <a:pPr marL="357188" indent="-357188"/>
            <a:endParaRPr lang="tr-TR" sz="2400" dirty="0" smtClean="0">
              <a:solidFill>
                <a:schemeClr val="accent1">
                  <a:lumMod val="75000"/>
                </a:schemeClr>
              </a:solidFill>
            </a:endParaRPr>
          </a:p>
          <a:p>
            <a:endParaRPr lang="tr-TR" sz="2600" dirty="0" smtClean="0">
              <a:solidFill>
                <a:schemeClr val="accent1">
                  <a:lumMod val="75000"/>
                </a:schemeClr>
              </a:solidFill>
            </a:endParaRPr>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Öğretmenin Başlıca Rolleri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251520" y="1556792"/>
            <a:ext cx="8568952" cy="3693319"/>
          </a:xfrm>
          <a:prstGeom prst="rect">
            <a:avLst/>
          </a:prstGeom>
        </p:spPr>
        <p:txBody>
          <a:bodyPr wrap="square">
            <a:spAutoFit/>
          </a:bodyPr>
          <a:lstStyle/>
          <a:p>
            <a:pPr marL="357188" indent="-357188" algn="ctr"/>
            <a:r>
              <a:rPr lang="tr-TR" sz="2800" dirty="0" smtClean="0">
                <a:solidFill>
                  <a:srgbClr val="FF0000"/>
                </a:solidFill>
              </a:rPr>
              <a:t>Öğretmenin Temsilcilik Rolü</a:t>
            </a:r>
          </a:p>
          <a:p>
            <a:pPr>
              <a:lnSpc>
                <a:spcPct val="150000"/>
              </a:lnSpc>
            </a:pPr>
            <a:r>
              <a:rPr lang="tr-TR" sz="2600" dirty="0" smtClean="0">
                <a:solidFill>
                  <a:schemeClr val="tx2">
                    <a:lumMod val="50000"/>
                  </a:schemeClr>
                </a:solidFill>
              </a:rPr>
              <a:t>Kendini geliştirme ile ilgili sorumluluk alma,</a:t>
            </a:r>
          </a:p>
          <a:p>
            <a:pPr>
              <a:lnSpc>
                <a:spcPct val="150000"/>
              </a:lnSpc>
            </a:pPr>
            <a:r>
              <a:rPr lang="tr-TR" sz="2600" dirty="0" smtClean="0">
                <a:solidFill>
                  <a:schemeClr val="tx2">
                    <a:lumMod val="50000"/>
                  </a:schemeClr>
                </a:solidFill>
              </a:rPr>
              <a:t>Okul işleyişi ve politikası hakkında bilgili olma,</a:t>
            </a:r>
          </a:p>
          <a:p>
            <a:pPr>
              <a:lnSpc>
                <a:spcPct val="150000"/>
              </a:lnSpc>
            </a:pPr>
            <a:r>
              <a:rPr lang="tr-TR" sz="2600" dirty="0" smtClean="0">
                <a:solidFill>
                  <a:schemeClr val="tx2">
                    <a:lumMod val="50000"/>
                  </a:schemeClr>
                </a:solidFill>
              </a:rPr>
              <a:t>Uygun kıyafet giyme,</a:t>
            </a:r>
          </a:p>
          <a:p>
            <a:pPr>
              <a:lnSpc>
                <a:spcPct val="150000"/>
              </a:lnSpc>
            </a:pPr>
            <a:r>
              <a:rPr lang="tr-TR" sz="2600" dirty="0" smtClean="0">
                <a:solidFill>
                  <a:schemeClr val="tx2">
                    <a:lumMod val="50000"/>
                  </a:schemeClr>
                </a:solidFill>
              </a:rPr>
              <a:t>Liderlik rolü üstlenme.</a:t>
            </a:r>
          </a:p>
          <a:p>
            <a:pPr marL="357188" indent="-357188"/>
            <a:endParaRPr lang="tr-TR" sz="2400" dirty="0" smtClean="0">
              <a:solidFill>
                <a:schemeClr val="accent1">
                  <a:lumMod val="75000"/>
                </a:schemeClr>
              </a:solidFill>
            </a:endParaRPr>
          </a:p>
          <a:p>
            <a:endParaRPr lang="tr-TR" sz="2600" dirty="0" smtClean="0">
              <a:solidFill>
                <a:schemeClr val="accent1">
                  <a:lumMod val="75000"/>
                </a:schemeClr>
              </a:solidFill>
            </a:endParaRPr>
          </a:p>
        </p:txBody>
      </p:sp>
      <p:pic>
        <p:nvPicPr>
          <p:cNvPr id="247814" name="Picture 6" descr="İlgili resim"/>
          <p:cNvPicPr>
            <a:picLocks noChangeAspect="1" noChangeArrowheads="1"/>
          </p:cNvPicPr>
          <p:nvPr/>
        </p:nvPicPr>
        <p:blipFill>
          <a:blip r:embed="rId3" cstate="print"/>
          <a:srcRect/>
          <a:stretch>
            <a:fillRect/>
          </a:stretch>
        </p:blipFill>
        <p:spPr bwMode="auto">
          <a:xfrm>
            <a:off x="4355976" y="3259118"/>
            <a:ext cx="3973835" cy="297819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Öğretmenin Başlıca Rolleri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251520" y="1556792"/>
            <a:ext cx="8568952" cy="3231654"/>
          </a:xfrm>
          <a:prstGeom prst="rect">
            <a:avLst/>
          </a:prstGeom>
        </p:spPr>
        <p:txBody>
          <a:bodyPr wrap="square">
            <a:spAutoFit/>
          </a:bodyPr>
          <a:lstStyle/>
          <a:p>
            <a:pPr marL="357188" indent="-357188" algn="ctr"/>
            <a:r>
              <a:rPr lang="tr-TR" sz="2800" dirty="0" smtClean="0">
                <a:solidFill>
                  <a:srgbClr val="FF0000"/>
                </a:solidFill>
              </a:rPr>
              <a:t>Öğretmenin Liderlik Rolü</a:t>
            </a:r>
          </a:p>
          <a:p>
            <a:pPr>
              <a:lnSpc>
                <a:spcPct val="150000"/>
              </a:lnSpc>
            </a:pPr>
            <a:r>
              <a:rPr lang="tr-TR" sz="2800" dirty="0" smtClean="0">
                <a:solidFill>
                  <a:schemeClr val="tx2">
                    <a:lumMod val="50000"/>
                  </a:schemeClr>
                </a:solidFill>
              </a:rPr>
              <a:t>Öğrencilere öğrenme arzusu kazandırma,</a:t>
            </a:r>
          </a:p>
          <a:p>
            <a:pPr>
              <a:lnSpc>
                <a:spcPct val="150000"/>
              </a:lnSpc>
            </a:pPr>
            <a:r>
              <a:rPr lang="tr-TR" sz="2800" dirty="0" smtClean="0">
                <a:solidFill>
                  <a:schemeClr val="tx2">
                    <a:lumMod val="50000"/>
                  </a:schemeClr>
                </a:solidFill>
              </a:rPr>
              <a:t>Öğrencilerin problemlerini çözebilmesine katlı sağlama,</a:t>
            </a:r>
          </a:p>
          <a:p>
            <a:pPr>
              <a:lnSpc>
                <a:spcPct val="150000"/>
              </a:lnSpc>
            </a:pPr>
            <a:r>
              <a:rPr lang="tr-TR" sz="2800" dirty="0" smtClean="0">
                <a:solidFill>
                  <a:schemeClr val="tx2">
                    <a:lumMod val="50000"/>
                  </a:schemeClr>
                </a:solidFill>
              </a:rPr>
              <a:t>Öğrenmenin değerini ve önemini kavratma.</a:t>
            </a:r>
          </a:p>
          <a:p>
            <a:pPr marL="357188" indent="-357188"/>
            <a:r>
              <a:rPr lang="tr-TR" sz="2400" dirty="0" smtClean="0">
                <a:solidFill>
                  <a:schemeClr val="accent1">
                    <a:lumMod val="75000"/>
                  </a:schemeClr>
                </a:solidFill>
              </a:rPr>
              <a:t> </a:t>
            </a:r>
          </a:p>
          <a:p>
            <a:endParaRPr lang="tr-TR" sz="2600" dirty="0" smtClean="0">
              <a:solidFill>
                <a:schemeClr val="accent1">
                  <a:lumMod val="75000"/>
                </a:schemeClr>
              </a:solidFill>
            </a:endParaRPr>
          </a:p>
        </p:txBody>
      </p:sp>
      <p:pic>
        <p:nvPicPr>
          <p:cNvPr id="2" name="Picture 2" descr="güdülenme karikatür ile ilgili görsel sonucu"/>
          <p:cNvPicPr>
            <a:picLocks noChangeAspect="1" noChangeArrowheads="1"/>
          </p:cNvPicPr>
          <p:nvPr/>
        </p:nvPicPr>
        <p:blipFill>
          <a:blip r:embed="rId3" cstate="print"/>
          <a:srcRect/>
          <a:stretch>
            <a:fillRect/>
          </a:stretch>
        </p:blipFill>
        <p:spPr bwMode="auto">
          <a:xfrm>
            <a:off x="4067944" y="4077072"/>
            <a:ext cx="4608512" cy="215954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Öğretmenin Başlıca Rolleri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251520" y="1556792"/>
            <a:ext cx="8568952" cy="4062651"/>
          </a:xfrm>
          <a:prstGeom prst="rect">
            <a:avLst/>
          </a:prstGeom>
        </p:spPr>
        <p:txBody>
          <a:bodyPr wrap="square">
            <a:spAutoFit/>
          </a:bodyPr>
          <a:lstStyle/>
          <a:p>
            <a:pPr marL="357188" indent="-357188" algn="ctr"/>
            <a:r>
              <a:rPr lang="tr-TR" sz="2800" dirty="0" smtClean="0">
                <a:solidFill>
                  <a:srgbClr val="FF0000"/>
                </a:solidFill>
              </a:rPr>
              <a:t>Öğretmenin Sosyal Liderlik Rolü</a:t>
            </a:r>
          </a:p>
          <a:p>
            <a:pPr marL="357188" indent="-357188"/>
            <a:endParaRPr lang="tr-TR" sz="2400" dirty="0" smtClean="0">
              <a:solidFill>
                <a:srgbClr val="FF0000"/>
              </a:solidFill>
            </a:endParaRPr>
          </a:p>
          <a:p>
            <a:r>
              <a:rPr lang="tr-TR" sz="2600" dirty="0" smtClean="0">
                <a:solidFill>
                  <a:schemeClr val="accent1">
                    <a:lumMod val="50000"/>
                  </a:schemeClr>
                </a:solidFill>
              </a:rPr>
              <a:t>Öğrenciler ve diğer görevlilerle iyi iletişim kurma,</a:t>
            </a:r>
          </a:p>
          <a:p>
            <a:r>
              <a:rPr lang="tr-TR" sz="2600" dirty="0" smtClean="0">
                <a:solidFill>
                  <a:schemeClr val="accent1">
                    <a:lumMod val="50000"/>
                  </a:schemeClr>
                </a:solidFill>
              </a:rPr>
              <a:t>Takımla iyi ilişkiler kurarak çalışma,</a:t>
            </a:r>
          </a:p>
          <a:p>
            <a:r>
              <a:rPr lang="tr-TR" sz="2600" dirty="0" smtClean="0">
                <a:solidFill>
                  <a:schemeClr val="accent1">
                    <a:lumMod val="50000"/>
                  </a:schemeClr>
                </a:solidFill>
              </a:rPr>
              <a:t>Yetişkinlerle iyi iletişim kurma,</a:t>
            </a:r>
          </a:p>
          <a:p>
            <a:r>
              <a:rPr lang="tr-TR" sz="2600" dirty="0" smtClean="0">
                <a:solidFill>
                  <a:schemeClr val="accent1">
                    <a:lumMod val="50000"/>
                  </a:schemeClr>
                </a:solidFill>
              </a:rPr>
              <a:t>Espiri anlayışına sahip olma,</a:t>
            </a:r>
          </a:p>
          <a:p>
            <a:r>
              <a:rPr lang="tr-TR" sz="2600" dirty="0" smtClean="0">
                <a:solidFill>
                  <a:schemeClr val="accent1">
                    <a:lumMod val="50000"/>
                  </a:schemeClr>
                </a:solidFill>
              </a:rPr>
              <a:t>Toplumdaki sorunlara çözüm önerileri </a:t>
            </a:r>
          </a:p>
          <a:p>
            <a:r>
              <a:rPr lang="tr-TR" sz="2600" dirty="0" smtClean="0">
                <a:solidFill>
                  <a:schemeClr val="accent1">
                    <a:lumMod val="50000"/>
                  </a:schemeClr>
                </a:solidFill>
              </a:rPr>
              <a:t>getirme.</a:t>
            </a:r>
          </a:p>
          <a:p>
            <a:pPr marL="357188" indent="-357188"/>
            <a:endParaRPr lang="tr-TR" sz="2400" dirty="0" smtClean="0">
              <a:solidFill>
                <a:schemeClr val="accent1">
                  <a:lumMod val="75000"/>
                </a:schemeClr>
              </a:solidFill>
            </a:endParaRPr>
          </a:p>
          <a:p>
            <a:endParaRPr lang="tr-TR" sz="2600" dirty="0" smtClean="0">
              <a:solidFill>
                <a:schemeClr val="accent1">
                  <a:lumMod val="75000"/>
                </a:schemeClr>
              </a:solidFill>
            </a:endParaRPr>
          </a:p>
        </p:txBody>
      </p:sp>
      <p:pic>
        <p:nvPicPr>
          <p:cNvPr id="245762" name="Picture 2" descr="öğretmenin Espri anlayışına sahip olma, ile ilgili görsel sonucu"/>
          <p:cNvPicPr>
            <a:picLocks noChangeAspect="1" noChangeArrowheads="1"/>
          </p:cNvPicPr>
          <p:nvPr/>
        </p:nvPicPr>
        <p:blipFill>
          <a:blip r:embed="rId3" cstate="print"/>
          <a:srcRect/>
          <a:stretch>
            <a:fillRect/>
          </a:stretch>
        </p:blipFill>
        <p:spPr bwMode="auto">
          <a:xfrm>
            <a:off x="5868144" y="2953459"/>
            <a:ext cx="2885306" cy="326616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Öğretmenin Başlıca Rolleri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251520" y="1556792"/>
            <a:ext cx="8568952" cy="2662267"/>
          </a:xfrm>
          <a:prstGeom prst="rect">
            <a:avLst/>
          </a:prstGeom>
        </p:spPr>
        <p:txBody>
          <a:bodyPr wrap="square">
            <a:spAutoFit/>
          </a:bodyPr>
          <a:lstStyle/>
          <a:p>
            <a:pPr marL="357188" indent="-357188" algn="ctr"/>
            <a:r>
              <a:rPr lang="tr-TR" sz="2800" dirty="0" smtClean="0">
                <a:solidFill>
                  <a:srgbClr val="FF0000"/>
                </a:solidFill>
              </a:rPr>
              <a:t>Model Olma Rolü</a:t>
            </a:r>
          </a:p>
          <a:p>
            <a:pPr marL="357188" indent="-357188" algn="ctr"/>
            <a:endParaRPr lang="tr-TR" sz="1100" dirty="0" smtClean="0">
              <a:solidFill>
                <a:srgbClr val="FF0000"/>
              </a:solidFill>
            </a:endParaRPr>
          </a:p>
          <a:p>
            <a:r>
              <a:rPr lang="tr-TR" sz="2600" dirty="0" smtClean="0">
                <a:solidFill>
                  <a:schemeClr val="tx2">
                    <a:lumMod val="50000"/>
                  </a:schemeClr>
                </a:solidFill>
              </a:rPr>
              <a:t>Uygun kıyafet giyme,</a:t>
            </a:r>
          </a:p>
          <a:p>
            <a:r>
              <a:rPr lang="tr-TR" sz="2600" dirty="0" smtClean="0">
                <a:solidFill>
                  <a:schemeClr val="tx2">
                    <a:lumMod val="50000"/>
                  </a:schemeClr>
                </a:solidFill>
              </a:rPr>
              <a:t>Düzenli ve istikrarlı olma,</a:t>
            </a:r>
          </a:p>
          <a:p>
            <a:r>
              <a:rPr lang="tr-TR" sz="2600" dirty="0" smtClean="0">
                <a:solidFill>
                  <a:schemeClr val="tx2">
                    <a:lumMod val="50000"/>
                  </a:schemeClr>
                </a:solidFill>
              </a:rPr>
              <a:t>Demokratik tutumlar sergileme,</a:t>
            </a:r>
          </a:p>
          <a:p>
            <a:r>
              <a:rPr lang="tr-TR" sz="2600" dirty="0" smtClean="0">
                <a:solidFill>
                  <a:schemeClr val="tx2">
                    <a:lumMod val="50000"/>
                  </a:schemeClr>
                </a:solidFill>
              </a:rPr>
              <a:t>Söylemlerini davranışlarına yansıtma.</a:t>
            </a:r>
          </a:p>
          <a:p>
            <a:endParaRPr lang="tr-TR" sz="2400" dirty="0" smtClean="0">
              <a:solidFill>
                <a:schemeClr val="accent1">
                  <a:lumMod val="75000"/>
                </a:schemeClr>
              </a:solidFill>
            </a:endParaRPr>
          </a:p>
        </p:txBody>
      </p:sp>
      <p:pic>
        <p:nvPicPr>
          <p:cNvPr id="244738" name="Picture 2" descr="model öğretmen ile ilgili görsel sonucu"/>
          <p:cNvPicPr>
            <a:picLocks noChangeAspect="1" noChangeArrowheads="1"/>
          </p:cNvPicPr>
          <p:nvPr/>
        </p:nvPicPr>
        <p:blipFill>
          <a:blip r:embed="rId3" cstate="print"/>
          <a:srcRect/>
          <a:stretch>
            <a:fillRect/>
          </a:stretch>
        </p:blipFill>
        <p:spPr bwMode="auto">
          <a:xfrm>
            <a:off x="4283968" y="3857422"/>
            <a:ext cx="4183083" cy="237989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b="1" dirty="0" smtClean="0">
                <a:solidFill>
                  <a:srgbClr val="FF0000"/>
                </a:solidFill>
              </a:rPr>
              <a:t>Öğretmenin Başlıca Rolleri</a:t>
            </a:r>
            <a:endParaRPr lang="tr-TR" altLang="tr-TR" sz="2800" b="1"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1" name="20 Dikdörtgen"/>
          <p:cNvSpPr/>
          <p:nvPr/>
        </p:nvSpPr>
        <p:spPr>
          <a:xfrm>
            <a:off x="251520" y="1556792"/>
            <a:ext cx="8424936" cy="3416320"/>
          </a:xfrm>
          <a:prstGeom prst="rect">
            <a:avLst/>
          </a:prstGeom>
        </p:spPr>
        <p:txBody>
          <a:bodyPr wrap="square">
            <a:spAutoFit/>
          </a:bodyPr>
          <a:lstStyle/>
          <a:p>
            <a:pPr marL="357188" indent="-357188" algn="ctr"/>
            <a:r>
              <a:rPr lang="tr-TR" sz="2600" dirty="0" smtClean="0">
                <a:solidFill>
                  <a:srgbClr val="FF0000"/>
                </a:solidFill>
              </a:rPr>
              <a:t>Öğretmenin Değişimci/Yenilikçi Rolü</a:t>
            </a:r>
          </a:p>
          <a:p>
            <a:endParaRPr lang="tr-TR" sz="1000" dirty="0" smtClean="0"/>
          </a:p>
          <a:p>
            <a:r>
              <a:rPr lang="tr-TR" sz="2600" dirty="0" smtClean="0">
                <a:solidFill>
                  <a:schemeClr val="accent1">
                    <a:lumMod val="75000"/>
                  </a:schemeClr>
                </a:solidFill>
              </a:rPr>
              <a:t>Eğitim ve toplum alanında gelişmeleri yakından takip etme,</a:t>
            </a:r>
          </a:p>
          <a:p>
            <a:r>
              <a:rPr lang="tr-TR" sz="2600" dirty="0" smtClean="0">
                <a:solidFill>
                  <a:schemeClr val="accent1">
                    <a:lumMod val="75000"/>
                  </a:schemeClr>
                </a:solidFill>
              </a:rPr>
              <a:t>Değişime ve yeniliklere karşı olumlu tutumlar sergileme,</a:t>
            </a:r>
          </a:p>
          <a:p>
            <a:r>
              <a:rPr lang="tr-TR" sz="2600" dirty="0" smtClean="0">
                <a:solidFill>
                  <a:schemeClr val="accent1">
                    <a:lumMod val="75000"/>
                  </a:schemeClr>
                </a:solidFill>
              </a:rPr>
              <a:t>Öğrencileri değişime ve yeniliklere hazırlayabilme, </a:t>
            </a:r>
          </a:p>
          <a:p>
            <a:r>
              <a:rPr lang="tr-TR" sz="2600" dirty="0" smtClean="0">
                <a:solidFill>
                  <a:schemeClr val="accent1">
                    <a:lumMod val="75000"/>
                  </a:schemeClr>
                </a:solidFill>
              </a:rPr>
              <a:t>Eğitim alanındaki değişiklikleri </a:t>
            </a:r>
          </a:p>
          <a:p>
            <a:r>
              <a:rPr lang="tr-TR" sz="2600" dirty="0" smtClean="0">
                <a:solidFill>
                  <a:schemeClr val="accent1">
                    <a:lumMod val="75000"/>
                  </a:schemeClr>
                </a:solidFill>
              </a:rPr>
              <a:t>kolay uygulayabilme.</a:t>
            </a:r>
          </a:p>
          <a:p>
            <a:pPr marL="357188" indent="-357188"/>
            <a:endParaRPr lang="tr-TR" sz="2400" dirty="0" smtClean="0">
              <a:solidFill>
                <a:schemeClr val="accent1">
                  <a:lumMod val="75000"/>
                </a:schemeClr>
              </a:solidFill>
            </a:endParaRPr>
          </a:p>
          <a:p>
            <a:endParaRPr lang="tr-TR" sz="2600" dirty="0" smtClean="0">
              <a:solidFill>
                <a:schemeClr val="accent1">
                  <a:lumMod val="75000"/>
                </a:schemeClr>
              </a:solidFill>
            </a:endParaRPr>
          </a:p>
        </p:txBody>
      </p:sp>
      <p:pic>
        <p:nvPicPr>
          <p:cNvPr id="243714" name="Picture 2" descr="Öğretmenin Değişimci/Yenilikçi Rolü ile ilgili görsel sonucu"/>
          <p:cNvPicPr>
            <a:picLocks noChangeAspect="1" noChangeArrowheads="1"/>
          </p:cNvPicPr>
          <p:nvPr/>
        </p:nvPicPr>
        <p:blipFill>
          <a:blip r:embed="rId3" cstate="print"/>
          <a:srcRect/>
          <a:stretch>
            <a:fillRect/>
          </a:stretch>
        </p:blipFill>
        <p:spPr bwMode="auto">
          <a:xfrm>
            <a:off x="4644008" y="3429000"/>
            <a:ext cx="4184118" cy="28083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70000"/>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a:solidFill>
                  <a:srgbClr val="FF0000"/>
                </a:solidFill>
                <a:latin typeface="Calibri" pitchFamily="34" charset="0"/>
                <a:ea typeface="Calibri" pitchFamily="34" charset="0"/>
                <a:cs typeface="Times New Roman" pitchFamily="18" charset="0"/>
              </a:rPr>
              <a:t>EĞİTİM VE ÖZELLİKLERİ</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11" name="Dikdörtgen 3"/>
          <p:cNvSpPr>
            <a:spLocks noChangeArrowheads="1"/>
          </p:cNvSpPr>
          <p:nvPr/>
        </p:nvSpPr>
        <p:spPr bwMode="auto">
          <a:xfrm>
            <a:off x="469900" y="3825622"/>
            <a:ext cx="8278564" cy="2677656"/>
          </a:xfrm>
          <a:prstGeom prst="rect">
            <a:avLst/>
          </a:prstGeom>
          <a:noFill/>
          <a:ln w="9525">
            <a:noFill/>
            <a:miter lim="800000"/>
            <a:headEnd/>
            <a:tailEnd/>
          </a:ln>
        </p:spPr>
        <p:txBody>
          <a:bodyPr wrap="square">
            <a:spAutoFit/>
          </a:bodyPr>
          <a:lstStyle/>
          <a:p>
            <a:pPr>
              <a:lnSpc>
                <a:spcPct val="150000"/>
              </a:lnSpc>
              <a:buFont typeface="Wingdings" pitchFamily="2" charset="2"/>
              <a:buChar char="v"/>
            </a:pPr>
            <a:r>
              <a:rPr lang="tr-TR" sz="2400" dirty="0" smtClean="0">
                <a:solidFill>
                  <a:schemeClr val="accent1">
                    <a:lumMod val="50000"/>
                  </a:schemeClr>
                </a:solidFill>
              </a:rPr>
              <a:t>Eğitim bir süreçtir.</a:t>
            </a:r>
          </a:p>
          <a:p>
            <a:pPr>
              <a:lnSpc>
                <a:spcPct val="150000"/>
              </a:lnSpc>
              <a:buFont typeface="Wingdings" pitchFamily="2" charset="2"/>
              <a:buChar char="v"/>
            </a:pPr>
            <a:r>
              <a:rPr lang="tr-TR" sz="2400" dirty="0" smtClean="0">
                <a:solidFill>
                  <a:schemeClr val="accent1">
                    <a:lumMod val="50000"/>
                  </a:schemeClr>
                </a:solidFill>
              </a:rPr>
              <a:t>Eğitim sonunda bireyin  davranışında  bir değişme olmalıdır.</a:t>
            </a:r>
          </a:p>
          <a:p>
            <a:pPr>
              <a:lnSpc>
                <a:spcPct val="150000"/>
              </a:lnSpc>
              <a:buFont typeface="Wingdings" pitchFamily="2" charset="2"/>
              <a:buChar char="v"/>
            </a:pPr>
            <a:r>
              <a:rPr lang="tr-TR" sz="2400" dirty="0" smtClean="0">
                <a:solidFill>
                  <a:schemeClr val="accent1">
                    <a:lumMod val="50000"/>
                  </a:schemeClr>
                </a:solidFill>
              </a:rPr>
              <a:t>Davranış değişikliği bireyin yaşantıları sonucu meydana gelir.</a:t>
            </a:r>
          </a:p>
          <a:p>
            <a:pPr algn="ctr">
              <a:lnSpc>
                <a:spcPct val="150000"/>
              </a:lnSpc>
            </a:pPr>
            <a:r>
              <a:rPr lang="tr-TR" sz="2400" dirty="0" smtClean="0">
                <a:solidFill>
                  <a:srgbClr val="FF0000"/>
                </a:solidFill>
              </a:rPr>
              <a:t>EĞİTİM AYNI ZAMANDA BİR KÜLTÜRLEME SÜRECİDİR.  </a:t>
            </a:r>
          </a:p>
          <a:p>
            <a:endParaRPr lang="tr-TR" altLang="tr-TR" sz="2400" dirty="0">
              <a:solidFill>
                <a:schemeClr val="accent1">
                  <a:lumMod val="75000"/>
                </a:schemeClr>
              </a:solidFill>
            </a:endParaRPr>
          </a:p>
        </p:txBody>
      </p:sp>
      <p:pic>
        <p:nvPicPr>
          <p:cNvPr id="17" name="Picture 4" descr="eğitim ile ilgili görsel sonucu"/>
          <p:cNvPicPr>
            <a:picLocks noChangeAspect="1" noChangeArrowheads="1"/>
          </p:cNvPicPr>
          <p:nvPr/>
        </p:nvPicPr>
        <p:blipFill>
          <a:blip r:embed="rId3" cstate="print"/>
          <a:srcRect/>
          <a:stretch>
            <a:fillRect/>
          </a:stretch>
        </p:blipFill>
        <p:spPr bwMode="auto">
          <a:xfrm>
            <a:off x="3923928" y="1628800"/>
            <a:ext cx="3312368" cy="24810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64385"/>
          </a:xfrm>
          <a:prstGeom prst="rect">
            <a:avLst/>
          </a:prstGeom>
          <a:noFill/>
          <a:ln w="9525">
            <a:noFill/>
            <a:miter lim="800000"/>
            <a:headEnd/>
            <a:tailEnd/>
          </a:ln>
        </p:spPr>
        <p:txBody>
          <a:bodyPr>
            <a:spAutoFit/>
          </a:bodyPr>
          <a:lstStyle/>
          <a:p>
            <a:pPr>
              <a:lnSpc>
                <a:spcPct val="107000"/>
              </a:lnSpc>
              <a:spcAft>
                <a:spcPts val="800"/>
              </a:spcAft>
            </a:pPr>
            <a:r>
              <a:rPr lang="tr-TR" altLang="tr-TR" sz="3000" b="1" dirty="0" smtClean="0">
                <a:solidFill>
                  <a:srgbClr val="FF0000"/>
                </a:solidFill>
                <a:latin typeface="Calibri" pitchFamily="34" charset="0"/>
                <a:ea typeface="Calibri" pitchFamily="34" charset="0"/>
                <a:cs typeface="Times New Roman" pitchFamily="18" charset="0"/>
              </a:rPr>
              <a:t> </a:t>
            </a:r>
            <a:r>
              <a:rPr lang="tr-TR" sz="3000" dirty="0" smtClean="0">
                <a:solidFill>
                  <a:srgbClr val="FF0000"/>
                </a:solidFill>
              </a:rPr>
              <a:t>Mesleki Etik</a:t>
            </a:r>
            <a:endParaRPr lang="tr-TR" altLang="tr-TR" sz="30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Rectangle 3"/>
          <p:cNvSpPr txBox="1">
            <a:spLocks/>
          </p:cNvSpPr>
          <p:nvPr/>
        </p:nvSpPr>
        <p:spPr>
          <a:xfrm>
            <a:off x="-36512" y="1484784"/>
            <a:ext cx="8928992" cy="4756150"/>
          </a:xfrm>
          <a:prstGeom prst="rect">
            <a:avLst/>
          </a:prstGeom>
        </p:spPr>
        <p:txBody>
          <a:bodyPr vert="horz" lIns="91440" tIns="45720" rIns="91440" bIns="45720" rtlCol="0">
            <a:normAutofit/>
          </a:bodyPr>
          <a:lstStyle/>
          <a:p>
            <a:pPr marL="452438" indent="-452438">
              <a:spcBef>
                <a:spcPct val="20000"/>
              </a:spcBef>
            </a:pPr>
            <a:r>
              <a:rPr lang="tr-TR" sz="2800" dirty="0" smtClean="0">
                <a:solidFill>
                  <a:schemeClr val="tx2">
                    <a:lumMod val="50000"/>
                  </a:schemeClr>
                </a:solidFill>
              </a:rPr>
              <a:t>	</a:t>
            </a:r>
          </a:p>
          <a:p>
            <a:pPr marL="452438" indent="-452438">
              <a:spcBef>
                <a:spcPct val="20000"/>
              </a:spcBef>
            </a:pPr>
            <a:r>
              <a:rPr lang="tr-TR" sz="2800" dirty="0" smtClean="0">
                <a:solidFill>
                  <a:schemeClr val="tx2">
                    <a:lumMod val="50000"/>
                  </a:schemeClr>
                </a:solidFill>
              </a:rPr>
              <a:t>	Ülkemizde kamu görevlileri etik davranış ve ilkeleri 13.04.2005 tarih ve 25785 sayılı Resmi Gazete de bir yönetmelik halinde yayınlanıp yürürlüğe konulmuştur. Bununla birlikte diğer mesleklerle ilgili olarak meslek odaları kendi etik ilkelerini belirleyip uygulamaktadırlar.</a:t>
            </a:r>
            <a:endParaRPr kumimoji="0" lang="tr-TR" sz="2800" b="0" i="0" u="none" strike="noStrike" kern="1200" cap="none" spc="0" normalizeH="0" baseline="0" noProof="0" dirty="0" smtClean="0">
              <a:ln>
                <a:noFill/>
              </a:ln>
              <a:solidFill>
                <a:schemeClr val="tx2">
                  <a:lumMod val="50000"/>
                </a:schemeClr>
              </a:solidFill>
              <a:effectLst/>
              <a:uLnTx/>
              <a:uFillTx/>
              <a:latin typeface="+mn-lt"/>
              <a:ea typeface="+mn-ea"/>
              <a:cs typeface="+mn-cs"/>
            </a:endParaRPr>
          </a:p>
        </p:txBody>
      </p:sp>
      <p:sp>
        <p:nvSpPr>
          <p:cNvPr id="15" name="14 Dikdörtgen"/>
          <p:cNvSpPr/>
          <p:nvPr/>
        </p:nvSpPr>
        <p:spPr>
          <a:xfrm>
            <a:off x="395536" y="4941168"/>
            <a:ext cx="8496944" cy="1384995"/>
          </a:xfrm>
          <a:prstGeom prst="rect">
            <a:avLst/>
          </a:prstGeom>
        </p:spPr>
        <p:txBody>
          <a:bodyPr wrap="square">
            <a:spAutoFit/>
          </a:bodyPr>
          <a:lstStyle/>
          <a:p>
            <a:r>
              <a:rPr lang="tr-TR" sz="2800" dirty="0" smtClean="0">
                <a:solidFill>
                  <a:srgbClr val="FF0000"/>
                </a:solidFill>
              </a:rPr>
              <a:t>İş hayatındaki davranışları yönlendiren, onlara rehberlik eden etik prensipler ve standartların toplamına </a:t>
            </a:r>
            <a:r>
              <a:rPr lang="tr-TR" sz="2800" b="1" dirty="0" smtClean="0">
                <a:solidFill>
                  <a:srgbClr val="FF0000"/>
                </a:solidFill>
              </a:rPr>
              <a:t>“mesleki etik” </a:t>
            </a:r>
            <a:r>
              <a:rPr lang="tr-TR" sz="2800" dirty="0" smtClean="0">
                <a:solidFill>
                  <a:srgbClr val="FF0000"/>
                </a:solidFill>
              </a:rPr>
              <a:t>denilmektedir.</a:t>
            </a:r>
            <a:endParaRPr lang="en-US" sz="2800" dirty="0">
              <a:solidFill>
                <a:srgbClr val="FF0000"/>
              </a:solidFill>
            </a:endParaRP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Mesleki Etik İlkeleri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41667" name="Picture 3"/>
          <p:cNvPicPr>
            <a:picLocks noChangeAspect="1" noChangeArrowheads="1"/>
          </p:cNvPicPr>
          <p:nvPr/>
        </p:nvPicPr>
        <p:blipFill>
          <a:blip r:embed="rId3" cstate="print"/>
          <a:srcRect/>
          <a:stretch>
            <a:fillRect/>
          </a:stretch>
        </p:blipFill>
        <p:spPr bwMode="auto">
          <a:xfrm>
            <a:off x="683568" y="1717675"/>
            <a:ext cx="8103044" cy="4430871"/>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Mesleki Etik İlkeleri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Rectangle 3"/>
          <p:cNvSpPr txBox="1">
            <a:spLocks/>
          </p:cNvSpPr>
          <p:nvPr/>
        </p:nvSpPr>
        <p:spPr>
          <a:xfrm>
            <a:off x="457200" y="1700213"/>
            <a:ext cx="7354888" cy="3240955"/>
          </a:xfrm>
          <a:prstGeom prst="rect">
            <a:avLst/>
          </a:prstGeom>
        </p:spPr>
        <p:txBody>
          <a:bodyPr vert="horz" lIns="91440" tIns="45720" rIns="91440" bIns="45720" rtlCol="0">
            <a:normAutofit/>
          </a:bodyPr>
          <a:lstStyle/>
          <a:p>
            <a:r>
              <a:rPr lang="tr-TR" sz="2600" b="1" dirty="0" smtClean="0">
                <a:solidFill>
                  <a:schemeClr val="tx2">
                    <a:lumMod val="50000"/>
                  </a:schemeClr>
                </a:solidFill>
              </a:rPr>
              <a:t>Doğruluk:</a:t>
            </a:r>
            <a:r>
              <a:rPr lang="tr-TR" sz="2600" dirty="0" smtClean="0">
                <a:solidFill>
                  <a:schemeClr val="tx2">
                    <a:lumMod val="50000"/>
                  </a:schemeClr>
                </a:solidFill>
              </a:rPr>
              <a:t>Doğru sözlülük yalan</a:t>
            </a:r>
          </a:p>
          <a:p>
            <a:r>
              <a:rPr lang="tr-TR" sz="2600" dirty="0" smtClean="0">
                <a:solidFill>
                  <a:schemeClr val="tx2">
                    <a:lumMod val="50000"/>
                  </a:schemeClr>
                </a:solidFill>
              </a:rPr>
              <a:t>söylememe, içten ve dürüst </a:t>
            </a:r>
          </a:p>
          <a:p>
            <a:r>
              <a:rPr lang="tr-TR" sz="2600" dirty="0" smtClean="0">
                <a:solidFill>
                  <a:schemeClr val="tx2">
                    <a:lumMod val="50000"/>
                  </a:schemeClr>
                </a:solidFill>
              </a:rPr>
              <a:t>davranma.</a:t>
            </a:r>
          </a:p>
          <a:p>
            <a:pPr marL="452438" indent="-452438">
              <a:spcBef>
                <a:spcPct val="20000"/>
              </a:spcBef>
            </a:pPr>
            <a:endParaRPr lang="tr-TR" sz="2600" dirty="0" smtClean="0">
              <a:solidFill>
                <a:schemeClr val="accent1">
                  <a:lumMod val="75000"/>
                </a:schemeClr>
              </a:solidFill>
            </a:endParaRPr>
          </a:p>
          <a:p>
            <a:pPr marL="452438" marR="0" lvl="0" indent="-452438" algn="l" defTabSz="914400" rtl="0" eaLnBrk="1" fontAlgn="auto" latinLnBrk="0" hangingPunct="1">
              <a:lnSpc>
                <a:spcPct val="100000"/>
              </a:lnSpc>
              <a:spcBef>
                <a:spcPct val="20000"/>
              </a:spcBef>
              <a:spcAft>
                <a:spcPts val="0"/>
              </a:spcAft>
              <a:buClrTx/>
              <a:buSzTx/>
              <a:tabLst/>
              <a:defRPr/>
            </a:pPr>
            <a:endParaRPr kumimoji="0" lang="tr-TR"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5143053" y="2216278"/>
            <a:ext cx="3605411" cy="3588986"/>
          </a:xfrm>
          <a:prstGeom prst="rect">
            <a:avLst/>
          </a:prstGeom>
          <a:ln>
            <a:noFill/>
          </a:ln>
          <a:effectLst>
            <a:outerShdw blurRad="292100" dist="139700" dir="2700000" algn="tl" rotWithShape="0">
              <a:srgbClr val="333333">
                <a:alpha val="65000"/>
              </a:srgbClr>
            </a:outerShdw>
          </a:effectLst>
        </p:spPr>
      </p:pic>
      <p:sp>
        <p:nvSpPr>
          <p:cNvPr id="15" name="14 Dikdörtgen"/>
          <p:cNvSpPr/>
          <p:nvPr/>
        </p:nvSpPr>
        <p:spPr>
          <a:xfrm>
            <a:off x="395536" y="4595644"/>
            <a:ext cx="4572000" cy="1569660"/>
          </a:xfrm>
          <a:prstGeom prst="rect">
            <a:avLst/>
          </a:prstGeom>
        </p:spPr>
        <p:txBody>
          <a:bodyPr wrap="square">
            <a:spAutoFit/>
          </a:bodyPr>
          <a:lstStyle/>
          <a:p>
            <a:r>
              <a:rPr lang="tr-TR" sz="2400" dirty="0" smtClean="0">
                <a:solidFill>
                  <a:srgbClr val="FF0000"/>
                </a:solidFill>
              </a:rPr>
              <a:t>“Birisi size "Dürüst insan diye bir şey yoktur" derse, o kimsenin bir düzenbaz olduğuna inanın” </a:t>
            </a:r>
          </a:p>
          <a:p>
            <a:r>
              <a:rPr lang="tr-TR" sz="2400" dirty="0" smtClean="0">
                <a:solidFill>
                  <a:srgbClr val="FF0000"/>
                </a:solidFill>
              </a:rPr>
              <a:t>                                  George Berkeley</a:t>
            </a:r>
            <a:endParaRPr lang="en-US" sz="2400" dirty="0">
              <a:solidFill>
                <a:srgbClr val="FF0000"/>
              </a:solidFill>
            </a:endParaRPr>
          </a:p>
        </p:txBody>
      </p:sp>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Mesleki Etik İlkeleri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Rectangle 3"/>
          <p:cNvSpPr txBox="1">
            <a:spLocks/>
          </p:cNvSpPr>
          <p:nvPr/>
        </p:nvSpPr>
        <p:spPr>
          <a:xfrm>
            <a:off x="457200" y="1700213"/>
            <a:ext cx="7931224" cy="3240955"/>
          </a:xfrm>
          <a:prstGeom prst="rect">
            <a:avLst/>
          </a:prstGeom>
        </p:spPr>
        <p:txBody>
          <a:bodyPr vert="horz" lIns="91440" tIns="45720" rIns="91440" bIns="45720" rtlCol="0">
            <a:normAutofit/>
          </a:bodyPr>
          <a:lstStyle/>
          <a:p>
            <a:r>
              <a:rPr lang="tr-TR" sz="2600" b="1" dirty="0" smtClean="0">
                <a:solidFill>
                  <a:schemeClr val="tx2">
                    <a:lumMod val="50000"/>
                  </a:schemeClr>
                </a:solidFill>
              </a:rPr>
              <a:t>Yasallık:</a:t>
            </a:r>
            <a:r>
              <a:rPr lang="tr-TR" sz="2600" dirty="0" smtClean="0">
                <a:solidFill>
                  <a:schemeClr val="tx2">
                    <a:lumMod val="50000"/>
                  </a:schemeClr>
                </a:solidFill>
              </a:rPr>
              <a:t>İş hayatında yasalara bağlı kalma.</a:t>
            </a:r>
          </a:p>
          <a:p>
            <a:endParaRPr lang="tr-TR" sz="2600" dirty="0" smtClean="0">
              <a:solidFill>
                <a:schemeClr val="tx2">
                  <a:lumMod val="50000"/>
                </a:schemeClr>
              </a:solidFill>
            </a:endParaRPr>
          </a:p>
          <a:p>
            <a:r>
              <a:rPr lang="tr-TR" sz="2600" dirty="0" smtClean="0">
                <a:solidFill>
                  <a:schemeClr val="tx2">
                    <a:lumMod val="50000"/>
                  </a:schemeClr>
                </a:solidFill>
              </a:rPr>
              <a:t>İş hayatında üretilen her türlü</a:t>
            </a:r>
          </a:p>
          <a:p>
            <a:r>
              <a:rPr lang="tr-TR" sz="2600" dirty="0" smtClean="0">
                <a:solidFill>
                  <a:schemeClr val="tx2">
                    <a:lumMod val="50000"/>
                  </a:schemeClr>
                </a:solidFill>
              </a:rPr>
              <a:t>malın üretiminde ve çalışanlarla</a:t>
            </a:r>
          </a:p>
          <a:p>
            <a:r>
              <a:rPr lang="tr-TR" sz="2600" dirty="0" smtClean="0">
                <a:solidFill>
                  <a:schemeClr val="tx2">
                    <a:lumMod val="50000"/>
                  </a:schemeClr>
                </a:solidFill>
              </a:rPr>
              <a:t>ilgili problemlerin çözümünde </a:t>
            </a:r>
          </a:p>
          <a:p>
            <a:r>
              <a:rPr lang="tr-TR" sz="2600" dirty="0" smtClean="0">
                <a:solidFill>
                  <a:schemeClr val="tx2">
                    <a:lumMod val="50000"/>
                  </a:schemeClr>
                </a:solidFill>
              </a:rPr>
              <a:t>yasalara bağlı kalmak da mesleki</a:t>
            </a:r>
          </a:p>
          <a:p>
            <a:r>
              <a:rPr lang="tr-TR" sz="2600" dirty="0" smtClean="0">
                <a:solidFill>
                  <a:schemeClr val="tx2">
                    <a:lumMod val="50000"/>
                  </a:schemeClr>
                </a:solidFill>
              </a:rPr>
              <a:t>etik ilkelerindendir.</a:t>
            </a:r>
          </a:p>
          <a:p>
            <a:pPr marL="452438" indent="-452438">
              <a:spcBef>
                <a:spcPct val="20000"/>
              </a:spcBef>
            </a:pPr>
            <a:endParaRPr lang="tr-TR" sz="2600" dirty="0" smtClean="0">
              <a:solidFill>
                <a:schemeClr val="accent1">
                  <a:lumMod val="75000"/>
                </a:schemeClr>
              </a:solidFill>
            </a:endParaRPr>
          </a:p>
          <a:p>
            <a:pPr marL="452438" marR="0" lvl="0" indent="-452438" algn="l" defTabSz="914400" rtl="0" eaLnBrk="1" fontAlgn="auto" latinLnBrk="0" hangingPunct="1">
              <a:lnSpc>
                <a:spcPct val="100000"/>
              </a:lnSpc>
              <a:spcBef>
                <a:spcPct val="20000"/>
              </a:spcBef>
              <a:spcAft>
                <a:spcPts val="0"/>
              </a:spcAft>
              <a:buClrTx/>
              <a:buSzTx/>
              <a:tabLst/>
              <a:defRPr/>
            </a:pP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5144822" y="3068960"/>
            <a:ext cx="3999178" cy="301181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Mesleki Etik İlkeleri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Rectangle 3"/>
          <p:cNvSpPr txBox="1">
            <a:spLocks/>
          </p:cNvSpPr>
          <p:nvPr/>
        </p:nvSpPr>
        <p:spPr>
          <a:xfrm>
            <a:off x="457200" y="1628800"/>
            <a:ext cx="7354888" cy="3240955"/>
          </a:xfrm>
          <a:prstGeom prst="rect">
            <a:avLst/>
          </a:prstGeom>
        </p:spPr>
        <p:txBody>
          <a:bodyPr vert="horz" lIns="91440" tIns="45720" rIns="91440" bIns="45720" rtlCol="0">
            <a:normAutofit/>
          </a:bodyPr>
          <a:lstStyle/>
          <a:p>
            <a:r>
              <a:rPr lang="tr-TR" sz="2600" b="1" dirty="0" smtClean="0">
                <a:solidFill>
                  <a:schemeClr val="tx2">
                    <a:lumMod val="50000"/>
                  </a:schemeClr>
                </a:solidFill>
              </a:rPr>
              <a:t>Yeterlik:</a:t>
            </a:r>
            <a:r>
              <a:rPr lang="tr-TR" sz="2600" dirty="0" smtClean="0">
                <a:solidFill>
                  <a:schemeClr val="tx2">
                    <a:lumMod val="50000"/>
                  </a:schemeClr>
                </a:solidFill>
              </a:rPr>
              <a:t>Sorumluluk alma, mesleğinde yetkin olma, nitelikli olma.</a:t>
            </a:r>
          </a:p>
          <a:p>
            <a:pPr marL="452438" indent="-452438">
              <a:spcBef>
                <a:spcPct val="20000"/>
              </a:spcBef>
            </a:pPr>
            <a:endParaRPr lang="tr-TR" sz="2600" dirty="0" smtClean="0">
              <a:solidFill>
                <a:schemeClr val="tx2">
                  <a:lumMod val="50000"/>
                </a:schemeClr>
              </a:solidFill>
            </a:endParaRPr>
          </a:p>
          <a:p>
            <a:pPr marL="452438" marR="0" lvl="0" indent="-452438" algn="l" defTabSz="914400" rtl="0" eaLnBrk="1" fontAlgn="auto" latinLnBrk="0" hangingPunct="1">
              <a:lnSpc>
                <a:spcPct val="100000"/>
              </a:lnSpc>
              <a:spcBef>
                <a:spcPct val="20000"/>
              </a:spcBef>
              <a:spcAft>
                <a:spcPts val="0"/>
              </a:spcAft>
              <a:buClrTx/>
              <a:buSzTx/>
              <a:tabLst/>
              <a:defRPr/>
            </a:pPr>
            <a:endParaRPr kumimoji="0" lang="tr-TR" sz="2800" b="0" i="0" u="none" strike="noStrike" kern="1200" cap="none" spc="0" normalizeH="0" baseline="0" noProof="0" dirty="0" smtClean="0">
              <a:ln>
                <a:noFill/>
              </a:ln>
              <a:solidFill>
                <a:schemeClr val="tx2">
                  <a:lumMod val="50000"/>
                </a:schemeClr>
              </a:solidFill>
              <a:effectLst/>
              <a:uLnTx/>
              <a:uFillTx/>
              <a:latin typeface="+mn-lt"/>
              <a:ea typeface="+mn-ea"/>
              <a:cs typeface="+mn-cs"/>
            </a:endParaRPr>
          </a:p>
        </p:txBody>
      </p:sp>
      <p:pic>
        <p:nvPicPr>
          <p:cNvPr id="4100" name="Picture 4" descr="http://www.edize.com/img/content/2/86/ben-gelmiyom-artik-evden-calisicam-301x366.jpg?v=1"/>
          <p:cNvPicPr>
            <a:picLocks noChangeAspect="1" noChangeArrowheads="1"/>
          </p:cNvPicPr>
          <p:nvPr/>
        </p:nvPicPr>
        <p:blipFill>
          <a:blip r:embed="rId3" cstate="print"/>
          <a:srcRect/>
          <a:stretch>
            <a:fillRect/>
          </a:stretch>
        </p:blipFill>
        <p:spPr bwMode="auto">
          <a:xfrm>
            <a:off x="5305375" y="2348880"/>
            <a:ext cx="3083049" cy="3748825"/>
          </a:xfrm>
          <a:prstGeom prst="rect">
            <a:avLst/>
          </a:prstGeom>
          <a:ln>
            <a:noFill/>
          </a:ln>
          <a:effectLst>
            <a:outerShdw blurRad="292100" dist="139700" dir="2700000" algn="tl" rotWithShape="0">
              <a:srgbClr val="333333">
                <a:alpha val="65000"/>
              </a:srgbClr>
            </a:outerShdw>
          </a:effectLst>
        </p:spPr>
      </p:pic>
      <p:sp>
        <p:nvSpPr>
          <p:cNvPr id="15" name="14 Dikdörtgen"/>
          <p:cNvSpPr/>
          <p:nvPr/>
        </p:nvSpPr>
        <p:spPr>
          <a:xfrm>
            <a:off x="323528" y="4869160"/>
            <a:ext cx="4572000" cy="1292662"/>
          </a:xfrm>
          <a:prstGeom prst="rect">
            <a:avLst/>
          </a:prstGeom>
        </p:spPr>
        <p:txBody>
          <a:bodyPr>
            <a:spAutoFit/>
          </a:bodyPr>
          <a:lstStyle/>
          <a:p>
            <a:r>
              <a:rPr lang="tr-TR" sz="2600" dirty="0" smtClean="0">
                <a:solidFill>
                  <a:srgbClr val="FF0000"/>
                </a:solidFill>
              </a:rPr>
              <a:t>Yeterlik aynı zamanda sorumluluk alabilme, inisiyatif kullanabilme davranışıdır.</a:t>
            </a:r>
            <a:endParaRPr lang="tr-TR" sz="2600" dirty="0">
              <a:solidFill>
                <a:srgbClr val="FF0000"/>
              </a:solidFill>
            </a:endParaRP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Mesleki Etik İlkeleri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Rectangle 3"/>
          <p:cNvSpPr txBox="1">
            <a:spLocks/>
          </p:cNvSpPr>
          <p:nvPr/>
        </p:nvSpPr>
        <p:spPr>
          <a:xfrm>
            <a:off x="457200" y="1700213"/>
            <a:ext cx="8686800" cy="3240955"/>
          </a:xfrm>
          <a:prstGeom prst="rect">
            <a:avLst/>
          </a:prstGeom>
        </p:spPr>
        <p:txBody>
          <a:bodyPr vert="horz" lIns="91440" tIns="45720" rIns="91440" bIns="45720" rtlCol="0">
            <a:normAutofit/>
          </a:bodyPr>
          <a:lstStyle/>
          <a:p>
            <a:pPr lvl="0"/>
            <a:r>
              <a:rPr lang="tr-TR" sz="2600" b="1" dirty="0" smtClean="0">
                <a:solidFill>
                  <a:schemeClr val="tx2">
                    <a:lumMod val="50000"/>
                  </a:schemeClr>
                </a:solidFill>
              </a:rPr>
              <a:t>Güvenirlik: </a:t>
            </a:r>
            <a:r>
              <a:rPr lang="tr-TR" sz="2600" dirty="0" smtClean="0">
                <a:solidFill>
                  <a:schemeClr val="tx2">
                    <a:lumMod val="50000"/>
                  </a:schemeClr>
                </a:solidFill>
              </a:rPr>
              <a:t>Mesleğin gerektirdiği etik ilkelere bağlı olmak, rekabette doğru, dürüst davranmak.</a:t>
            </a:r>
          </a:p>
          <a:p>
            <a:endParaRPr lang="tr-TR" sz="2600" dirty="0" smtClean="0">
              <a:solidFill>
                <a:schemeClr val="tx2">
                  <a:lumMod val="50000"/>
                </a:schemeClr>
              </a:solidFill>
            </a:endParaRPr>
          </a:p>
          <a:p>
            <a:pPr marL="452438" indent="-452438">
              <a:spcBef>
                <a:spcPct val="20000"/>
              </a:spcBef>
            </a:pPr>
            <a:endParaRPr lang="tr-TR" sz="2600" dirty="0" smtClean="0">
              <a:solidFill>
                <a:schemeClr val="tx2">
                  <a:lumMod val="50000"/>
                </a:schemeClr>
              </a:solidFill>
            </a:endParaRPr>
          </a:p>
          <a:p>
            <a:pPr marL="452438" marR="0" lvl="0" indent="-452438" algn="l" defTabSz="914400" rtl="0" eaLnBrk="1" fontAlgn="auto" latinLnBrk="0" hangingPunct="1">
              <a:lnSpc>
                <a:spcPct val="100000"/>
              </a:lnSpc>
              <a:spcBef>
                <a:spcPct val="20000"/>
              </a:spcBef>
              <a:spcAft>
                <a:spcPts val="0"/>
              </a:spcAft>
              <a:buClrTx/>
              <a:buSzTx/>
              <a:tabLst/>
              <a:defRPr/>
            </a:pPr>
            <a:endParaRPr kumimoji="0" lang="tr-TR" sz="2800" b="0" i="0" u="none" strike="noStrike" kern="1200" cap="none" spc="0" normalizeH="0" baseline="0" noProof="0" dirty="0" smtClean="0">
              <a:ln>
                <a:noFill/>
              </a:ln>
              <a:solidFill>
                <a:schemeClr val="tx2">
                  <a:lumMod val="50000"/>
                </a:schemeClr>
              </a:solidFill>
              <a:effectLst/>
              <a:uLnTx/>
              <a:uFillTx/>
              <a:latin typeface="+mn-lt"/>
              <a:ea typeface="+mn-ea"/>
              <a:cs typeface="+mn-cs"/>
            </a:endParaRPr>
          </a:p>
        </p:txBody>
      </p:sp>
      <p:pic>
        <p:nvPicPr>
          <p:cNvPr id="3073" name="Picture 1"/>
          <p:cNvPicPr>
            <a:picLocks noChangeAspect="1" noChangeArrowheads="1"/>
          </p:cNvPicPr>
          <p:nvPr/>
        </p:nvPicPr>
        <p:blipFill>
          <a:blip r:embed="rId3" cstate="print"/>
          <a:srcRect/>
          <a:stretch>
            <a:fillRect/>
          </a:stretch>
        </p:blipFill>
        <p:spPr bwMode="auto">
          <a:xfrm>
            <a:off x="4211960" y="2708920"/>
            <a:ext cx="4636021" cy="33125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Mesleki Etik İlkeleri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Rectangle 3"/>
          <p:cNvSpPr txBox="1">
            <a:spLocks/>
          </p:cNvSpPr>
          <p:nvPr/>
        </p:nvSpPr>
        <p:spPr>
          <a:xfrm>
            <a:off x="457200" y="1700213"/>
            <a:ext cx="8003232" cy="3240955"/>
          </a:xfrm>
          <a:prstGeom prst="rect">
            <a:avLst/>
          </a:prstGeom>
        </p:spPr>
        <p:txBody>
          <a:bodyPr vert="horz" lIns="91440" tIns="45720" rIns="91440" bIns="45720" rtlCol="0">
            <a:normAutofit/>
          </a:bodyPr>
          <a:lstStyle/>
          <a:p>
            <a:r>
              <a:rPr lang="tr-TR" sz="2600" b="1" dirty="0" smtClean="0">
                <a:solidFill>
                  <a:schemeClr val="accent1">
                    <a:lumMod val="75000"/>
                  </a:schemeClr>
                </a:solidFill>
              </a:rPr>
              <a:t>Mesleğe bağlılık:</a:t>
            </a:r>
            <a:r>
              <a:rPr lang="tr-TR" sz="2600" dirty="0" smtClean="0">
                <a:solidFill>
                  <a:schemeClr val="accent1">
                    <a:lumMod val="75000"/>
                  </a:schemeClr>
                </a:solidFill>
              </a:rPr>
              <a:t>Mesleği sevmek, mesleki gelişimine önem vermek.</a:t>
            </a:r>
          </a:p>
          <a:p>
            <a:pPr marL="452438" indent="-452438">
              <a:spcBef>
                <a:spcPct val="20000"/>
              </a:spcBef>
            </a:pPr>
            <a:endParaRPr lang="tr-TR" sz="2600" dirty="0" smtClean="0">
              <a:solidFill>
                <a:schemeClr val="accent1">
                  <a:lumMod val="75000"/>
                </a:schemeClr>
              </a:solidFill>
            </a:endParaRPr>
          </a:p>
          <a:p>
            <a:pPr marL="452438" marR="0" lvl="0" indent="-452438" algn="l" defTabSz="914400" rtl="0" eaLnBrk="1" fontAlgn="auto" latinLnBrk="0" hangingPunct="1">
              <a:lnSpc>
                <a:spcPct val="100000"/>
              </a:lnSpc>
              <a:spcBef>
                <a:spcPct val="20000"/>
              </a:spcBef>
              <a:spcAft>
                <a:spcPts val="0"/>
              </a:spcAft>
              <a:buClrTx/>
              <a:buSzTx/>
              <a:tabLst/>
              <a:defRPr/>
            </a:pPr>
            <a:endParaRPr kumimoji="0" lang="tr-TR"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35522" name="Picture 2"/>
          <p:cNvPicPr>
            <a:picLocks noChangeAspect="1" noChangeArrowheads="1"/>
          </p:cNvPicPr>
          <p:nvPr/>
        </p:nvPicPr>
        <p:blipFill>
          <a:blip r:embed="rId3" cstate="print"/>
          <a:srcRect/>
          <a:stretch>
            <a:fillRect/>
          </a:stretch>
        </p:blipFill>
        <p:spPr bwMode="auto">
          <a:xfrm>
            <a:off x="4572000" y="2492896"/>
            <a:ext cx="4010674" cy="3473748"/>
          </a:xfrm>
          <a:prstGeom prst="rect">
            <a:avLst/>
          </a:prstGeom>
          <a:ln>
            <a:noFill/>
          </a:ln>
          <a:effectLst>
            <a:outerShdw blurRad="292100" dist="139700" dir="2700000" algn="tl" rotWithShape="0">
              <a:srgbClr val="333333">
                <a:alpha val="65000"/>
              </a:srgbClr>
            </a:outerShdw>
          </a:effectLst>
        </p:spPr>
      </p:pic>
      <p:sp>
        <p:nvSpPr>
          <p:cNvPr id="15" name="14 Dikdörtgen"/>
          <p:cNvSpPr/>
          <p:nvPr/>
        </p:nvSpPr>
        <p:spPr>
          <a:xfrm>
            <a:off x="395536" y="4005064"/>
            <a:ext cx="4104456" cy="1938992"/>
          </a:xfrm>
          <a:prstGeom prst="rect">
            <a:avLst/>
          </a:prstGeom>
        </p:spPr>
        <p:txBody>
          <a:bodyPr wrap="square">
            <a:spAutoFit/>
          </a:bodyPr>
          <a:lstStyle/>
          <a:p>
            <a:r>
              <a:rPr lang="tr-TR" sz="2400" dirty="0" smtClean="0">
                <a:solidFill>
                  <a:srgbClr val="FF0000"/>
                </a:solidFill>
              </a:rPr>
              <a:t>Mesleğe bağlılık kişinin işini sevmesine ve huzurlu bir ortamda çalışmasına katkıda bulunur. </a:t>
            </a:r>
          </a:p>
          <a:p>
            <a:r>
              <a:rPr lang="tr-TR" sz="2400" b="1" dirty="0" smtClean="0">
                <a:solidFill>
                  <a:srgbClr val="FF0000"/>
                </a:solidFill>
              </a:rPr>
              <a:t>Bu da verimliliği artırır.</a:t>
            </a:r>
            <a:endParaRPr lang="en-US" sz="24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Mesleki Etik İlkeleri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Rectangle 3"/>
          <p:cNvSpPr txBox="1">
            <a:spLocks/>
          </p:cNvSpPr>
          <p:nvPr/>
        </p:nvSpPr>
        <p:spPr>
          <a:xfrm>
            <a:off x="457200" y="1700213"/>
            <a:ext cx="7354888" cy="3240955"/>
          </a:xfrm>
          <a:prstGeom prst="rect">
            <a:avLst/>
          </a:prstGeom>
        </p:spPr>
        <p:txBody>
          <a:bodyPr vert="horz" lIns="91440" tIns="45720" rIns="91440" bIns="45720" rtlCol="0">
            <a:normAutofit/>
          </a:bodyPr>
          <a:lstStyle/>
          <a:p>
            <a:r>
              <a:rPr lang="tr-TR" sz="2600" b="1" dirty="0" smtClean="0">
                <a:solidFill>
                  <a:schemeClr val="accent1">
                    <a:lumMod val="75000"/>
                  </a:schemeClr>
                </a:solidFill>
              </a:rPr>
              <a:t>Sorumluluk:</a:t>
            </a:r>
            <a:r>
              <a:rPr lang="tr-TR" sz="2600" dirty="0" smtClean="0">
                <a:solidFill>
                  <a:schemeClr val="accent1">
                    <a:lumMod val="75000"/>
                  </a:schemeClr>
                </a:solidFill>
              </a:rPr>
              <a:t>Mesleği ile ilgili konularda kendi sorumluluklarının bilincinde olmak. </a:t>
            </a:r>
          </a:p>
          <a:p>
            <a:pPr marL="452438" indent="-452438">
              <a:spcBef>
                <a:spcPct val="20000"/>
              </a:spcBef>
            </a:pPr>
            <a:endParaRPr lang="tr-TR" sz="2600" dirty="0" smtClean="0">
              <a:solidFill>
                <a:schemeClr val="accent1">
                  <a:lumMod val="75000"/>
                </a:schemeClr>
              </a:solidFill>
            </a:endParaRPr>
          </a:p>
          <a:p>
            <a:pPr marL="452438" marR="0" lvl="0" indent="-452438" algn="l" defTabSz="914400" rtl="0" eaLnBrk="1" fontAlgn="auto" latinLnBrk="0" hangingPunct="1">
              <a:lnSpc>
                <a:spcPct val="100000"/>
              </a:lnSpc>
              <a:spcBef>
                <a:spcPct val="20000"/>
              </a:spcBef>
              <a:spcAft>
                <a:spcPts val="0"/>
              </a:spcAft>
              <a:buClrTx/>
              <a:buSzTx/>
              <a:tabLst/>
              <a:defRPr/>
            </a:pPr>
            <a:endParaRPr kumimoji="0" lang="tr-TR" sz="2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p:txBody>
      </p:sp>
      <p:sp>
        <p:nvSpPr>
          <p:cNvPr id="237570" name="AutoShape 2" descr="sorumluluk karikatürleri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7572" name="AutoShape 4" descr="sorumluluk karikatürleri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37573" name="Picture 5" descr="C:\Users\Admin\Desktop\1.jpg"/>
          <p:cNvPicPr>
            <a:picLocks noChangeAspect="1" noChangeArrowheads="1"/>
          </p:cNvPicPr>
          <p:nvPr/>
        </p:nvPicPr>
        <p:blipFill>
          <a:blip r:embed="rId3" cstate="print"/>
          <a:srcRect/>
          <a:stretch>
            <a:fillRect/>
          </a:stretch>
        </p:blipFill>
        <p:spPr bwMode="auto">
          <a:xfrm>
            <a:off x="3923928" y="2780928"/>
            <a:ext cx="4571568" cy="3196223"/>
          </a:xfrm>
          <a:prstGeom prst="rect">
            <a:avLst/>
          </a:prstGeom>
          <a:ln>
            <a:noFill/>
          </a:ln>
          <a:effectLst>
            <a:outerShdw blurRad="292100" dist="139700" dir="2700000" algn="tl" rotWithShape="0">
              <a:srgbClr val="333333">
                <a:alpha val="65000"/>
              </a:srgbClr>
            </a:outerShdw>
          </a:effectLst>
        </p:spPr>
      </p:pic>
      <p:sp>
        <p:nvSpPr>
          <p:cNvPr id="17" name="16 Dikdörtgen"/>
          <p:cNvSpPr/>
          <p:nvPr/>
        </p:nvSpPr>
        <p:spPr>
          <a:xfrm>
            <a:off x="467544" y="4595644"/>
            <a:ext cx="3744416" cy="1200329"/>
          </a:xfrm>
          <a:prstGeom prst="rect">
            <a:avLst/>
          </a:prstGeom>
        </p:spPr>
        <p:txBody>
          <a:bodyPr wrap="square">
            <a:spAutoFit/>
          </a:bodyPr>
          <a:lstStyle/>
          <a:p>
            <a:r>
              <a:rPr lang="tr-TR" sz="2400" b="1" dirty="0" smtClean="0">
                <a:solidFill>
                  <a:srgbClr val="FF0000"/>
                </a:solidFill>
                <a:latin typeface="Book Antiqua" pitchFamily="18" charset="0"/>
              </a:rPr>
              <a:t>bencillik ve kişisel çıkarlardan uzak olma, sorumlu davranma.</a:t>
            </a:r>
            <a:endParaRPr lang="en-US" sz="2400" dirty="0">
              <a:solidFill>
                <a:srgbClr val="FF0000"/>
              </a:solidFill>
            </a:endParaRPr>
          </a:p>
        </p:txBody>
      </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Mesleki Etik İlkeleri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Rectangle 3"/>
          <p:cNvSpPr txBox="1">
            <a:spLocks/>
          </p:cNvSpPr>
          <p:nvPr/>
        </p:nvSpPr>
        <p:spPr>
          <a:xfrm>
            <a:off x="457200" y="1700213"/>
            <a:ext cx="8219256" cy="4537099"/>
          </a:xfrm>
          <a:prstGeom prst="rect">
            <a:avLst/>
          </a:prstGeom>
        </p:spPr>
        <p:txBody>
          <a:bodyPr vert="horz" lIns="91440" tIns="45720" rIns="91440" bIns="45720" rtlCol="0">
            <a:normAutofit/>
          </a:bodyPr>
          <a:lstStyle/>
          <a:p>
            <a:r>
              <a:rPr lang="tr-TR" sz="2600" b="1" dirty="0" smtClean="0">
                <a:solidFill>
                  <a:schemeClr val="accent1">
                    <a:lumMod val="75000"/>
                  </a:schemeClr>
                </a:solidFill>
              </a:rPr>
              <a:t>İnsan haklarına saygı:</a:t>
            </a:r>
            <a:r>
              <a:rPr lang="tr-TR" sz="2600" dirty="0" smtClean="0">
                <a:solidFill>
                  <a:schemeClr val="accent1">
                    <a:lumMod val="75000"/>
                  </a:schemeClr>
                </a:solidFill>
              </a:rPr>
              <a:t>Temel insan haklarına iş yaşamının gerektirdiği boyutlarda saygılı olma. </a:t>
            </a:r>
          </a:p>
          <a:p>
            <a:endParaRPr lang="tr-TR" sz="2400" dirty="0" smtClean="0">
              <a:solidFill>
                <a:schemeClr val="accent1">
                  <a:lumMod val="75000"/>
                </a:schemeClr>
              </a:solidFill>
            </a:endParaRPr>
          </a:p>
          <a:p>
            <a:endParaRPr lang="tr-TR" sz="2400" dirty="0" smtClean="0">
              <a:solidFill>
                <a:schemeClr val="accent1">
                  <a:lumMod val="75000"/>
                </a:schemeClr>
              </a:solidFill>
            </a:endParaRPr>
          </a:p>
          <a:p>
            <a:endParaRPr lang="tr-TR" sz="2400" dirty="0" smtClean="0">
              <a:solidFill>
                <a:schemeClr val="accent1">
                  <a:lumMod val="75000"/>
                </a:schemeClr>
              </a:solidFill>
            </a:endParaRPr>
          </a:p>
          <a:p>
            <a:endParaRPr lang="tr-TR" sz="2400" dirty="0" smtClean="0">
              <a:solidFill>
                <a:schemeClr val="accent1">
                  <a:lumMod val="75000"/>
                </a:schemeClr>
              </a:solidFill>
            </a:endParaRPr>
          </a:p>
          <a:p>
            <a:endParaRPr lang="tr-TR" sz="2400" dirty="0" smtClean="0">
              <a:solidFill>
                <a:schemeClr val="accent1">
                  <a:lumMod val="75000"/>
                </a:schemeClr>
              </a:solidFill>
            </a:endParaRPr>
          </a:p>
          <a:p>
            <a:r>
              <a:rPr lang="tr-TR" sz="2400" dirty="0" smtClean="0">
                <a:solidFill>
                  <a:srgbClr val="FF0000"/>
                </a:solidFill>
              </a:rPr>
              <a:t>İnsanın, insan olma özelliği nedeniyle</a:t>
            </a:r>
          </a:p>
          <a:p>
            <a:r>
              <a:rPr lang="tr-TR" sz="2400" dirty="0" smtClean="0">
                <a:solidFill>
                  <a:srgbClr val="FF0000"/>
                </a:solidFill>
              </a:rPr>
              <a:t> sahip olduğu; dokunulamaz,</a:t>
            </a:r>
          </a:p>
          <a:p>
            <a:r>
              <a:rPr lang="tr-TR" sz="2400" dirty="0" smtClean="0">
                <a:solidFill>
                  <a:srgbClr val="FF0000"/>
                </a:solidFill>
              </a:rPr>
              <a:t>devredilemez ve vazgeçilemez </a:t>
            </a:r>
          </a:p>
          <a:p>
            <a:r>
              <a:rPr lang="tr-TR" sz="2400" dirty="0" smtClean="0">
                <a:solidFill>
                  <a:srgbClr val="FF0000"/>
                </a:solidFill>
              </a:rPr>
              <a:t>nitelikte, kişiliğe bağlı haklardır.</a:t>
            </a:r>
          </a:p>
          <a:p>
            <a:endParaRPr lang="tr-TR" sz="2600" dirty="0" smtClean="0">
              <a:solidFill>
                <a:schemeClr val="accent1">
                  <a:lumMod val="75000"/>
                </a:schemeClr>
              </a:solidFill>
            </a:endParaRPr>
          </a:p>
          <a:p>
            <a:pPr marL="452438" indent="-452438">
              <a:spcBef>
                <a:spcPct val="20000"/>
              </a:spcBef>
            </a:pPr>
            <a:endParaRPr lang="tr-TR" sz="2600" dirty="0" smtClean="0">
              <a:solidFill>
                <a:schemeClr val="accent1">
                  <a:lumMod val="75000"/>
                </a:schemeClr>
              </a:solidFill>
            </a:endParaRPr>
          </a:p>
          <a:p>
            <a:pPr marL="452438" marR="0" lvl="0" indent="-452438" algn="l" defTabSz="914400" rtl="0" eaLnBrk="1" fontAlgn="auto" latinLnBrk="0" hangingPunct="1">
              <a:lnSpc>
                <a:spcPct val="100000"/>
              </a:lnSpc>
              <a:spcBef>
                <a:spcPct val="20000"/>
              </a:spcBef>
              <a:spcAft>
                <a:spcPts val="0"/>
              </a:spcAft>
              <a:buClrTx/>
              <a:buSzTx/>
              <a:tabLst/>
              <a:defRPr/>
            </a:pPr>
            <a:endParaRPr kumimoji="0" lang="tr-TR" sz="2600" b="0" i="0" u="none" strike="noStrike" kern="1200" cap="none" spc="0" normalizeH="0" baseline="0" noProof="0" dirty="0" smtClean="0">
              <a:ln>
                <a:noFill/>
              </a:ln>
              <a:solidFill>
                <a:schemeClr val="accent1">
                  <a:lumMod val="75000"/>
                </a:schemeClr>
              </a:solidFill>
              <a:effectLst/>
              <a:uLnTx/>
              <a:uFillTx/>
              <a:latin typeface="+mn-lt"/>
              <a:ea typeface="+mn-ea"/>
              <a:cs typeface="+mn-cs"/>
            </a:endParaRPr>
          </a:p>
        </p:txBody>
      </p:sp>
      <p:pic>
        <p:nvPicPr>
          <p:cNvPr id="238594" name="Picture 2"/>
          <p:cNvPicPr>
            <a:picLocks noChangeAspect="1" noChangeArrowheads="1"/>
          </p:cNvPicPr>
          <p:nvPr/>
        </p:nvPicPr>
        <p:blipFill>
          <a:blip r:embed="rId3" cstate="print"/>
          <a:srcRect/>
          <a:stretch>
            <a:fillRect/>
          </a:stretch>
        </p:blipFill>
        <p:spPr bwMode="auto">
          <a:xfrm>
            <a:off x="5436096" y="2300683"/>
            <a:ext cx="3304275" cy="385058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Mesleki Etik İlkeleri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Rectangle 3"/>
          <p:cNvSpPr txBox="1">
            <a:spLocks/>
          </p:cNvSpPr>
          <p:nvPr/>
        </p:nvSpPr>
        <p:spPr>
          <a:xfrm>
            <a:off x="457200" y="1700213"/>
            <a:ext cx="7354888" cy="3240955"/>
          </a:xfrm>
          <a:prstGeom prst="rect">
            <a:avLst/>
          </a:prstGeom>
        </p:spPr>
        <p:txBody>
          <a:bodyPr vert="horz" lIns="91440" tIns="45720" rIns="91440" bIns="45720" rtlCol="0">
            <a:normAutofit/>
          </a:bodyPr>
          <a:lstStyle/>
          <a:p>
            <a:r>
              <a:rPr lang="tr-TR" sz="2600" b="1" dirty="0" smtClean="0">
                <a:solidFill>
                  <a:schemeClr val="accent1">
                    <a:lumMod val="75000"/>
                  </a:schemeClr>
                </a:solidFill>
              </a:rPr>
              <a:t>Sevgi:</a:t>
            </a:r>
            <a:r>
              <a:rPr lang="tr-TR" sz="2800" b="1" dirty="0" smtClean="0">
                <a:solidFill>
                  <a:schemeClr val="accent1">
                    <a:lumMod val="75000"/>
                  </a:schemeClr>
                </a:solidFill>
              </a:rPr>
              <a:t> </a:t>
            </a:r>
            <a:r>
              <a:rPr lang="tr-TR" sz="2800" dirty="0" smtClean="0">
                <a:solidFill>
                  <a:schemeClr val="accent1">
                    <a:lumMod val="75000"/>
                  </a:schemeClr>
                </a:solidFill>
              </a:rPr>
              <a:t>İnsanın kendisiyle ve başkasıyla yaratıcı ilişki kurması demektir. </a:t>
            </a:r>
          </a:p>
          <a:p>
            <a:pPr marL="452438" indent="-452438">
              <a:spcBef>
                <a:spcPct val="20000"/>
              </a:spcBef>
            </a:pPr>
            <a:endParaRPr lang="tr-TR" sz="2600" dirty="0" smtClean="0">
              <a:solidFill>
                <a:schemeClr val="accent1">
                  <a:lumMod val="75000"/>
                </a:schemeClr>
              </a:solidFill>
            </a:endParaRPr>
          </a:p>
          <a:p>
            <a:pPr marL="452438" marR="0" lvl="0" indent="-452438" algn="l" defTabSz="914400" rtl="0" eaLnBrk="1" fontAlgn="auto" latinLnBrk="0" hangingPunct="1">
              <a:lnSpc>
                <a:spcPct val="100000"/>
              </a:lnSpc>
              <a:spcBef>
                <a:spcPct val="20000"/>
              </a:spcBef>
              <a:spcAft>
                <a:spcPts val="0"/>
              </a:spcAft>
              <a:buClrTx/>
              <a:buSzTx/>
              <a:tabLst/>
              <a:defRPr/>
            </a:pPr>
            <a:endParaRPr kumimoji="0" lang="tr-TR"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91490" name="Picture 2" descr="işini severek yapmak ile ilgili görsel sonucu"/>
          <p:cNvPicPr>
            <a:picLocks noChangeAspect="1" noChangeArrowheads="1"/>
          </p:cNvPicPr>
          <p:nvPr/>
        </p:nvPicPr>
        <p:blipFill>
          <a:blip r:embed="rId3" cstate="print"/>
          <a:srcRect/>
          <a:stretch>
            <a:fillRect/>
          </a:stretch>
        </p:blipFill>
        <p:spPr bwMode="auto">
          <a:xfrm>
            <a:off x="4214730" y="2564904"/>
            <a:ext cx="4494824" cy="3403849"/>
          </a:xfrm>
          <a:prstGeom prst="rect">
            <a:avLst/>
          </a:prstGeom>
          <a:ln>
            <a:noFill/>
          </a:ln>
          <a:effectLst>
            <a:outerShdw blurRad="292100" dist="139700" dir="2700000" algn="tl" rotWithShape="0">
              <a:srgbClr val="333333">
                <a:alpha val="65000"/>
              </a:srgbClr>
            </a:outerShdw>
          </a:effectLst>
        </p:spPr>
      </p:pic>
      <p:sp>
        <p:nvSpPr>
          <p:cNvPr id="15" name="14 Dikdörtgen"/>
          <p:cNvSpPr/>
          <p:nvPr/>
        </p:nvSpPr>
        <p:spPr>
          <a:xfrm>
            <a:off x="467544" y="4437112"/>
            <a:ext cx="3744416" cy="1384995"/>
          </a:xfrm>
          <a:prstGeom prst="rect">
            <a:avLst/>
          </a:prstGeom>
        </p:spPr>
        <p:txBody>
          <a:bodyPr wrap="square">
            <a:spAutoFit/>
          </a:bodyPr>
          <a:lstStyle/>
          <a:p>
            <a:r>
              <a:rPr lang="tr-TR" sz="2800" dirty="0" smtClean="0">
                <a:solidFill>
                  <a:srgbClr val="FF0000"/>
                </a:solidFill>
              </a:rPr>
              <a:t>İşini severek yapan insanların mutluluğu ve verimliliği artmaktadır. </a:t>
            </a:r>
            <a:endParaRPr lang="en-US" sz="2800" dirty="0">
              <a:solidFill>
                <a:srgbClr val="FF0000"/>
              </a:solidFill>
            </a:endParaRP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487506"/>
          </a:xfrm>
          <a:prstGeom prst="rect">
            <a:avLst/>
          </a:prstGeom>
          <a:noFill/>
          <a:ln w="9525">
            <a:noFill/>
            <a:miter lim="800000"/>
            <a:headEnd/>
            <a:tailEnd/>
          </a:ln>
        </p:spPr>
        <p:txBody>
          <a:bodyPr>
            <a:spAutoFit/>
          </a:bodyPr>
          <a:lstStyle/>
          <a:p>
            <a:pPr>
              <a:lnSpc>
                <a:spcPct val="107000"/>
              </a:lnSpc>
              <a:spcAft>
                <a:spcPts val="800"/>
              </a:spcAft>
            </a:pPr>
            <a:r>
              <a:rPr lang="tr-TR" altLang="tr-TR" sz="2400" b="1" dirty="0">
                <a:solidFill>
                  <a:srgbClr val="FF0000"/>
                </a:solidFill>
                <a:latin typeface="Calibri" pitchFamily="34" charset="0"/>
                <a:ea typeface="Calibri" pitchFamily="34" charset="0"/>
                <a:cs typeface="Times New Roman" pitchFamily="18" charset="0"/>
              </a:rPr>
              <a:t>EĞİTİM VE </a:t>
            </a:r>
            <a:r>
              <a:rPr lang="tr-TR" altLang="tr-TR" sz="2400" b="1" dirty="0" smtClean="0">
                <a:solidFill>
                  <a:srgbClr val="FF0000"/>
                </a:solidFill>
                <a:latin typeface="Calibri" pitchFamily="34" charset="0"/>
                <a:ea typeface="Calibri" pitchFamily="34" charset="0"/>
                <a:cs typeface="Times New Roman" pitchFamily="18" charset="0"/>
              </a:rPr>
              <a:t>KÜLTÜR İLİŞKİSİ</a:t>
            </a:r>
            <a:endParaRPr lang="tr-TR" altLang="tr-TR" sz="2400" dirty="0">
              <a:solidFill>
                <a:srgbClr val="FF0000"/>
              </a:solidFill>
              <a:latin typeface="Calibri" pitchFamily="34" charset="0"/>
              <a:ea typeface="Calibri" pitchFamily="34" charset="0"/>
              <a:cs typeface="Times New Roman" pitchFamily="18" charset="0"/>
            </a:endParaRPr>
          </a:p>
        </p:txBody>
      </p:sp>
      <p:sp>
        <p:nvSpPr>
          <p:cNvPr id="16" name="Dikdörtgen 14"/>
          <p:cNvSpPr>
            <a:spLocks noChangeArrowheads="1"/>
          </p:cNvSpPr>
          <p:nvPr/>
        </p:nvSpPr>
        <p:spPr bwMode="auto">
          <a:xfrm>
            <a:off x="469900" y="1671191"/>
            <a:ext cx="8216900" cy="3108543"/>
          </a:xfrm>
          <a:prstGeom prst="rect">
            <a:avLst/>
          </a:prstGeom>
          <a:noFill/>
          <a:ln w="9525">
            <a:noFill/>
            <a:miter lim="800000"/>
            <a:headEnd/>
            <a:tailEnd/>
          </a:ln>
        </p:spPr>
        <p:txBody>
          <a:bodyPr>
            <a:spAutoFit/>
          </a:bodyPr>
          <a:lstStyle/>
          <a:p>
            <a:pPr algn="just"/>
            <a:r>
              <a:rPr lang="tr-TR" altLang="tr-TR" sz="2800" dirty="0" smtClean="0">
                <a:solidFill>
                  <a:srgbClr val="FF0000"/>
                </a:solidFill>
              </a:rPr>
              <a:t>Kültür:</a:t>
            </a:r>
            <a:r>
              <a:rPr lang="tr-TR" sz="2800" dirty="0" smtClean="0">
                <a:solidFill>
                  <a:schemeClr val="accent1">
                    <a:lumMod val="75000"/>
                  </a:schemeClr>
                </a:solidFill>
              </a:rPr>
              <a:t>Toplum tarafından oluşturulan maddi ve manevi değerlerdir. Kültür, doğumdan  sonra kazanılır ve öğrenilir, nesilden nesile aktarılır.  </a:t>
            </a:r>
          </a:p>
          <a:p>
            <a:pPr algn="just"/>
            <a:r>
              <a:rPr lang="tr-TR" sz="2800" dirty="0" smtClean="0">
                <a:solidFill>
                  <a:schemeClr val="accent1">
                    <a:lumMod val="75000"/>
                  </a:schemeClr>
                </a:solidFill>
              </a:rPr>
              <a:t>Toplumsal bir mirastır. </a:t>
            </a:r>
          </a:p>
          <a:p>
            <a:pPr algn="just"/>
            <a:endParaRPr lang="tr-TR" altLang="tr-TR" sz="2800" dirty="0" smtClean="0">
              <a:solidFill>
                <a:schemeClr val="accent1">
                  <a:lumMod val="75000"/>
                </a:schemeClr>
              </a:solidFill>
            </a:endParaRPr>
          </a:p>
          <a:p>
            <a:pPr algn="just"/>
            <a:endParaRPr lang="tr-TR" altLang="tr-TR" sz="2800" dirty="0" smtClean="0">
              <a:solidFill>
                <a:schemeClr val="accent1">
                  <a:lumMod val="75000"/>
                </a:schemeClr>
              </a:solidFill>
            </a:endParaRPr>
          </a:p>
          <a:p>
            <a:pPr algn="just"/>
            <a:endParaRPr lang="tr-TR" altLang="tr-TR" sz="2800" dirty="0">
              <a:solidFill>
                <a:schemeClr val="accent1">
                  <a:lumMod val="75000"/>
                </a:schemeClr>
              </a:solidFill>
            </a:endParaRPr>
          </a:p>
        </p:txBody>
      </p:sp>
      <p:pic>
        <p:nvPicPr>
          <p:cNvPr id="18" name="Picture 10" descr="JAPON KÜLTÜRÜ ile ilgili görsel sonucu"/>
          <p:cNvPicPr>
            <a:picLocks noChangeAspect="1" noChangeArrowheads="1"/>
          </p:cNvPicPr>
          <p:nvPr/>
        </p:nvPicPr>
        <p:blipFill>
          <a:blip r:embed="rId3" cstate="print"/>
          <a:srcRect/>
          <a:stretch>
            <a:fillRect/>
          </a:stretch>
        </p:blipFill>
        <p:spPr bwMode="auto">
          <a:xfrm>
            <a:off x="4500562" y="3158506"/>
            <a:ext cx="4381504" cy="2913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5905500" cy="553357"/>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 </a:t>
            </a:r>
            <a:r>
              <a:rPr lang="tr-TR" sz="2800" dirty="0" smtClean="0">
                <a:solidFill>
                  <a:srgbClr val="FF0000"/>
                </a:solidFill>
              </a:rPr>
              <a:t>Mesleki Etik İlkeleri</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Rectangle 3"/>
          <p:cNvSpPr txBox="1">
            <a:spLocks/>
          </p:cNvSpPr>
          <p:nvPr/>
        </p:nvSpPr>
        <p:spPr>
          <a:xfrm>
            <a:off x="457200" y="1700213"/>
            <a:ext cx="7354888" cy="3240955"/>
          </a:xfrm>
          <a:prstGeom prst="rect">
            <a:avLst/>
          </a:prstGeom>
        </p:spPr>
        <p:txBody>
          <a:bodyPr vert="horz" lIns="91440" tIns="45720" rIns="91440" bIns="45720" rtlCol="0">
            <a:normAutofit/>
          </a:bodyPr>
          <a:lstStyle/>
          <a:p>
            <a:r>
              <a:rPr lang="tr-TR" sz="2600" b="1" dirty="0" smtClean="0">
                <a:solidFill>
                  <a:schemeClr val="accent1">
                    <a:lumMod val="75000"/>
                  </a:schemeClr>
                </a:solidFill>
              </a:rPr>
              <a:t>Hoşgörü:</a:t>
            </a:r>
            <a:r>
              <a:rPr lang="tr-TR" sz="2800" b="1" dirty="0" smtClean="0">
                <a:solidFill>
                  <a:schemeClr val="accent1">
                    <a:lumMod val="75000"/>
                  </a:schemeClr>
                </a:solidFill>
              </a:rPr>
              <a:t> </a:t>
            </a:r>
            <a:r>
              <a:rPr lang="tr-TR" sz="2800" dirty="0" smtClean="0">
                <a:solidFill>
                  <a:schemeClr val="accent1">
                    <a:lumMod val="75000"/>
                  </a:schemeClr>
                </a:solidFill>
              </a:rPr>
              <a:t>Yasalara ve etik kurallara aykırı olmadıkça, sevilmeyen ya da onaylanmayan şeylerin varlığına tahammül göstermektir. </a:t>
            </a:r>
            <a:endParaRPr lang="tr-TR" sz="2600" dirty="0" smtClean="0">
              <a:solidFill>
                <a:schemeClr val="accent1">
                  <a:lumMod val="75000"/>
                </a:schemeClr>
              </a:solidFill>
            </a:endParaRPr>
          </a:p>
          <a:p>
            <a:pPr marL="452438" indent="-452438">
              <a:spcBef>
                <a:spcPct val="20000"/>
              </a:spcBef>
            </a:pPr>
            <a:endParaRPr lang="tr-TR" sz="2600" dirty="0" smtClean="0">
              <a:solidFill>
                <a:schemeClr val="accent1">
                  <a:lumMod val="75000"/>
                </a:schemeClr>
              </a:solidFill>
            </a:endParaRPr>
          </a:p>
          <a:p>
            <a:pPr marL="452438" marR="0" lvl="0" indent="-452438" algn="l" defTabSz="914400" rtl="0" eaLnBrk="1" fontAlgn="auto" latinLnBrk="0" hangingPunct="1">
              <a:lnSpc>
                <a:spcPct val="100000"/>
              </a:lnSpc>
              <a:spcBef>
                <a:spcPct val="20000"/>
              </a:spcBef>
              <a:spcAft>
                <a:spcPts val="0"/>
              </a:spcAft>
              <a:buClrTx/>
              <a:buSzTx/>
              <a:tabLst/>
              <a:defRPr/>
            </a:pPr>
            <a:endParaRPr kumimoji="0" lang="tr-TR"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49858" name="Picture 2" descr="hoşgörü ile ilgili sözler yunus emre ile ilgili görsel sonucu"/>
          <p:cNvPicPr>
            <a:picLocks noChangeAspect="1" noChangeArrowheads="1"/>
          </p:cNvPicPr>
          <p:nvPr/>
        </p:nvPicPr>
        <p:blipFill>
          <a:blip r:embed="rId3" cstate="print"/>
          <a:srcRect/>
          <a:stretch>
            <a:fillRect/>
          </a:stretch>
        </p:blipFill>
        <p:spPr bwMode="auto">
          <a:xfrm>
            <a:off x="1763688" y="3645024"/>
            <a:ext cx="5715000" cy="244792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7056784" cy="520463"/>
          </a:xfrm>
          <a:prstGeom prst="rect">
            <a:avLst/>
          </a:prstGeom>
          <a:noFill/>
          <a:ln w="9525">
            <a:noFill/>
            <a:miter lim="800000"/>
            <a:headEnd/>
            <a:tailEnd/>
          </a:ln>
        </p:spPr>
        <p:txBody>
          <a:bodyPr wrap="square">
            <a:spAutoFit/>
          </a:bodyPr>
          <a:lstStyle/>
          <a:p>
            <a:pPr>
              <a:lnSpc>
                <a:spcPct val="107000"/>
              </a:lnSpc>
              <a:spcAft>
                <a:spcPts val="800"/>
              </a:spcAft>
            </a:pPr>
            <a:r>
              <a:rPr lang="tr-TR" sz="2600" dirty="0" smtClean="0">
                <a:solidFill>
                  <a:srgbClr val="FF0000"/>
                </a:solidFill>
              </a:rPr>
              <a:t>Etik Değerlere Uygun Davranışların Sonuçları </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Rectangle 3"/>
          <p:cNvSpPr txBox="1">
            <a:spLocks/>
          </p:cNvSpPr>
          <p:nvPr/>
        </p:nvSpPr>
        <p:spPr>
          <a:xfrm>
            <a:off x="395536" y="1700213"/>
            <a:ext cx="8280920" cy="3240955"/>
          </a:xfrm>
          <a:prstGeom prst="rect">
            <a:avLst/>
          </a:prstGeom>
        </p:spPr>
        <p:txBody>
          <a:bodyPr vert="horz" lIns="91440" tIns="45720" rIns="91440" bIns="45720" rtlCol="0">
            <a:normAutofit/>
          </a:bodyPr>
          <a:lstStyle/>
          <a:p>
            <a:pPr marL="452438" indent="-452438">
              <a:lnSpc>
                <a:spcPct val="90000"/>
              </a:lnSpc>
            </a:pPr>
            <a:r>
              <a:rPr lang="tr-TR" sz="2600" dirty="0" smtClean="0">
                <a:solidFill>
                  <a:schemeClr val="accent1">
                    <a:lumMod val="75000"/>
                  </a:schemeClr>
                </a:solidFill>
              </a:rPr>
              <a:t>Saygınlık kazanma,</a:t>
            </a:r>
          </a:p>
          <a:p>
            <a:pPr marL="452438" indent="-452438">
              <a:lnSpc>
                <a:spcPct val="90000"/>
              </a:lnSpc>
            </a:pPr>
            <a:r>
              <a:rPr lang="tr-TR" sz="2600" dirty="0" smtClean="0">
                <a:solidFill>
                  <a:schemeClr val="accent1">
                    <a:lumMod val="75000"/>
                  </a:schemeClr>
                </a:solidFill>
              </a:rPr>
              <a:t>Güvenirlik,</a:t>
            </a:r>
          </a:p>
          <a:p>
            <a:pPr marL="452438" indent="-452438">
              <a:lnSpc>
                <a:spcPct val="90000"/>
              </a:lnSpc>
            </a:pPr>
            <a:r>
              <a:rPr lang="tr-TR" sz="2600" dirty="0" smtClean="0">
                <a:solidFill>
                  <a:schemeClr val="accent1">
                    <a:lumMod val="75000"/>
                  </a:schemeClr>
                </a:solidFill>
              </a:rPr>
              <a:t>İyi bir imaja sahip olma, </a:t>
            </a:r>
          </a:p>
          <a:p>
            <a:pPr marL="452438" indent="-452438">
              <a:lnSpc>
                <a:spcPct val="90000"/>
              </a:lnSpc>
            </a:pPr>
            <a:r>
              <a:rPr lang="tr-TR" sz="2600" dirty="0" smtClean="0">
                <a:solidFill>
                  <a:schemeClr val="accent1">
                    <a:lumMod val="75000"/>
                  </a:schemeClr>
                </a:solidFill>
              </a:rPr>
              <a:t>Problem çözümünde yardım görme, </a:t>
            </a:r>
          </a:p>
          <a:p>
            <a:pPr marL="452438" indent="-452438">
              <a:lnSpc>
                <a:spcPct val="90000"/>
              </a:lnSpc>
            </a:pPr>
            <a:r>
              <a:rPr lang="tr-TR" sz="2600" dirty="0" smtClean="0">
                <a:solidFill>
                  <a:schemeClr val="accent1">
                    <a:lumMod val="75000"/>
                  </a:schemeClr>
                </a:solidFill>
              </a:rPr>
              <a:t>Toplumda kabul görme vb.</a:t>
            </a:r>
          </a:p>
          <a:p>
            <a:pPr marL="452438" marR="0" lvl="0" indent="-452438" algn="l" defTabSz="914400" rtl="0" eaLnBrk="1" fontAlgn="auto" latinLnBrk="0" hangingPunct="1">
              <a:lnSpc>
                <a:spcPct val="100000"/>
              </a:lnSpc>
              <a:spcBef>
                <a:spcPct val="20000"/>
              </a:spcBef>
              <a:spcAft>
                <a:spcPts val="0"/>
              </a:spcAft>
              <a:buClrTx/>
              <a:buSzTx/>
              <a:tabLst/>
              <a:defRPr/>
            </a:pP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Çalışanların Etik Profilleri</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39618" name="Picture 2"/>
          <p:cNvPicPr>
            <a:picLocks noChangeAspect="1" noChangeArrowheads="1"/>
          </p:cNvPicPr>
          <p:nvPr/>
        </p:nvPicPr>
        <p:blipFill>
          <a:blip r:embed="rId3" cstate="print"/>
          <a:srcRect/>
          <a:stretch>
            <a:fillRect/>
          </a:stretch>
        </p:blipFill>
        <p:spPr bwMode="auto">
          <a:xfrm>
            <a:off x="581794" y="1618333"/>
            <a:ext cx="7393684" cy="4826619"/>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2987824" y="4509120"/>
            <a:ext cx="3960440" cy="586314"/>
          </a:xfrm>
          <a:prstGeom prst="rect">
            <a:avLst/>
          </a:prstGeom>
          <a:noFill/>
          <a:ln w="9525">
            <a:noFill/>
            <a:miter lim="800000"/>
            <a:headEnd/>
            <a:tailEnd/>
          </a:ln>
        </p:spPr>
        <p:txBody>
          <a:bodyPr wrap="square">
            <a:spAutoFit/>
          </a:bodyPr>
          <a:lstStyle/>
          <a:p>
            <a:pPr>
              <a:lnSpc>
                <a:spcPct val="107000"/>
              </a:lnSpc>
              <a:spcAft>
                <a:spcPts val="800"/>
              </a:spcAft>
            </a:pPr>
            <a:r>
              <a:rPr lang="tr-TR" sz="3000" b="1" dirty="0" smtClean="0">
                <a:solidFill>
                  <a:srgbClr val="FF0000"/>
                </a:solidFill>
              </a:rPr>
              <a:t>ÖĞRETİMDE ALANLAR</a:t>
            </a:r>
            <a:endParaRPr lang="tr-TR" altLang="tr-TR" sz="3000" b="1"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Öğretimde Alanlar</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95536" y="1772816"/>
            <a:ext cx="8424936" cy="4401205"/>
          </a:xfrm>
          <a:prstGeom prst="rect">
            <a:avLst/>
          </a:prstGeom>
        </p:spPr>
        <p:txBody>
          <a:bodyPr wrap="square">
            <a:spAutoFit/>
          </a:bodyPr>
          <a:lstStyle/>
          <a:p>
            <a:r>
              <a:rPr lang="tr-TR" sz="2800" b="1" dirty="0" smtClean="0">
                <a:solidFill>
                  <a:schemeClr val="tx2">
                    <a:lumMod val="50000"/>
                  </a:schemeClr>
                </a:solidFill>
              </a:rPr>
              <a:t>Özel Alan 0-45 cm arası</a:t>
            </a:r>
            <a:r>
              <a:rPr lang="tr-TR" sz="2800" dirty="0" smtClean="0">
                <a:solidFill>
                  <a:schemeClr val="tx2">
                    <a:lumMod val="50000"/>
                  </a:schemeClr>
                </a:solidFill>
              </a:rPr>
              <a:t/>
            </a:r>
            <a:br>
              <a:rPr lang="tr-TR" sz="2800" dirty="0" smtClean="0">
                <a:solidFill>
                  <a:schemeClr val="tx2">
                    <a:lumMod val="50000"/>
                  </a:schemeClr>
                </a:solidFill>
              </a:rPr>
            </a:br>
            <a:r>
              <a:rPr lang="tr-TR" sz="2800" dirty="0" smtClean="0">
                <a:solidFill>
                  <a:schemeClr val="tx2">
                    <a:lumMod val="50000"/>
                  </a:schemeClr>
                </a:solidFill>
              </a:rPr>
              <a:t>Anne, baba, kardeş, eş, sevgili gibi çok yakınlarımızın girebildiği alandır. Başkasının bu alana girmemesi için bütün savunma mekanizmalarımızı çalıştırdığımız alandır. </a:t>
            </a:r>
            <a:endParaRPr lang="tr-TR" sz="3000" dirty="0" smtClean="0">
              <a:solidFill>
                <a:schemeClr val="tx2">
                  <a:lumMod val="50000"/>
                </a:schemeClr>
              </a:solidFill>
            </a:endParaRPr>
          </a:p>
          <a:p>
            <a:endParaRPr lang="tr-TR" sz="2800" dirty="0" smtClean="0">
              <a:solidFill>
                <a:schemeClr val="tx2">
                  <a:lumMod val="50000"/>
                </a:schemeClr>
              </a:solidFill>
            </a:endParaRPr>
          </a:p>
          <a:p>
            <a:r>
              <a:rPr lang="tr-TR" sz="2800" b="1" dirty="0" smtClean="0">
                <a:solidFill>
                  <a:schemeClr val="tx2">
                    <a:lumMod val="50000"/>
                  </a:schemeClr>
                </a:solidFill>
              </a:rPr>
              <a:t>Kişisel Alan 45-120 cm arası</a:t>
            </a:r>
            <a:r>
              <a:rPr lang="tr-TR" sz="2800" dirty="0" smtClean="0">
                <a:solidFill>
                  <a:schemeClr val="tx2">
                    <a:lumMod val="50000"/>
                  </a:schemeClr>
                </a:solidFill>
              </a:rPr>
              <a:t/>
            </a:r>
            <a:br>
              <a:rPr lang="tr-TR" sz="2800" dirty="0" smtClean="0">
                <a:solidFill>
                  <a:schemeClr val="tx2">
                    <a:lumMod val="50000"/>
                  </a:schemeClr>
                </a:solidFill>
              </a:rPr>
            </a:br>
            <a:r>
              <a:rPr lang="tr-TR" sz="2800" dirty="0" smtClean="0">
                <a:solidFill>
                  <a:schemeClr val="tx2">
                    <a:lumMod val="50000"/>
                  </a:schemeClr>
                </a:solidFill>
              </a:rPr>
              <a:t>Aile üyeleri ve arkadaşlar için belirlenen alandır.</a:t>
            </a:r>
          </a:p>
          <a:p>
            <a:r>
              <a:rPr lang="tr-TR" sz="2800" dirty="0" smtClean="0">
                <a:solidFill>
                  <a:schemeClr val="tx2">
                    <a:lumMod val="50000"/>
                  </a:schemeClr>
                </a:solidFill>
              </a:rPr>
              <a:t>Kişisel alana çok yakın dost ve arkadaş olarak görmediğimiz; ancak görüşüp, merhabalaştığımız insanlar da girebilmektedir.</a:t>
            </a:r>
            <a:endParaRPr lang="tr-TR" sz="3000" dirty="0" smtClean="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Öğretimde Alanlar</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95536" y="1700808"/>
            <a:ext cx="8424936" cy="4401205"/>
          </a:xfrm>
          <a:prstGeom prst="rect">
            <a:avLst/>
          </a:prstGeom>
        </p:spPr>
        <p:txBody>
          <a:bodyPr wrap="square">
            <a:spAutoFit/>
          </a:bodyPr>
          <a:lstStyle/>
          <a:p>
            <a:r>
              <a:rPr lang="tr-TR" sz="2800" b="1" dirty="0" smtClean="0">
                <a:solidFill>
                  <a:schemeClr val="tx2">
                    <a:lumMod val="50000"/>
                  </a:schemeClr>
                </a:solidFill>
              </a:rPr>
              <a:t>Sosyal Alan 120-300 cm arası</a:t>
            </a:r>
            <a:r>
              <a:rPr lang="tr-TR" sz="2800" dirty="0" smtClean="0">
                <a:solidFill>
                  <a:schemeClr val="tx2">
                    <a:lumMod val="50000"/>
                  </a:schemeClr>
                </a:solidFill>
              </a:rPr>
              <a:t/>
            </a:r>
            <a:br>
              <a:rPr lang="tr-TR" sz="2800" dirty="0" smtClean="0">
                <a:solidFill>
                  <a:schemeClr val="tx2">
                    <a:lumMod val="50000"/>
                  </a:schemeClr>
                </a:solidFill>
              </a:rPr>
            </a:br>
            <a:r>
              <a:rPr lang="tr-TR" sz="2800" dirty="0" smtClean="0">
                <a:solidFill>
                  <a:schemeClr val="tx2">
                    <a:lumMod val="50000"/>
                  </a:schemeClr>
                </a:solidFill>
              </a:rPr>
              <a:t>Aşina olunan ve tanıdık insanlarla rahat bir ilişki kurmak için gerekli alanı temsil eder. Bu alan bir arkadaşlıktan ziyade sosyal hayatta yan yana gelmek zorunda kaldığımız insanların bulunduğu alandır</a:t>
            </a:r>
          </a:p>
          <a:p>
            <a:r>
              <a:rPr lang="tr-TR" sz="2800" b="1" dirty="0" smtClean="0">
                <a:solidFill>
                  <a:schemeClr val="tx2">
                    <a:lumMod val="50000"/>
                  </a:schemeClr>
                </a:solidFill>
              </a:rPr>
              <a:t>Genel Alan:300 - 700 cm arası</a:t>
            </a:r>
            <a:r>
              <a:rPr lang="tr-TR" sz="2800" dirty="0" smtClean="0">
                <a:solidFill>
                  <a:schemeClr val="tx2">
                    <a:lumMod val="50000"/>
                  </a:schemeClr>
                </a:solidFill>
              </a:rPr>
              <a:t/>
            </a:r>
            <a:br>
              <a:rPr lang="tr-TR" sz="2800" dirty="0" smtClean="0">
                <a:solidFill>
                  <a:schemeClr val="tx2">
                    <a:lumMod val="50000"/>
                  </a:schemeClr>
                </a:solidFill>
              </a:rPr>
            </a:br>
            <a:r>
              <a:rPr lang="tr-TR" sz="2800" dirty="0" smtClean="0">
                <a:solidFill>
                  <a:schemeClr val="tx2">
                    <a:lumMod val="50000"/>
                  </a:schemeClr>
                </a:solidFill>
              </a:rPr>
              <a:t>Topluluğa hitap ederken korunması gereken mesafe düzeyi olarak kabul edilmiştir. Sınıf ve öğretmen ilişkisi gibi.</a:t>
            </a:r>
          </a:p>
          <a:p>
            <a:endParaRPr lang="tr-TR" sz="2800" dirty="0" smtClean="0">
              <a:solidFill>
                <a:schemeClr val="accent1">
                  <a:lumMod val="75000"/>
                </a:schemeClr>
              </a:solidFill>
            </a:endParaRP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Öğretimde Alanlar</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7" name="Oval 1028"/>
          <p:cNvSpPr>
            <a:spLocks noChangeArrowheads="1"/>
          </p:cNvSpPr>
          <p:nvPr/>
        </p:nvSpPr>
        <p:spPr bwMode="auto">
          <a:xfrm>
            <a:off x="4212878" y="1700808"/>
            <a:ext cx="2015306" cy="2088232"/>
          </a:xfrm>
          <a:prstGeom prst="ellipse">
            <a:avLst/>
          </a:prstGeom>
          <a:solidFill>
            <a:schemeClr val="accent1">
              <a:lumMod val="40000"/>
              <a:lumOff val="60000"/>
            </a:schemeClr>
          </a:solidFill>
          <a:ln w="9525">
            <a:solidFill>
              <a:schemeClr val="tx2">
                <a:lumMod val="60000"/>
                <a:lumOff val="40000"/>
              </a:schemeClr>
            </a:solidFill>
            <a:round/>
            <a:headEnd/>
            <a:tailEnd/>
          </a:ln>
        </p:spPr>
        <p:txBody>
          <a:bodyPr wrap="none" anchor="ctr"/>
          <a:lstStyle/>
          <a:p>
            <a:endParaRPr lang="tr-TR" dirty="0"/>
          </a:p>
        </p:txBody>
      </p:sp>
      <p:sp>
        <p:nvSpPr>
          <p:cNvPr id="28" name="Oval 1031"/>
          <p:cNvSpPr>
            <a:spLocks noChangeArrowheads="1"/>
          </p:cNvSpPr>
          <p:nvPr/>
        </p:nvSpPr>
        <p:spPr bwMode="auto">
          <a:xfrm>
            <a:off x="2987823" y="1497956"/>
            <a:ext cx="1656185" cy="1458520"/>
          </a:xfrm>
          <a:prstGeom prst="ellipse">
            <a:avLst/>
          </a:prstGeom>
          <a:solidFill>
            <a:schemeClr val="accent1">
              <a:lumMod val="40000"/>
              <a:lumOff val="60000"/>
            </a:schemeClr>
          </a:solidFill>
          <a:ln w="9525">
            <a:solidFill>
              <a:schemeClr val="tx2">
                <a:lumMod val="60000"/>
                <a:lumOff val="40000"/>
              </a:schemeClr>
            </a:solidFill>
            <a:round/>
            <a:headEnd/>
            <a:tailEnd/>
          </a:ln>
        </p:spPr>
        <p:txBody>
          <a:bodyPr wrap="none" anchor="ctr"/>
          <a:lstStyle/>
          <a:p>
            <a:endParaRPr lang="tr-TR" dirty="0"/>
          </a:p>
        </p:txBody>
      </p:sp>
      <p:sp>
        <p:nvSpPr>
          <p:cNvPr id="29" name="Oval 1032"/>
          <p:cNvSpPr>
            <a:spLocks noChangeArrowheads="1"/>
          </p:cNvSpPr>
          <p:nvPr/>
        </p:nvSpPr>
        <p:spPr bwMode="auto">
          <a:xfrm>
            <a:off x="2411760" y="2521867"/>
            <a:ext cx="2047804" cy="1771229"/>
          </a:xfrm>
          <a:prstGeom prst="ellipse">
            <a:avLst/>
          </a:prstGeom>
          <a:solidFill>
            <a:schemeClr val="accent1">
              <a:lumMod val="40000"/>
              <a:lumOff val="60000"/>
            </a:schemeClr>
          </a:solidFill>
          <a:ln w="9525">
            <a:solidFill>
              <a:schemeClr val="tx2">
                <a:lumMod val="60000"/>
                <a:lumOff val="40000"/>
              </a:schemeClr>
            </a:solidFill>
            <a:round/>
            <a:headEnd/>
            <a:tailEnd/>
          </a:ln>
        </p:spPr>
        <p:txBody>
          <a:bodyPr wrap="none" anchor="ctr"/>
          <a:lstStyle/>
          <a:p>
            <a:endParaRPr lang="tr-TR" dirty="0"/>
          </a:p>
        </p:txBody>
      </p:sp>
      <p:sp>
        <p:nvSpPr>
          <p:cNvPr id="30" name="Text Box 1037"/>
          <p:cNvSpPr txBox="1">
            <a:spLocks noChangeArrowheads="1"/>
          </p:cNvSpPr>
          <p:nvPr/>
        </p:nvSpPr>
        <p:spPr bwMode="auto">
          <a:xfrm>
            <a:off x="4499992" y="2564904"/>
            <a:ext cx="1664915" cy="646331"/>
          </a:xfrm>
          <a:prstGeom prst="rect">
            <a:avLst/>
          </a:prstGeom>
          <a:noFill/>
          <a:ln w="9525">
            <a:noFill/>
            <a:miter lim="800000"/>
            <a:headEnd/>
            <a:tailEnd/>
          </a:ln>
        </p:spPr>
        <p:txBody>
          <a:bodyPr wrap="square">
            <a:spAutoFit/>
          </a:bodyPr>
          <a:lstStyle/>
          <a:p>
            <a:pPr algn="ctr">
              <a:spcBef>
                <a:spcPct val="50000"/>
              </a:spcBef>
            </a:pPr>
            <a:r>
              <a:rPr lang="tr-TR" dirty="0">
                <a:solidFill>
                  <a:schemeClr val="accent1">
                    <a:lumMod val="75000"/>
                  </a:schemeClr>
                </a:solidFill>
                <a:latin typeface="Tahoma" pitchFamily="34" charset="0"/>
              </a:rPr>
              <a:t>KAMUSAL (RESMİ)</a:t>
            </a:r>
            <a:r>
              <a:rPr lang="en-AU" dirty="0">
                <a:solidFill>
                  <a:schemeClr val="accent1">
                    <a:lumMod val="75000"/>
                  </a:schemeClr>
                </a:solidFill>
                <a:latin typeface="Tahoma" pitchFamily="34" charset="0"/>
              </a:rPr>
              <a:t> ALAN</a:t>
            </a:r>
          </a:p>
        </p:txBody>
      </p:sp>
      <p:sp>
        <p:nvSpPr>
          <p:cNvPr id="31" name="Text Box 1039"/>
          <p:cNvSpPr txBox="1">
            <a:spLocks noChangeArrowheads="1"/>
          </p:cNvSpPr>
          <p:nvPr/>
        </p:nvSpPr>
        <p:spPr bwMode="auto">
          <a:xfrm>
            <a:off x="2979365" y="2924944"/>
            <a:ext cx="1104141" cy="646331"/>
          </a:xfrm>
          <a:prstGeom prst="rect">
            <a:avLst/>
          </a:prstGeom>
          <a:noFill/>
          <a:ln w="9525">
            <a:noFill/>
            <a:miter lim="800000"/>
            <a:headEnd/>
            <a:tailEnd/>
          </a:ln>
        </p:spPr>
        <p:txBody>
          <a:bodyPr wrap="square">
            <a:spAutoFit/>
          </a:bodyPr>
          <a:lstStyle/>
          <a:p>
            <a:pPr algn="ctr">
              <a:spcBef>
                <a:spcPct val="50000"/>
              </a:spcBef>
            </a:pPr>
            <a:r>
              <a:rPr lang="en-AU" dirty="0">
                <a:solidFill>
                  <a:schemeClr val="accent1">
                    <a:lumMod val="75000"/>
                  </a:schemeClr>
                </a:solidFill>
                <a:latin typeface="Tahoma" pitchFamily="34" charset="0"/>
              </a:rPr>
              <a:t>SOSYAL ALAN</a:t>
            </a:r>
          </a:p>
        </p:txBody>
      </p:sp>
      <p:sp>
        <p:nvSpPr>
          <p:cNvPr id="32" name="Text Box 1040"/>
          <p:cNvSpPr txBox="1">
            <a:spLocks noChangeArrowheads="1"/>
          </p:cNvSpPr>
          <p:nvPr/>
        </p:nvSpPr>
        <p:spPr bwMode="auto">
          <a:xfrm>
            <a:off x="2988915" y="2001822"/>
            <a:ext cx="1753557" cy="369332"/>
          </a:xfrm>
          <a:prstGeom prst="rect">
            <a:avLst/>
          </a:prstGeom>
          <a:noFill/>
          <a:ln w="9525">
            <a:noFill/>
            <a:miter lim="800000"/>
            <a:headEnd/>
            <a:tailEnd/>
          </a:ln>
        </p:spPr>
        <p:txBody>
          <a:bodyPr wrap="square">
            <a:spAutoFit/>
          </a:bodyPr>
          <a:lstStyle/>
          <a:p>
            <a:pPr algn="ctr">
              <a:spcBef>
                <a:spcPct val="50000"/>
              </a:spcBef>
            </a:pPr>
            <a:r>
              <a:rPr lang="en-AU" dirty="0">
                <a:solidFill>
                  <a:schemeClr val="accent1">
                    <a:lumMod val="75000"/>
                  </a:schemeClr>
                </a:solidFill>
                <a:latin typeface="Tahoma" pitchFamily="34" charset="0"/>
              </a:rPr>
              <a:t>ÖZEL ALAN</a:t>
            </a:r>
          </a:p>
        </p:txBody>
      </p:sp>
      <p:sp>
        <p:nvSpPr>
          <p:cNvPr id="33" name="Line 1043"/>
          <p:cNvSpPr>
            <a:spLocks noChangeShapeType="1"/>
          </p:cNvSpPr>
          <p:nvPr/>
        </p:nvSpPr>
        <p:spPr bwMode="auto">
          <a:xfrm flipH="1">
            <a:off x="3491880" y="3936851"/>
            <a:ext cx="411" cy="644277"/>
          </a:xfrm>
          <a:prstGeom prst="line">
            <a:avLst/>
          </a:prstGeom>
          <a:noFill/>
          <a:ln w="9525">
            <a:solidFill>
              <a:schemeClr val="tx2"/>
            </a:solidFill>
            <a:round/>
            <a:headEnd/>
            <a:tailEnd type="triangle" w="med" len="med"/>
          </a:ln>
        </p:spPr>
        <p:txBody>
          <a:bodyPr/>
          <a:lstStyle/>
          <a:p>
            <a:endParaRPr lang="en-US" dirty="0"/>
          </a:p>
        </p:txBody>
      </p:sp>
      <p:sp>
        <p:nvSpPr>
          <p:cNvPr id="34" name="Text Box 1044"/>
          <p:cNvSpPr txBox="1">
            <a:spLocks noChangeArrowheads="1"/>
          </p:cNvSpPr>
          <p:nvPr/>
        </p:nvSpPr>
        <p:spPr bwMode="auto">
          <a:xfrm>
            <a:off x="2771800" y="4509120"/>
            <a:ext cx="1659637" cy="923330"/>
          </a:xfrm>
          <a:prstGeom prst="rect">
            <a:avLst/>
          </a:prstGeom>
          <a:noFill/>
          <a:ln w="9525">
            <a:noFill/>
            <a:miter lim="800000"/>
            <a:headEnd/>
            <a:tailEnd/>
          </a:ln>
        </p:spPr>
        <p:txBody>
          <a:bodyPr wrap="square">
            <a:spAutoFit/>
          </a:bodyPr>
          <a:lstStyle/>
          <a:p>
            <a:pPr algn="ctr">
              <a:spcBef>
                <a:spcPct val="50000"/>
              </a:spcBef>
            </a:pPr>
            <a:r>
              <a:rPr lang="tr-TR" sz="1800" dirty="0">
                <a:solidFill>
                  <a:schemeClr val="accent1">
                    <a:lumMod val="75000"/>
                  </a:schemeClr>
                </a:solidFill>
                <a:latin typeface="Tahoma" pitchFamily="34" charset="0"/>
              </a:rPr>
              <a:t>GÖRGÜ VE NEZAKET KURALLARI</a:t>
            </a:r>
          </a:p>
        </p:txBody>
      </p:sp>
      <p:sp>
        <p:nvSpPr>
          <p:cNvPr id="35" name="Line 1045"/>
          <p:cNvSpPr>
            <a:spLocks noChangeShapeType="1"/>
          </p:cNvSpPr>
          <p:nvPr/>
        </p:nvSpPr>
        <p:spPr bwMode="auto">
          <a:xfrm flipH="1">
            <a:off x="5436096" y="3501008"/>
            <a:ext cx="650" cy="644277"/>
          </a:xfrm>
          <a:prstGeom prst="line">
            <a:avLst/>
          </a:prstGeom>
          <a:noFill/>
          <a:ln w="9525">
            <a:solidFill>
              <a:schemeClr val="tx2"/>
            </a:solidFill>
            <a:round/>
            <a:headEnd/>
            <a:tailEnd type="triangle" w="med" len="med"/>
          </a:ln>
        </p:spPr>
        <p:txBody>
          <a:bodyPr/>
          <a:lstStyle/>
          <a:p>
            <a:endParaRPr lang="en-US" dirty="0"/>
          </a:p>
        </p:txBody>
      </p:sp>
      <p:sp>
        <p:nvSpPr>
          <p:cNvPr id="36" name="Text Box 1046"/>
          <p:cNvSpPr txBox="1">
            <a:spLocks noChangeArrowheads="1"/>
          </p:cNvSpPr>
          <p:nvPr/>
        </p:nvSpPr>
        <p:spPr bwMode="auto">
          <a:xfrm>
            <a:off x="4788024" y="4293096"/>
            <a:ext cx="1512193" cy="646331"/>
          </a:xfrm>
          <a:prstGeom prst="rect">
            <a:avLst/>
          </a:prstGeom>
          <a:noFill/>
          <a:ln w="9525">
            <a:noFill/>
            <a:miter lim="800000"/>
            <a:headEnd/>
            <a:tailEnd/>
          </a:ln>
        </p:spPr>
        <p:txBody>
          <a:bodyPr wrap="square">
            <a:spAutoFit/>
          </a:bodyPr>
          <a:lstStyle/>
          <a:p>
            <a:pPr algn="ctr">
              <a:spcBef>
                <a:spcPct val="50000"/>
              </a:spcBef>
            </a:pPr>
            <a:r>
              <a:rPr lang="tr-TR" sz="1800" dirty="0">
                <a:solidFill>
                  <a:schemeClr val="accent1">
                    <a:lumMod val="75000"/>
                  </a:schemeClr>
                </a:solidFill>
                <a:latin typeface="Tahoma" pitchFamily="34" charset="0"/>
              </a:rPr>
              <a:t>PROTOKOL KURALLARI</a:t>
            </a:r>
          </a:p>
        </p:txBody>
      </p:sp>
      <p:sp>
        <p:nvSpPr>
          <p:cNvPr id="37" name="Rectangle 1047"/>
          <p:cNvSpPr>
            <a:spLocks noChangeArrowheads="1"/>
          </p:cNvSpPr>
          <p:nvPr/>
        </p:nvSpPr>
        <p:spPr bwMode="auto">
          <a:xfrm>
            <a:off x="342800" y="5445224"/>
            <a:ext cx="8981728" cy="830997"/>
          </a:xfrm>
          <a:prstGeom prst="rect">
            <a:avLst/>
          </a:prstGeom>
          <a:noFill/>
          <a:ln w="9525">
            <a:noFill/>
            <a:miter lim="800000"/>
            <a:headEnd/>
            <a:tailEnd/>
          </a:ln>
        </p:spPr>
        <p:txBody>
          <a:bodyPr wrap="square">
            <a:spAutoFit/>
          </a:bodyPr>
          <a:lstStyle/>
          <a:p>
            <a:r>
              <a:rPr lang="tr-TR" sz="2400" dirty="0" smtClean="0">
                <a:solidFill>
                  <a:srgbClr val="FF0000"/>
                </a:solidFill>
              </a:rPr>
              <a:t>Sosyal alanda görgü ve nezaket kuralları; kamusal alanda protokol kuralları uygulanır.</a:t>
            </a:r>
            <a:endParaRPr lang="tr-TR" sz="2400" dirty="0">
              <a:solidFill>
                <a:srgbClr val="FF0000"/>
              </a:solidFill>
            </a:endParaRPr>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YAYGIN EĞİTİM</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95536" y="1812880"/>
            <a:ext cx="8424936" cy="2185214"/>
          </a:xfrm>
          <a:prstGeom prst="rect">
            <a:avLst/>
          </a:prstGeom>
        </p:spPr>
        <p:txBody>
          <a:bodyPr wrap="square">
            <a:spAutoFit/>
          </a:bodyPr>
          <a:lstStyle/>
          <a:p>
            <a:r>
              <a:rPr lang="tr-TR" sz="2400" dirty="0" smtClean="0"/>
              <a:t>	</a:t>
            </a:r>
            <a:r>
              <a:rPr lang="tr-TR" sz="2800" dirty="0" smtClean="0">
                <a:solidFill>
                  <a:schemeClr val="tx2">
                    <a:lumMod val="50000"/>
                  </a:schemeClr>
                </a:solidFill>
              </a:rPr>
              <a:t>Yaygın eğitim toplumun ihtiyaçlarını; fertlerin ilgi, istek ve hizmet anlayışlarına göre farklı yönlerden dinamik hale getirmek amacıyla onlara belli programlar halinde sunulan bir eğitim faaliyetidir.</a:t>
            </a:r>
          </a:p>
          <a:p>
            <a:endParaRPr lang="tr-TR" sz="2400" dirty="0" smtClean="0">
              <a:solidFill>
                <a:schemeClr val="accent1">
                  <a:lumMod val="75000"/>
                </a:schemeClr>
              </a:solidFill>
            </a:endParaRPr>
          </a:p>
        </p:txBody>
      </p:sp>
      <p:pic>
        <p:nvPicPr>
          <p:cNvPr id="3074" name="Picture 2" descr="hayat boyu öğrenme karikatür ile ilgili görsel sonucu"/>
          <p:cNvPicPr>
            <a:picLocks noChangeAspect="1" noChangeArrowheads="1"/>
          </p:cNvPicPr>
          <p:nvPr/>
        </p:nvPicPr>
        <p:blipFill>
          <a:blip r:embed="rId3" cstate="print"/>
          <a:srcRect/>
          <a:stretch>
            <a:fillRect/>
          </a:stretch>
        </p:blipFill>
        <p:spPr bwMode="auto">
          <a:xfrm>
            <a:off x="4499992" y="3711299"/>
            <a:ext cx="4113287" cy="25877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Yaygın Eğitiminin Gerekliliği</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179512" y="1812880"/>
            <a:ext cx="8820472" cy="4662815"/>
          </a:xfrm>
          <a:prstGeom prst="rect">
            <a:avLst/>
          </a:prstGeom>
        </p:spPr>
        <p:txBody>
          <a:bodyPr wrap="square">
            <a:spAutoFit/>
          </a:bodyPr>
          <a:lstStyle/>
          <a:p>
            <a:r>
              <a:rPr lang="tr-TR" sz="2700" dirty="0" smtClean="0">
                <a:solidFill>
                  <a:schemeClr val="tx2">
                    <a:lumMod val="50000"/>
                  </a:schemeClr>
                </a:solidFill>
              </a:rPr>
              <a:t>	Yetişkin nüfusun bir kısmı </a:t>
            </a:r>
            <a:r>
              <a:rPr lang="tr-TR" sz="2700" dirty="0" smtClean="0">
                <a:solidFill>
                  <a:srgbClr val="FF0000"/>
                </a:solidFill>
              </a:rPr>
              <a:t>okuma yazma </a:t>
            </a:r>
            <a:r>
              <a:rPr lang="tr-TR" sz="2700" dirty="0" smtClean="0">
                <a:solidFill>
                  <a:schemeClr val="tx2">
                    <a:lumMod val="50000"/>
                  </a:schemeClr>
                </a:solidFill>
              </a:rPr>
              <a:t>bilmemektedir. </a:t>
            </a:r>
            <a:br>
              <a:rPr lang="tr-TR" sz="2700" dirty="0" smtClean="0">
                <a:solidFill>
                  <a:schemeClr val="tx2">
                    <a:lumMod val="50000"/>
                  </a:schemeClr>
                </a:solidFill>
              </a:rPr>
            </a:br>
            <a:r>
              <a:rPr lang="tr-TR" sz="2700" dirty="0" smtClean="0">
                <a:solidFill>
                  <a:schemeClr val="tx2">
                    <a:lumMod val="50000"/>
                  </a:schemeClr>
                </a:solidFill>
              </a:rPr>
              <a:t>	Bir kısım yurttaşımız yalnız okuma yazma öğrenmişler, belli bir mesleki ve teknik öğretimden geçmemişlerdir. </a:t>
            </a:r>
            <a:br>
              <a:rPr lang="tr-TR" sz="2700" dirty="0" smtClean="0">
                <a:solidFill>
                  <a:schemeClr val="tx2">
                    <a:lumMod val="50000"/>
                  </a:schemeClr>
                </a:solidFill>
              </a:rPr>
            </a:br>
            <a:r>
              <a:rPr lang="tr-TR" sz="2700" dirty="0" smtClean="0">
                <a:solidFill>
                  <a:schemeClr val="tx2">
                    <a:lumMod val="50000"/>
                  </a:schemeClr>
                </a:solidFill>
              </a:rPr>
              <a:t>	İnsan hayatı boyunca gerekli bütün bilgi, beceri ve alışkanlıkların okul yıllarında ve yalnız okulda yapılan eğitim öğretim ile kazandırılması mümkün değildir. </a:t>
            </a:r>
            <a:br>
              <a:rPr lang="tr-TR" sz="2700" dirty="0" smtClean="0">
                <a:solidFill>
                  <a:schemeClr val="tx2">
                    <a:lumMod val="50000"/>
                  </a:schemeClr>
                </a:solidFill>
              </a:rPr>
            </a:br>
            <a:r>
              <a:rPr lang="tr-TR" sz="2700" dirty="0" smtClean="0">
                <a:solidFill>
                  <a:schemeClr val="tx2">
                    <a:lumMod val="50000"/>
                  </a:schemeClr>
                </a:solidFill>
              </a:rPr>
              <a:t>	Hayatta geçerli bütün sanat ve mesleklerin ayrı birer okulu yoktur.</a:t>
            </a:r>
            <a:br>
              <a:rPr lang="tr-TR" sz="2700" dirty="0" smtClean="0">
                <a:solidFill>
                  <a:schemeClr val="tx2">
                    <a:lumMod val="50000"/>
                  </a:schemeClr>
                </a:solidFill>
              </a:rPr>
            </a:br>
            <a:r>
              <a:rPr lang="tr-TR" sz="2700" dirty="0" smtClean="0">
                <a:solidFill>
                  <a:schemeClr val="tx2">
                    <a:lumMod val="50000"/>
                  </a:schemeClr>
                </a:solidFill>
              </a:rPr>
              <a:t>	Bütün yurttaşlar güzel sanatlardan, spor etkinliklerinden ve eğitsel eğlencelerden gereği gibi yararlanamamaktadır.</a:t>
            </a:r>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7056784" cy="553357"/>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Yaygın Eğitiminin Amaçları ve Özellikleri</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23528" y="1556792"/>
            <a:ext cx="8424936" cy="4616648"/>
          </a:xfrm>
          <a:prstGeom prst="rect">
            <a:avLst/>
          </a:prstGeom>
        </p:spPr>
        <p:txBody>
          <a:bodyPr wrap="square">
            <a:spAutoFit/>
          </a:bodyPr>
          <a:lstStyle/>
          <a:p>
            <a:pPr>
              <a:lnSpc>
                <a:spcPct val="150000"/>
              </a:lnSpc>
            </a:pPr>
            <a:r>
              <a:rPr lang="tr-TR" sz="2800" dirty="0" smtClean="0">
                <a:solidFill>
                  <a:srgbClr val="FF0000"/>
                </a:solidFill>
              </a:rPr>
              <a:t>Amaçları</a:t>
            </a:r>
            <a:r>
              <a:rPr lang="tr-TR" sz="2800" dirty="0" smtClean="0">
                <a:solidFill>
                  <a:schemeClr val="accent1">
                    <a:lumMod val="75000"/>
                  </a:schemeClr>
                </a:solidFill>
              </a:rPr>
              <a:t/>
            </a:r>
            <a:br>
              <a:rPr lang="tr-TR" sz="2800" dirty="0" smtClean="0">
                <a:solidFill>
                  <a:schemeClr val="accent1">
                    <a:lumMod val="75000"/>
                  </a:schemeClr>
                </a:solidFill>
              </a:rPr>
            </a:br>
            <a:r>
              <a:rPr lang="tr-TR" sz="2800" dirty="0" smtClean="0">
                <a:solidFill>
                  <a:schemeClr val="tx2">
                    <a:lumMod val="50000"/>
                  </a:schemeClr>
                </a:solidFill>
              </a:rPr>
              <a:t>Yaygın eğitimin amaçları, Türk Milli Eğitiminin genel amaçları ve temel ilkeleri doğrultusunda belirlenmiştir</a:t>
            </a:r>
            <a:r>
              <a:rPr lang="tr-TR" sz="2800" dirty="0" smtClean="0">
                <a:solidFill>
                  <a:schemeClr val="accent1">
                    <a:lumMod val="75000"/>
                  </a:schemeClr>
                </a:solidFill>
              </a:rPr>
              <a:t>.</a:t>
            </a:r>
          </a:p>
          <a:p>
            <a:pPr>
              <a:lnSpc>
                <a:spcPct val="150000"/>
              </a:lnSpc>
            </a:pPr>
            <a:endParaRPr lang="tr-TR" sz="2800" dirty="0" smtClean="0">
              <a:solidFill>
                <a:schemeClr val="accent1">
                  <a:lumMod val="75000"/>
                </a:schemeClr>
              </a:solidFill>
            </a:endParaRPr>
          </a:p>
          <a:p>
            <a:pPr>
              <a:lnSpc>
                <a:spcPct val="150000"/>
              </a:lnSpc>
            </a:pPr>
            <a:r>
              <a:rPr lang="tr-TR" sz="2800" dirty="0" smtClean="0">
                <a:solidFill>
                  <a:srgbClr val="FF0000"/>
                </a:solidFill>
              </a:rPr>
              <a:t>Türk milli eğitiminin amaçları ile temel ilkelerini </a:t>
            </a:r>
          </a:p>
          <a:p>
            <a:pPr>
              <a:lnSpc>
                <a:spcPct val="150000"/>
              </a:lnSpc>
            </a:pPr>
            <a:r>
              <a:rPr lang="tr-TR" sz="2800" dirty="0" smtClean="0">
                <a:solidFill>
                  <a:srgbClr val="FF0000"/>
                </a:solidFill>
              </a:rPr>
              <a:t>14 Haziran 1973’te kabul edilen 1739 Sayılı “Milli Eğitim Temel Kanunu” belirlemektedir.</a:t>
            </a:r>
            <a:endParaRPr lang="tr-TR" sz="28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532903"/>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EĞİTİM</a:t>
            </a:r>
            <a:endParaRPr lang="tr-TR" altLang="tr-TR" sz="2800" dirty="0">
              <a:solidFill>
                <a:srgbClr val="FF0000"/>
              </a:solidFill>
              <a:latin typeface="Calibri" pitchFamily="34" charset="0"/>
              <a:ea typeface="Calibri" pitchFamily="34" charset="0"/>
              <a:cs typeface="Times New Roman" pitchFamily="18" charset="0"/>
            </a:endParaRPr>
          </a:p>
        </p:txBody>
      </p:sp>
      <p:grpSp>
        <p:nvGrpSpPr>
          <p:cNvPr id="26" name="Group 11"/>
          <p:cNvGrpSpPr>
            <a:grpSpLocks/>
          </p:cNvGrpSpPr>
          <p:nvPr/>
        </p:nvGrpSpPr>
        <p:grpSpPr bwMode="auto">
          <a:xfrm>
            <a:off x="437363" y="2104360"/>
            <a:ext cx="7240671" cy="3412872"/>
            <a:chOff x="-452" y="1117"/>
            <a:chExt cx="4976" cy="2178"/>
          </a:xfrm>
        </p:grpSpPr>
        <p:sp>
          <p:nvSpPr>
            <p:cNvPr id="27" name="Rectangle 4"/>
            <p:cNvSpPr>
              <a:spLocks noChangeArrowheads="1"/>
            </p:cNvSpPr>
            <p:nvPr/>
          </p:nvSpPr>
          <p:spPr bwMode="auto">
            <a:xfrm>
              <a:off x="1887" y="1117"/>
              <a:ext cx="2183" cy="334"/>
            </a:xfrm>
            <a:prstGeom prst="rect">
              <a:avLst/>
            </a:prstGeom>
            <a:solidFill>
              <a:schemeClr val="accent2">
                <a:lumMod val="20000"/>
                <a:lumOff val="80000"/>
              </a:schemeClr>
            </a:solidFill>
            <a:ln w="38100" cmpd="dbl">
              <a:solidFill>
                <a:schemeClr val="tx1"/>
              </a:solidFill>
              <a:miter lim="800000"/>
              <a:headEnd/>
              <a:tailEnd/>
            </a:ln>
          </p:spPr>
          <p:txBody>
            <a:bodyPr wrap="square">
              <a:spAutoFit/>
            </a:bodyPr>
            <a:lstStyle/>
            <a:p>
              <a:pPr algn="ctr"/>
              <a:r>
                <a:rPr lang="tr-TR" sz="2800" b="1" dirty="0" smtClean="0">
                  <a:solidFill>
                    <a:srgbClr val="FF0000"/>
                  </a:solidFill>
                </a:rPr>
                <a:t>EĞİTİM</a:t>
              </a:r>
              <a:endParaRPr lang="tr-TR" sz="2800" b="1" dirty="0">
                <a:solidFill>
                  <a:srgbClr val="FF0000"/>
                </a:solidFill>
              </a:endParaRPr>
            </a:p>
          </p:txBody>
        </p:sp>
        <p:sp>
          <p:nvSpPr>
            <p:cNvPr id="28" name="Rectangle 5"/>
            <p:cNvSpPr>
              <a:spLocks noChangeArrowheads="1"/>
            </p:cNvSpPr>
            <p:nvPr/>
          </p:nvSpPr>
          <p:spPr bwMode="auto">
            <a:xfrm>
              <a:off x="-452" y="3000"/>
              <a:ext cx="1588" cy="295"/>
            </a:xfrm>
            <a:prstGeom prst="rect">
              <a:avLst/>
            </a:prstGeom>
            <a:solidFill>
              <a:schemeClr val="accent1">
                <a:lumMod val="20000"/>
                <a:lumOff val="80000"/>
              </a:schemeClr>
            </a:solidFill>
            <a:ln w="38100" cmpd="dbl">
              <a:solidFill>
                <a:schemeClr val="tx1"/>
              </a:solidFill>
              <a:miter lim="800000"/>
              <a:headEnd/>
              <a:tailEnd/>
            </a:ln>
          </p:spPr>
          <p:txBody>
            <a:bodyPr wrap="square">
              <a:spAutoFit/>
            </a:bodyPr>
            <a:lstStyle/>
            <a:p>
              <a:pPr algn="ctr"/>
              <a:r>
                <a:rPr lang="tr-TR" sz="2400" dirty="0" smtClean="0">
                  <a:solidFill>
                    <a:schemeClr val="accent1">
                      <a:lumMod val="50000"/>
                    </a:schemeClr>
                  </a:solidFill>
                </a:rPr>
                <a:t>Örgün Eğitim</a:t>
              </a:r>
              <a:endParaRPr lang="tr-TR" sz="2400" dirty="0">
                <a:solidFill>
                  <a:schemeClr val="accent1">
                    <a:lumMod val="50000"/>
                  </a:schemeClr>
                </a:solidFill>
              </a:endParaRPr>
            </a:p>
          </p:txBody>
        </p:sp>
        <p:sp>
          <p:nvSpPr>
            <p:cNvPr id="29" name="AutoShape 8"/>
            <p:cNvSpPr>
              <a:spLocks/>
            </p:cNvSpPr>
            <p:nvPr/>
          </p:nvSpPr>
          <p:spPr bwMode="auto">
            <a:xfrm rot="16200000">
              <a:off x="2742" y="178"/>
              <a:ext cx="420" cy="3145"/>
            </a:xfrm>
            <a:prstGeom prst="rightBrace">
              <a:avLst>
                <a:gd name="adj1" fmla="val 60862"/>
                <a:gd name="adj2" fmla="val 50194"/>
              </a:avLst>
            </a:prstGeom>
            <a:noFill/>
            <a:ln w="38100">
              <a:solidFill>
                <a:schemeClr val="tx1"/>
              </a:solidFill>
              <a:round/>
              <a:headEnd type="triangle" w="med" len="med"/>
              <a:tailEnd type="triangle" w="med" len="med"/>
            </a:ln>
          </p:spPr>
          <p:txBody>
            <a:bodyPr rot="10800000" wrap="none" anchor="ctr"/>
            <a:lstStyle/>
            <a:p>
              <a:endParaRPr lang="tr-TR" b="1" dirty="0"/>
            </a:p>
          </p:txBody>
        </p:sp>
      </p:grpSp>
      <p:sp>
        <p:nvSpPr>
          <p:cNvPr id="30" name="Rectangle 5"/>
          <p:cNvSpPr>
            <a:spLocks noChangeArrowheads="1"/>
          </p:cNvSpPr>
          <p:nvPr/>
        </p:nvSpPr>
        <p:spPr bwMode="auto">
          <a:xfrm>
            <a:off x="6106398" y="3554215"/>
            <a:ext cx="2786082" cy="461665"/>
          </a:xfrm>
          <a:prstGeom prst="rect">
            <a:avLst/>
          </a:prstGeom>
          <a:solidFill>
            <a:schemeClr val="accent1">
              <a:lumMod val="20000"/>
              <a:lumOff val="80000"/>
            </a:schemeClr>
          </a:solidFill>
          <a:ln w="38100" cmpd="dbl">
            <a:solidFill>
              <a:schemeClr val="tx1"/>
            </a:solidFill>
            <a:miter lim="800000"/>
            <a:headEnd/>
            <a:tailEnd/>
          </a:ln>
        </p:spPr>
        <p:txBody>
          <a:bodyPr wrap="square">
            <a:spAutoFit/>
          </a:bodyPr>
          <a:lstStyle/>
          <a:p>
            <a:pPr algn="ctr"/>
            <a:r>
              <a:rPr lang="tr-TR" sz="2400" dirty="0" smtClean="0">
                <a:solidFill>
                  <a:schemeClr val="tx2">
                    <a:lumMod val="75000"/>
                  </a:schemeClr>
                </a:solidFill>
              </a:rPr>
              <a:t>İnformal Eğitim</a:t>
            </a:r>
            <a:endParaRPr lang="tr-TR" sz="2400" dirty="0">
              <a:solidFill>
                <a:schemeClr val="tx2">
                  <a:lumMod val="75000"/>
                </a:schemeClr>
              </a:solidFill>
            </a:endParaRPr>
          </a:p>
        </p:txBody>
      </p:sp>
      <p:sp>
        <p:nvSpPr>
          <p:cNvPr id="31" name="AutoShape 8"/>
          <p:cNvSpPr>
            <a:spLocks/>
          </p:cNvSpPr>
          <p:nvPr/>
        </p:nvSpPr>
        <p:spPr bwMode="auto">
          <a:xfrm rot="16200000">
            <a:off x="3417720" y="2294297"/>
            <a:ext cx="658130" cy="4576350"/>
          </a:xfrm>
          <a:prstGeom prst="rightBrace">
            <a:avLst>
              <a:gd name="adj1" fmla="val 60862"/>
              <a:gd name="adj2" fmla="val 50194"/>
            </a:avLst>
          </a:prstGeom>
          <a:noFill/>
          <a:ln w="38100">
            <a:solidFill>
              <a:schemeClr val="tx1"/>
            </a:solidFill>
            <a:round/>
            <a:headEnd type="triangle" w="med" len="med"/>
            <a:tailEnd type="triangle" w="med" len="med"/>
          </a:ln>
        </p:spPr>
        <p:txBody>
          <a:bodyPr rot="10800000" wrap="none" anchor="ctr"/>
          <a:lstStyle/>
          <a:p>
            <a:endParaRPr lang="tr-TR" b="1" dirty="0">
              <a:solidFill>
                <a:schemeClr val="tx2">
                  <a:lumMod val="75000"/>
                </a:schemeClr>
              </a:solidFill>
            </a:endParaRPr>
          </a:p>
        </p:txBody>
      </p:sp>
      <p:sp>
        <p:nvSpPr>
          <p:cNvPr id="32" name="Rectangle 5"/>
          <p:cNvSpPr>
            <a:spLocks noChangeArrowheads="1"/>
          </p:cNvSpPr>
          <p:nvPr/>
        </p:nvSpPr>
        <p:spPr bwMode="auto">
          <a:xfrm>
            <a:off x="4367173" y="5054413"/>
            <a:ext cx="2310729" cy="462258"/>
          </a:xfrm>
          <a:prstGeom prst="rect">
            <a:avLst/>
          </a:prstGeom>
          <a:solidFill>
            <a:schemeClr val="accent1">
              <a:lumMod val="20000"/>
              <a:lumOff val="80000"/>
            </a:schemeClr>
          </a:solidFill>
          <a:ln w="38100" cmpd="dbl">
            <a:solidFill>
              <a:schemeClr val="tx1"/>
            </a:solidFill>
            <a:miter lim="800000"/>
            <a:headEnd/>
            <a:tailEnd/>
          </a:ln>
        </p:spPr>
        <p:txBody>
          <a:bodyPr wrap="square">
            <a:spAutoFit/>
          </a:bodyPr>
          <a:lstStyle/>
          <a:p>
            <a:pPr algn="ctr"/>
            <a:r>
              <a:rPr lang="tr-TR" sz="2400" dirty="0" smtClean="0">
                <a:solidFill>
                  <a:schemeClr val="tx2">
                    <a:lumMod val="75000"/>
                  </a:schemeClr>
                </a:solidFill>
              </a:rPr>
              <a:t>Yaygın Eğitim</a:t>
            </a:r>
            <a:endParaRPr lang="tr-TR" sz="2400" dirty="0">
              <a:solidFill>
                <a:schemeClr val="tx2">
                  <a:lumMod val="75000"/>
                </a:schemeClr>
              </a:solidFill>
            </a:endParaRPr>
          </a:p>
        </p:txBody>
      </p:sp>
      <p:sp>
        <p:nvSpPr>
          <p:cNvPr id="33" name="Rectangle 5"/>
          <p:cNvSpPr>
            <a:spLocks noChangeArrowheads="1"/>
          </p:cNvSpPr>
          <p:nvPr/>
        </p:nvSpPr>
        <p:spPr bwMode="auto">
          <a:xfrm>
            <a:off x="2105870" y="3554215"/>
            <a:ext cx="2786082" cy="461665"/>
          </a:xfrm>
          <a:prstGeom prst="rect">
            <a:avLst/>
          </a:prstGeom>
          <a:solidFill>
            <a:schemeClr val="accent1">
              <a:lumMod val="20000"/>
              <a:lumOff val="80000"/>
            </a:schemeClr>
          </a:solidFill>
          <a:ln w="38100" cmpd="dbl">
            <a:solidFill>
              <a:schemeClr val="tx1"/>
            </a:solidFill>
            <a:miter lim="800000"/>
            <a:headEnd/>
            <a:tailEnd/>
          </a:ln>
        </p:spPr>
        <p:txBody>
          <a:bodyPr wrap="square">
            <a:spAutoFit/>
          </a:bodyPr>
          <a:lstStyle/>
          <a:p>
            <a:pPr algn="ctr"/>
            <a:r>
              <a:rPr lang="tr-TR" sz="2400" dirty="0" smtClean="0">
                <a:solidFill>
                  <a:schemeClr val="tx2">
                    <a:lumMod val="75000"/>
                  </a:schemeClr>
                </a:solidFill>
              </a:rPr>
              <a:t>Formal Eğitim</a:t>
            </a:r>
            <a:endParaRPr lang="tr-TR" sz="2400" dirty="0">
              <a:solidFill>
                <a:schemeClr val="tx2">
                  <a:lumMod val="75000"/>
                </a:schemeClr>
              </a:solidFill>
            </a:endParaRP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7056784" cy="553357"/>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1739 Sayılı “Milli Eğitim Temel Kanunu”</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23528" y="1732741"/>
            <a:ext cx="8568952" cy="4693593"/>
          </a:xfrm>
          <a:prstGeom prst="rect">
            <a:avLst/>
          </a:prstGeom>
        </p:spPr>
        <p:txBody>
          <a:bodyPr wrap="square">
            <a:spAutoFit/>
          </a:bodyPr>
          <a:lstStyle/>
          <a:p>
            <a:r>
              <a:rPr lang="tr-TR" sz="2400" b="1" dirty="0" smtClean="0">
                <a:solidFill>
                  <a:schemeClr val="tx2">
                    <a:lumMod val="50000"/>
                  </a:schemeClr>
                </a:solidFill>
              </a:rPr>
              <a:t>Madde 40 </a:t>
            </a:r>
            <a:r>
              <a:rPr lang="tr-TR" sz="2400" dirty="0" smtClean="0">
                <a:solidFill>
                  <a:schemeClr val="tx2">
                    <a:lumMod val="50000"/>
                  </a:schemeClr>
                </a:solidFill>
              </a:rPr>
              <a:t>– Yaygın eğitimin özel amacı, milli eğitimin genel amaçlarına ve temel ilkelerine uygun olarak, örgün eğitim sistemine hiç girmemiş yahut, herhangi bir kademesinde bulunan veya bu kademeden çıkmış vatandaşlara, örgün eğitimin yanında veya dışında</a:t>
            </a:r>
            <a:r>
              <a:rPr lang="tr-TR" sz="2800" dirty="0" smtClean="0">
                <a:solidFill>
                  <a:schemeClr val="tx2">
                    <a:lumMod val="50000"/>
                  </a:schemeClr>
                </a:solidFill>
              </a:rPr>
              <a:t>, </a:t>
            </a:r>
          </a:p>
          <a:p>
            <a:pPr marL="457200" indent="-457200"/>
            <a:r>
              <a:rPr lang="tr-TR" sz="2400" dirty="0" smtClean="0">
                <a:solidFill>
                  <a:srgbClr val="FF0000"/>
                </a:solidFill>
              </a:rPr>
              <a:t>	</a:t>
            </a:r>
            <a:r>
              <a:rPr lang="tr-TR" sz="2500" dirty="0" smtClean="0">
                <a:solidFill>
                  <a:srgbClr val="FF0000"/>
                </a:solidFill>
              </a:rPr>
              <a:t>1.Okuma - yazma öğretmek, eksik eğitimlerini tamamlamaları için sürekli eğitim imkanları hazırlamak, </a:t>
            </a:r>
          </a:p>
          <a:p>
            <a:pPr marL="457200" indent="-457200"/>
            <a:r>
              <a:rPr lang="tr-TR" sz="2500" dirty="0" smtClean="0">
                <a:solidFill>
                  <a:schemeClr val="tx2">
                    <a:lumMod val="50000"/>
                  </a:schemeClr>
                </a:solidFill>
              </a:rPr>
              <a:t>	2.Çağımızın bilimsel, teknolojik, iktisadi, sosyal ve kültürel gelişmelerine uymalarını sağlayıcı eğitim imkanları hazırlamak,</a:t>
            </a:r>
          </a:p>
          <a:p>
            <a:pPr marL="457200" indent="-457200"/>
            <a:r>
              <a:rPr lang="tr-TR" sz="2500" dirty="0" smtClean="0">
                <a:solidFill>
                  <a:schemeClr val="tx2">
                    <a:lumMod val="50000"/>
                  </a:schemeClr>
                </a:solidFill>
              </a:rPr>
              <a:t>	</a:t>
            </a:r>
            <a:r>
              <a:rPr lang="tr-TR" sz="2500" dirty="0" smtClean="0">
                <a:solidFill>
                  <a:srgbClr val="FF0000"/>
                </a:solidFill>
              </a:rPr>
              <a:t>3.Milli kültür değerlerimizi koruyucu, geliştirici, tanıtıcı, benimsetici nitelikte eğitim yapmak, </a:t>
            </a: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7056784" cy="553357"/>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Yaygın Eğitiminin Amaçları ve Özellikleri</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23528" y="1556792"/>
            <a:ext cx="8424936" cy="4708981"/>
          </a:xfrm>
          <a:prstGeom prst="rect">
            <a:avLst/>
          </a:prstGeom>
        </p:spPr>
        <p:txBody>
          <a:bodyPr wrap="square">
            <a:spAutoFit/>
          </a:bodyPr>
          <a:lstStyle/>
          <a:p>
            <a:pPr marL="457200" indent="-457200"/>
            <a:r>
              <a:rPr lang="tr-TR" sz="2500" dirty="0" smtClean="0">
                <a:solidFill>
                  <a:schemeClr val="tx2">
                    <a:lumMod val="50000"/>
                  </a:schemeClr>
                </a:solidFill>
              </a:rPr>
              <a:t>	4. Toplu yaşama, dayanışma, yardımlaşma, birlikte çalışma ve örgütlenme anlayış ve alışkanlıkları kazandırmak, </a:t>
            </a:r>
          </a:p>
          <a:p>
            <a:pPr marL="457200" indent="-457200"/>
            <a:r>
              <a:rPr lang="tr-TR" sz="2500" dirty="0" smtClean="0">
                <a:solidFill>
                  <a:schemeClr val="tx2">
                    <a:lumMod val="50000"/>
                  </a:schemeClr>
                </a:solidFill>
              </a:rPr>
              <a:t>	</a:t>
            </a:r>
            <a:r>
              <a:rPr lang="tr-TR" sz="2500" dirty="0" smtClean="0">
                <a:solidFill>
                  <a:srgbClr val="FF0000"/>
                </a:solidFill>
              </a:rPr>
              <a:t>5. İktisadi gücün arttırılması için gerekli beslenme ve sağlıklı yaşama şekil ve usullerini benimsetmek, </a:t>
            </a:r>
          </a:p>
          <a:p>
            <a:pPr marL="457200" indent="-457200"/>
            <a:r>
              <a:rPr lang="tr-TR" sz="2500" dirty="0" smtClean="0">
                <a:solidFill>
                  <a:schemeClr val="tx2">
                    <a:lumMod val="50000"/>
                  </a:schemeClr>
                </a:solidFill>
              </a:rPr>
              <a:t>	6. Boş zamanları iyi bir şekilde değerlendirme ve kullanma alışkanlıkları kazandırmak, </a:t>
            </a:r>
          </a:p>
          <a:p>
            <a:pPr marL="457200" indent="-457200"/>
            <a:r>
              <a:rPr lang="tr-TR" sz="2500" dirty="0" smtClean="0">
                <a:solidFill>
                  <a:schemeClr val="tx2">
                    <a:lumMod val="50000"/>
                  </a:schemeClr>
                </a:solidFill>
              </a:rPr>
              <a:t>	</a:t>
            </a:r>
            <a:r>
              <a:rPr lang="tr-TR" sz="2500" dirty="0" smtClean="0">
                <a:solidFill>
                  <a:srgbClr val="FF0000"/>
                </a:solidFill>
              </a:rPr>
              <a:t>7. Kısa süreli ve kademeli eğitim uygulayarak ekonomimizin gelişmesi doğrultusunda ve istihdam politikasına uygun meslekleri edinmelerini sağlayıcı imkanlar hazırlamak, </a:t>
            </a:r>
          </a:p>
          <a:p>
            <a:pPr marL="457200" indent="-457200"/>
            <a:r>
              <a:rPr lang="tr-TR" sz="2500" dirty="0" smtClean="0">
                <a:solidFill>
                  <a:schemeClr val="tx2">
                    <a:lumMod val="50000"/>
                  </a:schemeClr>
                </a:solidFill>
              </a:rPr>
              <a:t>	8. Çeşitli mesleklerde çalışmakta olanların hizmet içinde ve mesleklerinde gelişmeleri için gerekli bilgi ve becerileri kazandırmaktır.</a:t>
            </a:r>
            <a:endParaRPr lang="tr-TR" sz="25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7056784" cy="586314"/>
          </a:xfrm>
          <a:prstGeom prst="rect">
            <a:avLst/>
          </a:prstGeom>
          <a:noFill/>
          <a:ln w="9525">
            <a:noFill/>
            <a:miter lim="800000"/>
            <a:headEnd/>
            <a:tailEnd/>
          </a:ln>
        </p:spPr>
        <p:txBody>
          <a:bodyPr wrap="square">
            <a:spAutoFit/>
          </a:bodyPr>
          <a:lstStyle/>
          <a:p>
            <a:pPr>
              <a:lnSpc>
                <a:spcPct val="107000"/>
              </a:lnSpc>
              <a:spcAft>
                <a:spcPts val="800"/>
              </a:spcAft>
            </a:pPr>
            <a:r>
              <a:rPr lang="tr-TR" sz="3000" b="1" dirty="0" smtClean="0">
                <a:solidFill>
                  <a:srgbClr val="FF0000"/>
                </a:solidFill>
              </a:rPr>
              <a:t>Yaygın Eğitiminin Özellikleri</a:t>
            </a:r>
            <a:endParaRPr lang="tr-TR" altLang="tr-TR" sz="3000" b="1"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23528" y="1556792"/>
            <a:ext cx="8820472" cy="4247317"/>
          </a:xfrm>
          <a:prstGeom prst="rect">
            <a:avLst/>
          </a:prstGeom>
        </p:spPr>
        <p:txBody>
          <a:bodyPr wrap="square">
            <a:spAutoFit/>
          </a:bodyPr>
          <a:lstStyle/>
          <a:p>
            <a:pPr>
              <a:lnSpc>
                <a:spcPct val="150000"/>
              </a:lnSpc>
            </a:pPr>
            <a:r>
              <a:rPr lang="tr-TR" sz="3000" b="1" dirty="0" smtClean="0">
                <a:solidFill>
                  <a:srgbClr val="FF0000"/>
                </a:solidFill>
              </a:rPr>
              <a:t>Özellikleri</a:t>
            </a:r>
          </a:p>
          <a:p>
            <a:pPr>
              <a:lnSpc>
                <a:spcPct val="150000"/>
              </a:lnSpc>
            </a:pPr>
            <a:r>
              <a:rPr lang="tr-TR" sz="3000" dirty="0" smtClean="0">
                <a:solidFill>
                  <a:schemeClr val="tx2">
                    <a:lumMod val="50000"/>
                  </a:schemeClr>
                </a:solidFill>
              </a:rPr>
              <a:t>Yaygın eğitim imkanından her dönemde yararlanılabilir.</a:t>
            </a:r>
          </a:p>
          <a:p>
            <a:pPr>
              <a:lnSpc>
                <a:spcPct val="150000"/>
              </a:lnSpc>
            </a:pPr>
            <a:r>
              <a:rPr lang="tr-TR" sz="3000" dirty="0" smtClean="0">
                <a:solidFill>
                  <a:schemeClr val="tx2">
                    <a:lumMod val="50000"/>
                  </a:schemeClr>
                </a:solidFill>
              </a:rPr>
              <a:t>Yaygın eğitimde mekan sınırlaması yoktur.</a:t>
            </a:r>
          </a:p>
          <a:p>
            <a:pPr>
              <a:lnSpc>
                <a:spcPct val="150000"/>
              </a:lnSpc>
            </a:pPr>
            <a:r>
              <a:rPr lang="tr-TR" sz="3000" dirty="0" smtClean="0">
                <a:solidFill>
                  <a:schemeClr val="tx2">
                    <a:lumMod val="50000"/>
                  </a:schemeClr>
                </a:solidFill>
              </a:rPr>
              <a:t>Yaygın eğitimde hiyerarşik bir sıra yoktur.</a:t>
            </a:r>
          </a:p>
          <a:p>
            <a:pPr>
              <a:lnSpc>
                <a:spcPct val="150000"/>
              </a:lnSpc>
            </a:pPr>
            <a:r>
              <a:rPr lang="tr-TR" sz="3000" dirty="0" smtClean="0">
                <a:solidFill>
                  <a:schemeClr val="tx2">
                    <a:lumMod val="50000"/>
                  </a:schemeClr>
                </a:solidFill>
              </a:rPr>
              <a:t>Hedef ve amaç odaklıdır. Sertifika odaklı değildir. </a:t>
            </a:r>
          </a:p>
          <a:p>
            <a:pPr>
              <a:lnSpc>
                <a:spcPct val="150000"/>
              </a:lnSpc>
            </a:pPr>
            <a:r>
              <a:rPr lang="tr-TR" sz="3000" dirty="0" smtClean="0">
                <a:solidFill>
                  <a:schemeClr val="tx2">
                    <a:lumMod val="50000"/>
                  </a:schemeClr>
                </a:solidFill>
              </a:rPr>
              <a:t>Esnek, öğrenici merkezli ve katılımcıdır.</a:t>
            </a:r>
            <a:endParaRPr lang="tr-TR" sz="30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475656" y="654744"/>
            <a:ext cx="7056784" cy="586314"/>
          </a:xfrm>
          <a:prstGeom prst="rect">
            <a:avLst/>
          </a:prstGeom>
          <a:noFill/>
          <a:ln w="9525">
            <a:noFill/>
            <a:miter lim="800000"/>
            <a:headEnd/>
            <a:tailEnd/>
          </a:ln>
        </p:spPr>
        <p:txBody>
          <a:bodyPr wrap="square">
            <a:spAutoFit/>
          </a:bodyPr>
          <a:lstStyle/>
          <a:p>
            <a:pPr>
              <a:lnSpc>
                <a:spcPct val="107000"/>
              </a:lnSpc>
              <a:spcAft>
                <a:spcPts val="800"/>
              </a:spcAft>
            </a:pPr>
            <a:r>
              <a:rPr lang="tr-TR" sz="3000" b="1" dirty="0" smtClean="0">
                <a:solidFill>
                  <a:srgbClr val="FF0000"/>
                </a:solidFill>
              </a:rPr>
              <a:t>Yaygın Eğitiminin İlkeleri</a:t>
            </a:r>
            <a:endParaRPr lang="tr-TR" altLang="tr-TR" sz="3000" b="1" dirty="0">
              <a:solidFill>
                <a:srgbClr val="FF0000"/>
              </a:solidFill>
              <a:latin typeface="Calibri" pitchFamily="34" charset="0"/>
              <a:ea typeface="Calibri" pitchFamily="34" charset="0"/>
              <a:cs typeface="Times New Roman" pitchFamily="18" charset="0"/>
            </a:endParaRPr>
          </a:p>
        </p:txBody>
      </p: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5" name="14 Dikdörtgen"/>
          <p:cNvSpPr/>
          <p:nvPr/>
        </p:nvSpPr>
        <p:spPr>
          <a:xfrm>
            <a:off x="323528" y="1556792"/>
            <a:ext cx="8568952" cy="4708981"/>
          </a:xfrm>
          <a:prstGeom prst="rect">
            <a:avLst/>
          </a:prstGeom>
        </p:spPr>
        <p:txBody>
          <a:bodyPr wrap="square">
            <a:spAutoFit/>
          </a:bodyPr>
          <a:lstStyle/>
          <a:p>
            <a:endParaRPr lang="tr-TR" sz="2400" dirty="0" smtClean="0"/>
          </a:p>
          <a:p>
            <a:pPr>
              <a:lnSpc>
                <a:spcPct val="150000"/>
              </a:lnSpc>
            </a:pPr>
            <a:r>
              <a:rPr lang="tr-TR" sz="2800" dirty="0" smtClean="0">
                <a:solidFill>
                  <a:schemeClr val="tx2">
                    <a:lumMod val="50000"/>
                  </a:schemeClr>
                </a:solidFill>
              </a:rPr>
              <a:t>Herkese açıklık			 Gönüllülük</a:t>
            </a:r>
          </a:p>
          <a:p>
            <a:pPr>
              <a:lnSpc>
                <a:spcPct val="150000"/>
              </a:lnSpc>
            </a:pPr>
            <a:r>
              <a:rPr lang="tr-TR" sz="2800" dirty="0" smtClean="0">
                <a:solidFill>
                  <a:schemeClr val="tx2">
                    <a:lumMod val="50000"/>
                  </a:schemeClr>
                </a:solidFill>
              </a:rPr>
              <a:t>İhtiyaca uygunluk			 Her yerde eğitim 		</a:t>
            </a:r>
          </a:p>
          <a:p>
            <a:pPr>
              <a:lnSpc>
                <a:spcPct val="150000"/>
              </a:lnSpc>
            </a:pPr>
            <a:r>
              <a:rPr lang="tr-TR" sz="2800" dirty="0" smtClean="0">
                <a:solidFill>
                  <a:schemeClr val="tx2">
                    <a:lumMod val="50000"/>
                  </a:schemeClr>
                </a:solidFill>
              </a:rPr>
              <a:t>Süreklilik				 Hayat boyu öğrenme	</a:t>
            </a:r>
          </a:p>
          <a:p>
            <a:pPr>
              <a:lnSpc>
                <a:spcPct val="150000"/>
              </a:lnSpc>
            </a:pPr>
            <a:r>
              <a:rPr lang="tr-TR" sz="2800" dirty="0" smtClean="0">
                <a:solidFill>
                  <a:schemeClr val="tx2">
                    <a:lumMod val="50000"/>
                  </a:schemeClr>
                </a:solidFill>
              </a:rPr>
              <a:t>Geçerlilik				 Bilimsellik ve bütünlük 	</a:t>
            </a:r>
          </a:p>
          <a:p>
            <a:pPr>
              <a:lnSpc>
                <a:spcPct val="150000"/>
              </a:lnSpc>
            </a:pPr>
            <a:r>
              <a:rPr lang="tr-TR" sz="2800" dirty="0" smtClean="0">
                <a:solidFill>
                  <a:schemeClr val="tx2">
                    <a:lumMod val="50000"/>
                  </a:schemeClr>
                </a:solidFill>
              </a:rPr>
              <a:t>Planlılık				 İş birliği ve eş güdüm 	</a:t>
            </a:r>
          </a:p>
          <a:p>
            <a:pPr>
              <a:lnSpc>
                <a:spcPct val="150000"/>
              </a:lnSpc>
            </a:pPr>
            <a:r>
              <a:rPr lang="tr-TR" sz="2800" dirty="0" smtClean="0">
                <a:solidFill>
                  <a:schemeClr val="tx2">
                    <a:lumMod val="50000"/>
                  </a:schemeClr>
                </a:solidFill>
              </a:rPr>
              <a:t>Yenilik ve gelişmeye açıklık	</a:t>
            </a:r>
            <a:r>
              <a:rPr lang="tr-TR" sz="2400" dirty="0" smtClean="0">
                <a:solidFill>
                  <a:schemeClr val="tx2">
                    <a:lumMod val="50000"/>
                  </a:schemeClr>
                </a:solidFill>
              </a:rPr>
              <a:t>	</a:t>
            </a:r>
          </a:p>
          <a:p>
            <a:endParaRPr lang="tr-TR" sz="2400" dirty="0" smtClean="0"/>
          </a:p>
        </p:txBody>
      </p:sp>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360040" y="1772816"/>
            <a:ext cx="8676456" cy="1938992"/>
          </a:xfrm>
          <a:prstGeom prst="rect">
            <a:avLst/>
          </a:prstGeom>
        </p:spPr>
        <p:txBody>
          <a:bodyPr wrap="square">
            <a:spAutoFit/>
          </a:bodyPr>
          <a:lstStyle/>
          <a:p>
            <a:pPr>
              <a:defRPr/>
            </a:pPr>
            <a:r>
              <a:rPr lang="tr-TR" sz="3000" dirty="0" smtClean="0">
                <a:solidFill>
                  <a:schemeClr val="tx2">
                    <a:lumMod val="50000"/>
                  </a:schemeClr>
                </a:solidFill>
              </a:rPr>
              <a:t>Okuma - Yazma,</a:t>
            </a:r>
          </a:p>
          <a:p>
            <a:pPr>
              <a:defRPr/>
            </a:pPr>
            <a:r>
              <a:rPr lang="tr-TR" sz="3000" dirty="0" smtClean="0">
                <a:solidFill>
                  <a:schemeClr val="tx2">
                    <a:lumMod val="50000"/>
                  </a:schemeClr>
                </a:solidFill>
              </a:rPr>
              <a:t>Meslekî ve Teknik,  </a:t>
            </a:r>
          </a:p>
          <a:p>
            <a:pPr>
              <a:defRPr/>
            </a:pPr>
            <a:r>
              <a:rPr lang="tr-TR" sz="3000" dirty="0" smtClean="0">
                <a:solidFill>
                  <a:schemeClr val="tx2">
                    <a:lumMod val="50000"/>
                  </a:schemeClr>
                </a:solidFill>
              </a:rPr>
              <a:t>Sosyal ve Kültürel olmak üzere üç ana bölümde düzenlenir.</a:t>
            </a:r>
            <a:endParaRPr lang="tr-TR" sz="3000" dirty="0">
              <a:solidFill>
                <a:schemeClr val="tx2">
                  <a:lumMod val="50000"/>
                </a:schemeClr>
              </a:solidFill>
            </a:endParaRPr>
          </a:p>
        </p:txBody>
      </p:sp>
      <p:sp>
        <p:nvSpPr>
          <p:cNvPr id="12" name="11 Dikdörtgen"/>
          <p:cNvSpPr/>
          <p:nvPr/>
        </p:nvSpPr>
        <p:spPr>
          <a:xfrm>
            <a:off x="1416506" y="692696"/>
            <a:ext cx="2002792" cy="553998"/>
          </a:xfrm>
          <a:prstGeom prst="rect">
            <a:avLst/>
          </a:prstGeom>
        </p:spPr>
        <p:txBody>
          <a:bodyPr wrap="none">
            <a:spAutoFit/>
          </a:bodyPr>
          <a:lstStyle/>
          <a:p>
            <a:pPr algn="ctr">
              <a:buNone/>
            </a:pPr>
            <a:r>
              <a:rPr lang="tr-TR" sz="3000" b="1" dirty="0" smtClean="0">
                <a:solidFill>
                  <a:srgbClr val="FF0000"/>
                </a:solidFill>
              </a:rPr>
              <a:t>Kurs Türleri</a:t>
            </a:r>
          </a:p>
        </p:txBody>
      </p:sp>
      <p:pic>
        <p:nvPicPr>
          <p:cNvPr id="382978" name="Picture 2" descr="kurs türleri ile ilgili görsel sonucu"/>
          <p:cNvPicPr>
            <a:picLocks noChangeAspect="1" noChangeArrowheads="1"/>
          </p:cNvPicPr>
          <p:nvPr/>
        </p:nvPicPr>
        <p:blipFill>
          <a:blip r:embed="rId4" cstate="print"/>
          <a:srcRect/>
          <a:stretch>
            <a:fillRect/>
          </a:stretch>
        </p:blipFill>
        <p:spPr bwMode="auto">
          <a:xfrm>
            <a:off x="3840427" y="3356992"/>
            <a:ext cx="3827917" cy="287093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360040" y="1772816"/>
            <a:ext cx="8532440" cy="1692771"/>
          </a:xfrm>
          <a:prstGeom prst="rect">
            <a:avLst/>
          </a:prstGeom>
        </p:spPr>
        <p:txBody>
          <a:bodyPr wrap="square">
            <a:spAutoFit/>
          </a:bodyPr>
          <a:lstStyle/>
          <a:p>
            <a:pPr>
              <a:defRPr/>
            </a:pPr>
            <a:r>
              <a:rPr lang="tr-TR" sz="2600" b="1" dirty="0" smtClean="0">
                <a:solidFill>
                  <a:schemeClr val="tx2">
                    <a:lumMod val="50000"/>
                  </a:schemeClr>
                </a:solidFill>
              </a:rPr>
              <a:t>Okuma – Yazma Kursları: </a:t>
            </a:r>
            <a:r>
              <a:rPr lang="tr-TR" sz="2600" dirty="0" smtClean="0">
                <a:solidFill>
                  <a:schemeClr val="tx2">
                    <a:lumMod val="50000"/>
                  </a:schemeClr>
                </a:solidFill>
                <a:cs typeface="Times New Roman" panose="02020603050405020304" pitchFamily="18" charset="0"/>
              </a:rPr>
              <a:t>Bu kurslar, okuma-yazma öğrenme ve eksik eğitim tamamlamaya yönelik programlardan oluşur.</a:t>
            </a:r>
          </a:p>
          <a:p>
            <a:pPr>
              <a:defRPr/>
            </a:pPr>
            <a:endParaRPr lang="tr-TR" sz="2600" b="1" dirty="0" smtClean="0">
              <a:solidFill>
                <a:schemeClr val="tx2">
                  <a:lumMod val="50000"/>
                </a:schemeClr>
              </a:solidFill>
              <a:latin typeface="Times New Roman" panose="02020603050405020304" pitchFamily="18" charset="0"/>
              <a:cs typeface="Times New Roman" panose="02020603050405020304" pitchFamily="18" charset="0"/>
            </a:endParaRPr>
          </a:p>
          <a:p>
            <a:pPr>
              <a:defRPr/>
            </a:pPr>
            <a:r>
              <a:rPr lang="tr-TR" sz="2600" dirty="0" smtClean="0">
                <a:solidFill>
                  <a:schemeClr val="tx2">
                    <a:lumMod val="50000"/>
                  </a:schemeClr>
                </a:solidFill>
                <a:latin typeface="Times New Roman" panose="02020603050405020304" pitchFamily="18" charset="0"/>
                <a:cs typeface="Times New Roman" panose="02020603050405020304" pitchFamily="18" charset="0"/>
              </a:rPr>
              <a:t>	</a:t>
            </a:r>
            <a:endParaRPr lang="tr-TR" sz="2600" b="1" dirty="0" smtClean="0">
              <a:solidFill>
                <a:schemeClr val="tx2">
                  <a:lumMod val="50000"/>
                </a:schemeClr>
              </a:solidFill>
            </a:endParaRPr>
          </a:p>
        </p:txBody>
      </p:sp>
      <p:sp>
        <p:nvSpPr>
          <p:cNvPr id="12" name="11 Dikdörtgen"/>
          <p:cNvSpPr/>
          <p:nvPr/>
        </p:nvSpPr>
        <p:spPr>
          <a:xfrm>
            <a:off x="1475656" y="692696"/>
            <a:ext cx="1884491" cy="523220"/>
          </a:xfrm>
          <a:prstGeom prst="rect">
            <a:avLst/>
          </a:prstGeom>
        </p:spPr>
        <p:txBody>
          <a:bodyPr wrap="none">
            <a:spAutoFit/>
          </a:bodyPr>
          <a:lstStyle/>
          <a:p>
            <a:pPr algn="ctr">
              <a:buNone/>
            </a:pPr>
            <a:r>
              <a:rPr lang="tr-TR" sz="2800" b="1" dirty="0" smtClean="0">
                <a:solidFill>
                  <a:srgbClr val="FF0000"/>
                </a:solidFill>
              </a:rPr>
              <a:t>Kurs Türleri</a:t>
            </a:r>
          </a:p>
        </p:txBody>
      </p:sp>
      <p:pic>
        <p:nvPicPr>
          <p:cNvPr id="389122" name="Picture 2" descr="okuma yazma kursu ile ilgili görsel sonucu"/>
          <p:cNvPicPr>
            <a:picLocks noChangeAspect="1" noChangeArrowheads="1"/>
          </p:cNvPicPr>
          <p:nvPr/>
        </p:nvPicPr>
        <p:blipFill>
          <a:blip r:embed="rId4" cstate="print"/>
          <a:srcRect/>
          <a:stretch>
            <a:fillRect/>
          </a:stretch>
        </p:blipFill>
        <p:spPr bwMode="auto">
          <a:xfrm>
            <a:off x="4932040" y="3068960"/>
            <a:ext cx="3914800" cy="2942625"/>
          </a:xfrm>
          <a:prstGeom prst="rect">
            <a:avLst/>
          </a:prstGeom>
          <a:ln>
            <a:noFill/>
          </a:ln>
          <a:effectLst>
            <a:outerShdw blurRad="292100" dist="139700" dir="2700000" algn="tl" rotWithShape="0">
              <a:srgbClr val="333333">
                <a:alpha val="65000"/>
              </a:srgbClr>
            </a:outerShdw>
          </a:effectLst>
        </p:spPr>
      </p:pic>
      <p:sp>
        <p:nvSpPr>
          <p:cNvPr id="15" name="14 Dikdörtgen"/>
          <p:cNvSpPr/>
          <p:nvPr/>
        </p:nvSpPr>
        <p:spPr>
          <a:xfrm>
            <a:off x="360040" y="3284984"/>
            <a:ext cx="4572000" cy="2492990"/>
          </a:xfrm>
          <a:prstGeom prst="rect">
            <a:avLst/>
          </a:prstGeom>
        </p:spPr>
        <p:txBody>
          <a:bodyPr>
            <a:spAutoFit/>
          </a:bodyPr>
          <a:lstStyle/>
          <a:p>
            <a:pPr>
              <a:defRPr/>
            </a:pPr>
            <a:r>
              <a:rPr lang="tr-TR" sz="2600" dirty="0" smtClean="0">
                <a:solidFill>
                  <a:schemeClr val="tx2">
                    <a:lumMod val="50000"/>
                  </a:schemeClr>
                </a:solidFill>
                <a:latin typeface="Times New Roman" panose="02020603050405020304" pitchFamily="18" charset="0"/>
                <a:cs typeface="Times New Roman" panose="02020603050405020304" pitchFamily="18" charset="0"/>
              </a:rPr>
              <a:t>      </a:t>
            </a:r>
            <a:r>
              <a:rPr lang="tr-TR" sz="2600" dirty="0" smtClean="0">
                <a:solidFill>
                  <a:schemeClr val="tx2">
                    <a:lumMod val="50000"/>
                  </a:schemeClr>
                </a:solidFill>
                <a:cs typeface="Times New Roman" panose="02020603050405020304" pitchFamily="18" charset="0"/>
              </a:rPr>
              <a:t>Yetişkinler I. Kademe Okuma Yazma Öğretimi ve Temel Eğitim Programı</a:t>
            </a:r>
          </a:p>
          <a:p>
            <a:pPr>
              <a:defRPr/>
            </a:pPr>
            <a:r>
              <a:rPr lang="tr-TR" sz="2600" dirty="0" smtClean="0">
                <a:solidFill>
                  <a:schemeClr val="tx2">
                    <a:lumMod val="50000"/>
                  </a:schemeClr>
                </a:solidFill>
                <a:cs typeface="Times New Roman" panose="02020603050405020304" pitchFamily="18" charset="0"/>
              </a:rPr>
              <a:t>      Yetişkinler II. Kademe Okuma Yazma Öğretimi ve Temel Eğitim Programı </a:t>
            </a:r>
          </a:p>
        </p:txBody>
      </p:sp>
    </p:spTree>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360040" y="1556792"/>
            <a:ext cx="8676456" cy="3539430"/>
          </a:xfrm>
          <a:prstGeom prst="rect">
            <a:avLst/>
          </a:prstGeom>
        </p:spPr>
        <p:txBody>
          <a:bodyPr wrap="square">
            <a:spAutoFit/>
          </a:bodyPr>
          <a:lstStyle/>
          <a:p>
            <a:pPr>
              <a:defRPr/>
            </a:pPr>
            <a:r>
              <a:rPr lang="tr-TR" sz="2800" b="1" dirty="0" smtClean="0">
                <a:solidFill>
                  <a:schemeClr val="tx2">
                    <a:lumMod val="50000"/>
                  </a:schemeClr>
                </a:solidFill>
              </a:rPr>
              <a:t>Meslekî ve Teknik Kurslar: </a:t>
            </a:r>
            <a:r>
              <a:rPr lang="tr-TR" sz="2800" dirty="0" smtClean="0">
                <a:solidFill>
                  <a:schemeClr val="tx2">
                    <a:lumMod val="50000"/>
                  </a:schemeClr>
                </a:solidFill>
              </a:rPr>
              <a:t>K</a:t>
            </a:r>
            <a:r>
              <a:rPr lang="tr-TR" sz="2800" dirty="0" smtClean="0">
                <a:solidFill>
                  <a:schemeClr val="tx2">
                    <a:lumMod val="50000"/>
                  </a:schemeClr>
                </a:solidFill>
                <a:cs typeface="Times New Roman" panose="02020603050405020304" pitchFamily="18" charset="0"/>
              </a:rPr>
              <a:t>işilere meslekî bilgi ve beceri kazandırmak ve onların bu yönlerini geliştirmek, boş zamanlarını değerlendirmek, kendi ihtiyaçlarını karşılamalarını sağlamak amacıyla </a:t>
            </a:r>
            <a:r>
              <a:rPr lang="tr-TR" sz="2800" dirty="0" smtClean="0">
                <a:solidFill>
                  <a:srgbClr val="FF0000"/>
                </a:solidFill>
                <a:cs typeface="Times New Roman" panose="02020603050405020304" pitchFamily="18" charset="0"/>
              </a:rPr>
              <a:t>beceri geliştirme kursları</a:t>
            </a:r>
            <a:r>
              <a:rPr lang="tr-TR" sz="2800" dirty="0" smtClean="0">
                <a:solidFill>
                  <a:schemeClr val="tx2">
                    <a:lumMod val="50000"/>
                  </a:schemeClr>
                </a:solidFill>
                <a:cs typeface="Times New Roman" panose="02020603050405020304" pitchFamily="18" charset="0"/>
              </a:rPr>
              <a:t>; iş gücü piyasasının ihtiyaç duyduğu nitelikte meslek elemanı yetiştirmeye yönelik</a:t>
            </a:r>
          </a:p>
          <a:p>
            <a:pPr>
              <a:defRPr/>
            </a:pPr>
            <a:r>
              <a:rPr lang="tr-TR" sz="2800" dirty="0" smtClean="0">
                <a:solidFill>
                  <a:srgbClr val="FF0000"/>
                </a:solidFill>
                <a:cs typeface="Times New Roman" panose="02020603050405020304" pitchFamily="18" charset="0"/>
              </a:rPr>
              <a:t>Meslek kazandırma kursları </a:t>
            </a:r>
            <a:r>
              <a:rPr lang="tr-TR" sz="2800" dirty="0" smtClean="0">
                <a:solidFill>
                  <a:schemeClr val="tx2">
                    <a:lumMod val="50000"/>
                  </a:schemeClr>
                </a:solidFill>
                <a:cs typeface="Times New Roman" panose="02020603050405020304" pitchFamily="18" charset="0"/>
              </a:rPr>
              <a:t>olmak</a:t>
            </a:r>
          </a:p>
          <a:p>
            <a:pPr>
              <a:defRPr/>
            </a:pPr>
            <a:r>
              <a:rPr lang="tr-TR" sz="2800" dirty="0" smtClean="0">
                <a:solidFill>
                  <a:schemeClr val="tx2">
                    <a:lumMod val="50000"/>
                  </a:schemeClr>
                </a:solidFill>
                <a:cs typeface="Times New Roman" panose="02020603050405020304" pitchFamily="18" charset="0"/>
              </a:rPr>
              <a:t>üzere iki şekilde düzenlenir.</a:t>
            </a:r>
            <a:r>
              <a:rPr lang="tr-TR" sz="2800" b="1" dirty="0" smtClean="0">
                <a:solidFill>
                  <a:schemeClr val="tx2">
                    <a:lumMod val="50000"/>
                  </a:schemeClr>
                </a:solidFill>
              </a:rPr>
              <a:t>  </a:t>
            </a:r>
          </a:p>
        </p:txBody>
      </p:sp>
      <p:sp>
        <p:nvSpPr>
          <p:cNvPr id="12" name="11 Dikdörtgen"/>
          <p:cNvSpPr/>
          <p:nvPr/>
        </p:nvSpPr>
        <p:spPr>
          <a:xfrm>
            <a:off x="1475656" y="692696"/>
            <a:ext cx="1884491" cy="523220"/>
          </a:xfrm>
          <a:prstGeom prst="rect">
            <a:avLst/>
          </a:prstGeom>
        </p:spPr>
        <p:txBody>
          <a:bodyPr wrap="none">
            <a:spAutoFit/>
          </a:bodyPr>
          <a:lstStyle/>
          <a:p>
            <a:pPr algn="ctr">
              <a:buNone/>
            </a:pPr>
            <a:r>
              <a:rPr lang="tr-TR" sz="2800" b="1" dirty="0" smtClean="0">
                <a:solidFill>
                  <a:srgbClr val="FF0000"/>
                </a:solidFill>
              </a:rPr>
              <a:t>Kurs Türleri</a:t>
            </a:r>
          </a:p>
        </p:txBody>
      </p:sp>
      <p:pic>
        <p:nvPicPr>
          <p:cNvPr id="391170" name="Picture 2" descr="mesleki teknik kurs ile ilgili görsel sonucu"/>
          <p:cNvPicPr>
            <a:picLocks noChangeAspect="1" noChangeArrowheads="1"/>
          </p:cNvPicPr>
          <p:nvPr/>
        </p:nvPicPr>
        <p:blipFill>
          <a:blip r:embed="rId4" cstate="print"/>
          <a:srcRect/>
          <a:stretch>
            <a:fillRect/>
          </a:stretch>
        </p:blipFill>
        <p:spPr bwMode="auto">
          <a:xfrm flipH="1">
            <a:off x="5868144" y="4077072"/>
            <a:ext cx="3024335" cy="21348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15 Dikdörtgen"/>
          <p:cNvSpPr/>
          <p:nvPr/>
        </p:nvSpPr>
        <p:spPr>
          <a:xfrm>
            <a:off x="360040" y="1628800"/>
            <a:ext cx="8676456" cy="3903504"/>
          </a:xfrm>
          <a:prstGeom prst="rect">
            <a:avLst/>
          </a:prstGeom>
        </p:spPr>
        <p:txBody>
          <a:bodyPr wrap="square">
            <a:spAutoFit/>
          </a:bodyPr>
          <a:lstStyle/>
          <a:p>
            <a:pPr>
              <a:lnSpc>
                <a:spcPct val="150000"/>
              </a:lnSpc>
              <a:defRPr/>
            </a:pPr>
            <a:r>
              <a:rPr lang="tr-TR" sz="2800" b="1" dirty="0" smtClean="0">
                <a:solidFill>
                  <a:schemeClr val="tx2">
                    <a:lumMod val="50000"/>
                  </a:schemeClr>
                </a:solidFill>
              </a:rPr>
              <a:t>Sosyal ve Kültürel Kurslar: </a:t>
            </a:r>
            <a:r>
              <a:rPr lang="tr-TR" sz="2800" dirty="0" smtClean="0">
                <a:solidFill>
                  <a:schemeClr val="tx2">
                    <a:lumMod val="50000"/>
                  </a:schemeClr>
                </a:solidFill>
              </a:rPr>
              <a:t>toplumun kültür seviyesini yükseltmek, kişilere sosyal, kültürel ve sportif nitelikli bilgi ve beceriler kazandırmak, onları bir üst öğrenim sınavlarına hazırlamak, millî kültür değerlerimizi korumak, yaşatmak, yaygınlaştırmak ve yeni nesillere aktarılmasını sağlamak amacıyla düzenlenir</a:t>
            </a:r>
            <a:r>
              <a:rPr lang="tr-TR" sz="2800" dirty="0" smtClean="0">
                <a:solidFill>
                  <a:schemeClr val="accent1">
                    <a:lumMod val="75000"/>
                  </a:schemeClr>
                </a:solidFill>
              </a:rPr>
              <a:t>. </a:t>
            </a:r>
            <a:endParaRPr lang="tr-TR" sz="2800" b="1" dirty="0">
              <a:solidFill>
                <a:schemeClr val="accent1">
                  <a:lumMod val="75000"/>
                </a:schemeClr>
              </a:solidFill>
            </a:endParaRPr>
          </a:p>
        </p:txBody>
      </p:sp>
      <p:sp>
        <p:nvSpPr>
          <p:cNvPr id="12" name="11 Dikdörtgen"/>
          <p:cNvSpPr/>
          <p:nvPr/>
        </p:nvSpPr>
        <p:spPr>
          <a:xfrm>
            <a:off x="1475656" y="692696"/>
            <a:ext cx="1884491" cy="523220"/>
          </a:xfrm>
          <a:prstGeom prst="rect">
            <a:avLst/>
          </a:prstGeom>
        </p:spPr>
        <p:txBody>
          <a:bodyPr wrap="none">
            <a:spAutoFit/>
          </a:bodyPr>
          <a:lstStyle/>
          <a:p>
            <a:pPr algn="ctr">
              <a:buNone/>
            </a:pPr>
            <a:r>
              <a:rPr lang="tr-TR" sz="2800" b="1" dirty="0" smtClean="0">
                <a:solidFill>
                  <a:srgbClr val="FF0000"/>
                </a:solidFill>
              </a:rPr>
              <a:t>Kurs Türleri</a:t>
            </a:r>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YAYGIN EĞİTİM</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15" name="14 Dikdörtgen"/>
          <p:cNvSpPr/>
          <p:nvPr/>
        </p:nvSpPr>
        <p:spPr>
          <a:xfrm>
            <a:off x="395536" y="2304742"/>
            <a:ext cx="8568952" cy="2708434"/>
          </a:xfrm>
          <a:prstGeom prst="rect">
            <a:avLst/>
          </a:prstGeom>
        </p:spPr>
        <p:txBody>
          <a:bodyPr wrap="square">
            <a:spAutoFit/>
          </a:bodyPr>
          <a:lstStyle/>
          <a:p>
            <a:pPr algn="ctr"/>
            <a:r>
              <a:rPr lang="tr-TR" sz="3000" b="1" dirty="0" smtClean="0">
                <a:solidFill>
                  <a:schemeClr val="accent1">
                    <a:lumMod val="75000"/>
                  </a:schemeClr>
                </a:solidFill>
              </a:rPr>
              <a:t>HAYAT BOYU ÖĞRENME GENEL MÜDÜRLÜĞÜ KURS PROGRAMLARININ OKUNMASI </a:t>
            </a:r>
          </a:p>
          <a:p>
            <a:pPr algn="ctr"/>
            <a:r>
              <a:rPr lang="tr-TR" sz="3000" b="1" dirty="0" smtClean="0">
                <a:solidFill>
                  <a:schemeClr val="accent1">
                    <a:lumMod val="75000"/>
                  </a:schemeClr>
                </a:solidFill>
              </a:rPr>
              <a:t>( HEMFOET )</a:t>
            </a:r>
          </a:p>
          <a:p>
            <a:pPr algn="ctr"/>
            <a:endParaRPr lang="tr-TR" sz="3600" b="1" dirty="0" smtClean="0">
              <a:solidFill>
                <a:schemeClr val="accent1">
                  <a:lumMod val="75000"/>
                </a:schemeClr>
              </a:solidFill>
            </a:endParaRPr>
          </a:p>
          <a:p>
            <a:pPr algn="ctr"/>
            <a:r>
              <a:rPr lang="tr-TR" sz="2200" b="1" dirty="0" smtClean="0">
                <a:solidFill>
                  <a:srgbClr val="FF0000"/>
                </a:solidFill>
              </a:rPr>
              <a:t>(HEM Foundation of Occupational Evolution Training</a:t>
            </a:r>
          </a:p>
          <a:p>
            <a:pPr algn="ctr"/>
            <a:r>
              <a:rPr lang="tr-TR" sz="2200" b="1" dirty="0" smtClean="0">
                <a:solidFill>
                  <a:srgbClr val="FF0000"/>
                </a:solidFill>
              </a:rPr>
              <a:t>HEM Mesleki Eğitim Gelişim Programı)</a:t>
            </a:r>
            <a:endParaRPr lang="tr-TR" sz="22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E-yaygın</a:t>
            </a:r>
            <a:endParaRPr lang="tr-TR" altLang="tr-TR" sz="2600" dirty="0">
              <a:solidFill>
                <a:srgbClr val="FF0000"/>
              </a:solidFill>
              <a:latin typeface="Calibri" pitchFamily="34" charset="0"/>
              <a:ea typeface="Calibri" pitchFamily="34" charset="0"/>
              <a:cs typeface="Times New Roman" pitchFamily="18" charset="0"/>
            </a:endParaRPr>
          </a:p>
        </p:txBody>
      </p:sp>
      <p:pic>
        <p:nvPicPr>
          <p:cNvPr id="12" name="Picture 2" descr="C:\Users\ASUS\Desktop\Toplantı\hemfoet ana ekra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8" y="1556792"/>
            <a:ext cx="6454764" cy="4744527"/>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Metin kutusu 1"/>
          <p:cNvSpPr txBox="1"/>
          <p:nvPr/>
        </p:nvSpPr>
        <p:spPr>
          <a:xfrm>
            <a:off x="3635896" y="3350602"/>
            <a:ext cx="4752528" cy="1692771"/>
          </a:xfrm>
          <a:prstGeom prst="rect">
            <a:avLst/>
          </a:prstGeom>
          <a:noFill/>
        </p:spPr>
        <p:txBody>
          <a:bodyPr wrap="square" rtlCol="0">
            <a:spAutoFit/>
          </a:bodyPr>
          <a:lstStyle/>
          <a:p>
            <a:r>
              <a:rPr lang="tr-TR" sz="2600" dirty="0" smtClean="0">
                <a:solidFill>
                  <a:schemeClr val="tx2">
                    <a:lumMod val="50000"/>
                  </a:schemeClr>
                </a:solidFill>
              </a:rPr>
              <a:t>16.09.2017 </a:t>
            </a:r>
            <a:r>
              <a:rPr lang="tr-TR" sz="2600" dirty="0">
                <a:solidFill>
                  <a:schemeClr val="tx2">
                    <a:lumMod val="50000"/>
                  </a:schemeClr>
                </a:solidFill>
              </a:rPr>
              <a:t>tarihi itibari ile </a:t>
            </a:r>
            <a:r>
              <a:rPr lang="tr-TR" sz="2600" dirty="0" smtClean="0">
                <a:solidFill>
                  <a:schemeClr val="tx2">
                    <a:lumMod val="50000"/>
                  </a:schemeClr>
                </a:solidFill>
              </a:rPr>
              <a:t>3092 </a:t>
            </a:r>
            <a:r>
              <a:rPr lang="tr-TR" sz="2600" dirty="0">
                <a:solidFill>
                  <a:schemeClr val="tx2">
                    <a:lumMod val="50000"/>
                  </a:schemeClr>
                </a:solidFill>
              </a:rPr>
              <a:t>adet olan </a:t>
            </a:r>
            <a:r>
              <a:rPr lang="tr-TR" sz="2600" dirty="0" smtClean="0">
                <a:solidFill>
                  <a:schemeClr val="tx2">
                    <a:lumMod val="50000"/>
                  </a:schemeClr>
                </a:solidFill>
              </a:rPr>
              <a:t>hemfoet kursları, Yaygın Eğitim Kurumlarının  açacakları kursların temelidir.</a:t>
            </a:r>
            <a:endParaRPr lang="tr-TR" sz="26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532903"/>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FORMAL EĞİTİM</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11" name="Dikdörtgen 14"/>
          <p:cNvSpPr>
            <a:spLocks noChangeArrowheads="1"/>
          </p:cNvSpPr>
          <p:nvPr/>
        </p:nvSpPr>
        <p:spPr bwMode="auto">
          <a:xfrm>
            <a:off x="469900" y="1772816"/>
            <a:ext cx="8216900" cy="2908489"/>
          </a:xfrm>
          <a:prstGeom prst="rect">
            <a:avLst/>
          </a:prstGeom>
          <a:noFill/>
          <a:ln w="9525">
            <a:noFill/>
            <a:miter lim="800000"/>
            <a:headEnd/>
            <a:tailEnd/>
          </a:ln>
        </p:spPr>
        <p:txBody>
          <a:bodyPr>
            <a:spAutoFit/>
          </a:bodyPr>
          <a:lstStyle/>
          <a:p>
            <a:pPr algn="just"/>
            <a:endParaRPr lang="tr-TR" altLang="tr-TR" dirty="0"/>
          </a:p>
          <a:p>
            <a:pPr algn="just">
              <a:lnSpc>
                <a:spcPct val="150000"/>
              </a:lnSpc>
            </a:pPr>
            <a:r>
              <a:rPr lang="tr-TR" altLang="tr-TR" sz="2200" dirty="0">
                <a:solidFill>
                  <a:schemeClr val="tx2">
                    <a:lumMod val="75000"/>
                  </a:schemeClr>
                </a:solidFill>
              </a:rPr>
              <a:t>Amaç ve kuralları önceden belirlenerek </a:t>
            </a:r>
            <a:r>
              <a:rPr lang="tr-TR" altLang="tr-TR" sz="2200" dirty="0">
                <a:solidFill>
                  <a:srgbClr val="FF0000"/>
                </a:solidFill>
              </a:rPr>
              <a:t>planlı ve programlı </a:t>
            </a:r>
            <a:r>
              <a:rPr lang="tr-TR" altLang="tr-TR" sz="2200" dirty="0">
                <a:solidFill>
                  <a:schemeClr val="tx2">
                    <a:lumMod val="75000"/>
                  </a:schemeClr>
                </a:solidFill>
              </a:rPr>
              <a:t>olarak yürütülen eğitimdir. Formal eğitim, </a:t>
            </a:r>
            <a:r>
              <a:rPr lang="tr-TR" altLang="tr-TR" sz="2200" dirty="0">
                <a:solidFill>
                  <a:srgbClr val="FF0000"/>
                </a:solidFill>
              </a:rPr>
              <a:t>eğitimin kurumsallaştırılmış halidir. </a:t>
            </a:r>
            <a:r>
              <a:rPr lang="tr-TR" altLang="tr-TR" sz="2200" dirty="0">
                <a:solidFill>
                  <a:schemeClr val="tx2">
                    <a:lumMod val="75000"/>
                  </a:schemeClr>
                </a:solidFill>
              </a:rPr>
              <a:t>Bireyde davranış değişikliği meydana getirmek üzere bilinçli, planlı, kontrollü ve kasıtlı bir biçimde </a:t>
            </a:r>
            <a:r>
              <a:rPr lang="tr-TR" altLang="tr-TR" sz="2200" dirty="0" smtClean="0">
                <a:solidFill>
                  <a:schemeClr val="tx2">
                    <a:lumMod val="75000"/>
                  </a:schemeClr>
                </a:solidFill>
              </a:rPr>
              <a:t>öğretim</a:t>
            </a:r>
          </a:p>
          <a:p>
            <a:pPr algn="just">
              <a:lnSpc>
                <a:spcPct val="150000"/>
              </a:lnSpc>
            </a:pPr>
            <a:r>
              <a:rPr lang="tr-TR" altLang="tr-TR" sz="2200" dirty="0" smtClean="0">
                <a:solidFill>
                  <a:schemeClr val="tx2">
                    <a:lumMod val="75000"/>
                  </a:schemeClr>
                </a:solidFill>
              </a:rPr>
              <a:t>ortamı </a:t>
            </a:r>
            <a:r>
              <a:rPr lang="tr-TR" altLang="tr-TR" sz="2200" dirty="0">
                <a:solidFill>
                  <a:schemeClr val="tx2">
                    <a:lumMod val="75000"/>
                  </a:schemeClr>
                </a:solidFill>
              </a:rPr>
              <a:t>düzenlenir. </a:t>
            </a:r>
          </a:p>
        </p:txBody>
      </p:sp>
      <p:pic>
        <p:nvPicPr>
          <p:cNvPr id="209922" name="Picture 2" descr="http://www.egiticininegitimi.gen.tr/wp-content/uploads/2017/01/formal_egitim-300x250.jpg"/>
          <p:cNvPicPr>
            <a:picLocks noChangeAspect="1" noChangeArrowheads="1"/>
          </p:cNvPicPr>
          <p:nvPr/>
        </p:nvPicPr>
        <p:blipFill>
          <a:blip r:embed="rId3" cstate="print"/>
          <a:srcRect/>
          <a:stretch>
            <a:fillRect/>
          </a:stretch>
        </p:blipFill>
        <p:spPr bwMode="auto">
          <a:xfrm>
            <a:off x="5436096" y="3717032"/>
            <a:ext cx="2952328" cy="246027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E-yaygın</a:t>
            </a:r>
            <a:endParaRPr lang="tr-TR" altLang="tr-TR" sz="2600" dirty="0">
              <a:solidFill>
                <a:srgbClr val="FF0000"/>
              </a:solidFill>
              <a:latin typeface="Calibri" pitchFamily="34" charset="0"/>
              <a:ea typeface="Calibri" pitchFamily="34" charset="0"/>
              <a:cs typeface="Times New Roman" pitchFamily="18" charset="0"/>
            </a:endParaRPr>
          </a:p>
        </p:txBody>
      </p:sp>
      <p:pic>
        <p:nvPicPr>
          <p:cNvPr id="12" name="Picture 2" descr="C:\Users\ASUS\Desktop\Toplantı\hemfoet 2 ekra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8" y="1556792"/>
            <a:ext cx="6465649" cy="4752528"/>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Metin kutusu 2"/>
          <p:cNvSpPr txBox="1"/>
          <p:nvPr/>
        </p:nvSpPr>
        <p:spPr>
          <a:xfrm>
            <a:off x="3923928" y="3645024"/>
            <a:ext cx="4968552" cy="2092881"/>
          </a:xfrm>
          <a:prstGeom prst="rect">
            <a:avLst/>
          </a:prstGeom>
          <a:noFill/>
        </p:spPr>
        <p:txBody>
          <a:bodyPr wrap="square" rtlCol="0">
            <a:spAutoFit/>
          </a:bodyPr>
          <a:lstStyle/>
          <a:p>
            <a:r>
              <a:rPr lang="tr-TR" sz="2600" dirty="0" smtClean="0">
                <a:solidFill>
                  <a:srgbClr val="002060"/>
                </a:solidFill>
              </a:rPr>
              <a:t>Solda Futbol alanında açılabilecek kurslar belirtilmiştir. Farklı yaş gruplarına ayrılan kursların Öğreticilerinde aranan Nitelikler de farklılık göstermektedir.</a:t>
            </a:r>
            <a:endParaRPr lang="tr-TR" sz="2600" dirty="0">
              <a:solidFill>
                <a:srgbClr val="002060"/>
              </a:solidFill>
            </a:endParaRPr>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64385"/>
          </a:xfrm>
          <a:prstGeom prst="rect">
            <a:avLst/>
          </a:prstGeom>
          <a:noFill/>
          <a:ln w="9525">
            <a:noFill/>
            <a:miter lim="800000"/>
            <a:headEnd/>
            <a:tailEnd/>
          </a:ln>
        </p:spPr>
        <p:txBody>
          <a:bodyPr wrap="square">
            <a:spAutoFit/>
          </a:bodyPr>
          <a:lstStyle/>
          <a:p>
            <a:pPr>
              <a:lnSpc>
                <a:spcPct val="107000"/>
              </a:lnSpc>
              <a:spcAft>
                <a:spcPts val="800"/>
              </a:spcAft>
            </a:pPr>
            <a:r>
              <a:rPr lang="tr-TR" sz="3000" dirty="0" smtClean="0">
                <a:solidFill>
                  <a:srgbClr val="FF0000"/>
                </a:solidFill>
              </a:rPr>
              <a:t>E-yaygın</a:t>
            </a:r>
            <a:endParaRPr lang="tr-TR" altLang="tr-TR" sz="3000" dirty="0">
              <a:solidFill>
                <a:srgbClr val="FF0000"/>
              </a:solidFill>
              <a:latin typeface="Calibri" pitchFamily="34" charset="0"/>
              <a:ea typeface="Calibri" pitchFamily="34" charset="0"/>
              <a:cs typeface="Times New Roman" pitchFamily="18" charset="0"/>
            </a:endParaRPr>
          </a:p>
        </p:txBody>
      </p:sp>
      <p:pic>
        <p:nvPicPr>
          <p:cNvPr id="12" name="Picture 2" descr="C:\Users\ASUS\Desktop\Toplantı\futbol 10-11 yaş.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8" y="1556792"/>
            <a:ext cx="3528391" cy="474127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Metin kutusu 1"/>
          <p:cNvSpPr txBox="1"/>
          <p:nvPr/>
        </p:nvSpPr>
        <p:spPr>
          <a:xfrm>
            <a:off x="4572000" y="1484784"/>
            <a:ext cx="4032448" cy="830997"/>
          </a:xfrm>
          <a:prstGeom prst="rect">
            <a:avLst/>
          </a:prstGeom>
          <a:noFill/>
        </p:spPr>
        <p:txBody>
          <a:bodyPr wrap="square" rtlCol="0">
            <a:spAutoFit/>
          </a:bodyPr>
          <a:lstStyle/>
          <a:p>
            <a:r>
              <a:rPr lang="tr-TR" sz="2400" dirty="0" smtClean="0">
                <a:solidFill>
                  <a:srgbClr val="FF0000"/>
                </a:solidFill>
              </a:rPr>
              <a:t>Futbol 10-11 yaş grubuna yönelik kursu incelediğimizde;</a:t>
            </a:r>
            <a:endParaRPr lang="tr-TR" sz="2400" dirty="0">
              <a:solidFill>
                <a:srgbClr val="FF0000"/>
              </a:solidFill>
            </a:endParaRPr>
          </a:p>
        </p:txBody>
      </p:sp>
      <p:sp>
        <p:nvSpPr>
          <p:cNvPr id="16" name="Metin kutusu 2"/>
          <p:cNvSpPr txBox="1"/>
          <p:nvPr/>
        </p:nvSpPr>
        <p:spPr>
          <a:xfrm>
            <a:off x="4644008" y="2636912"/>
            <a:ext cx="4032448" cy="3785652"/>
          </a:xfrm>
          <a:prstGeom prst="rect">
            <a:avLst/>
          </a:prstGeom>
          <a:noFill/>
        </p:spPr>
        <p:txBody>
          <a:bodyPr wrap="square" rtlCol="0">
            <a:spAutoFit/>
          </a:bodyPr>
          <a:lstStyle/>
          <a:p>
            <a:r>
              <a:rPr lang="tr-TR" sz="2400" dirty="0" smtClean="0">
                <a:solidFill>
                  <a:schemeClr val="tx2">
                    <a:lumMod val="50000"/>
                  </a:schemeClr>
                </a:solidFill>
              </a:rPr>
              <a:t>1-Programa giriş koşullarında dikkat edilecek üç husus vardır. Yaş kriteri,Kursiyerin sağlık raporu ve velisinin izni.</a:t>
            </a:r>
          </a:p>
          <a:p>
            <a:endParaRPr lang="tr-TR" sz="2400" dirty="0">
              <a:solidFill>
                <a:schemeClr val="tx2">
                  <a:lumMod val="50000"/>
                </a:schemeClr>
              </a:solidFill>
            </a:endParaRPr>
          </a:p>
          <a:p>
            <a:r>
              <a:rPr lang="tr-TR" sz="2400" dirty="0" smtClean="0">
                <a:solidFill>
                  <a:schemeClr val="tx2">
                    <a:lumMod val="50000"/>
                  </a:schemeClr>
                </a:solidFill>
              </a:rPr>
              <a:t>2- Eğitici Nitelikleri kısmında ise Son dönem seminerine katılmış olmak ve TFF Grassroots C Lisans sahibi olmak aranan şartlardandır.</a:t>
            </a:r>
            <a:endParaRPr lang="tr-TR" sz="24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E-yaygın</a:t>
            </a:r>
            <a:endParaRPr lang="tr-TR" altLang="tr-TR" sz="2600" dirty="0">
              <a:solidFill>
                <a:srgbClr val="FF0000"/>
              </a:solidFill>
              <a:latin typeface="Calibri" pitchFamily="34" charset="0"/>
              <a:ea typeface="Calibri" pitchFamily="34" charset="0"/>
              <a:cs typeface="Times New Roman" pitchFamily="18" charset="0"/>
            </a:endParaRPr>
          </a:p>
        </p:txBody>
      </p:sp>
      <p:pic>
        <p:nvPicPr>
          <p:cNvPr id="12" name="Picture 2" descr="C:\Users\ASUS\Desktop\Toplantı\badminton ör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8" y="1628800"/>
            <a:ext cx="5040560" cy="4564538"/>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Metin kutusu 2"/>
          <p:cNvSpPr txBox="1"/>
          <p:nvPr/>
        </p:nvSpPr>
        <p:spPr>
          <a:xfrm>
            <a:off x="5436096" y="1628800"/>
            <a:ext cx="3707904" cy="4324261"/>
          </a:xfrm>
          <a:prstGeom prst="rect">
            <a:avLst/>
          </a:prstGeom>
          <a:noFill/>
        </p:spPr>
        <p:txBody>
          <a:bodyPr wrap="square" rtlCol="0">
            <a:spAutoFit/>
          </a:bodyPr>
          <a:lstStyle/>
          <a:p>
            <a:r>
              <a:rPr lang="tr-TR" sz="2500" dirty="0" smtClean="0">
                <a:solidFill>
                  <a:schemeClr val="tx2">
                    <a:lumMod val="50000"/>
                  </a:schemeClr>
                </a:solidFill>
              </a:rPr>
              <a:t>1- Giriş koşullarında en dikkat çeken husus, kursiyerlerin güncel lisanslarının olması şartıdır.</a:t>
            </a:r>
          </a:p>
          <a:p>
            <a:endParaRPr lang="tr-TR" sz="2500" dirty="0" smtClean="0">
              <a:solidFill>
                <a:schemeClr val="tx2">
                  <a:lumMod val="50000"/>
                </a:schemeClr>
              </a:solidFill>
            </a:endParaRPr>
          </a:p>
          <a:p>
            <a:r>
              <a:rPr lang="tr-TR" sz="2500" dirty="0" smtClean="0">
                <a:solidFill>
                  <a:schemeClr val="tx2">
                    <a:lumMod val="50000"/>
                  </a:schemeClr>
                </a:solidFill>
              </a:rPr>
              <a:t>2- Eğitici Nitelikleri kısmında ise neredeyse tüm spor alanlarında istenen </a:t>
            </a:r>
            <a:r>
              <a:rPr lang="tr-TR" sz="2500" dirty="0">
                <a:solidFill>
                  <a:schemeClr val="tx2">
                    <a:lumMod val="50000"/>
                  </a:schemeClr>
                </a:solidFill>
              </a:rPr>
              <a:t>Güncel </a:t>
            </a:r>
            <a:r>
              <a:rPr lang="tr-TR" sz="2500" dirty="0" smtClean="0">
                <a:solidFill>
                  <a:schemeClr val="tx2">
                    <a:lumMod val="50000"/>
                  </a:schemeClr>
                </a:solidFill>
              </a:rPr>
              <a:t>Vizeli İlgili Federasyon Antrenörlüğü’dür.</a:t>
            </a:r>
            <a:endParaRPr lang="tr-TR" sz="25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E-yaygın</a:t>
            </a:r>
            <a:endParaRPr lang="tr-TR" altLang="tr-TR" sz="2600" dirty="0">
              <a:solidFill>
                <a:srgbClr val="FF0000"/>
              </a:solidFill>
              <a:latin typeface="Calibri" pitchFamily="34" charset="0"/>
              <a:ea typeface="Calibri" pitchFamily="34" charset="0"/>
              <a:cs typeface="Times New Roman" pitchFamily="18" charset="0"/>
            </a:endParaRPr>
          </a:p>
        </p:txBody>
      </p:sp>
      <p:pic>
        <p:nvPicPr>
          <p:cNvPr id="12"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544" y="1499186"/>
            <a:ext cx="5328592" cy="47957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Metin kutusu 1"/>
          <p:cNvSpPr txBox="1"/>
          <p:nvPr/>
        </p:nvSpPr>
        <p:spPr>
          <a:xfrm>
            <a:off x="6084168" y="1844824"/>
            <a:ext cx="2808312" cy="4154984"/>
          </a:xfrm>
          <a:prstGeom prst="rect">
            <a:avLst/>
          </a:prstGeom>
          <a:noFill/>
        </p:spPr>
        <p:txBody>
          <a:bodyPr wrap="square" rtlCol="0">
            <a:spAutoFit/>
          </a:bodyPr>
          <a:lstStyle/>
          <a:p>
            <a:r>
              <a:rPr lang="tr-TR" sz="2400" dirty="0" smtClean="0">
                <a:solidFill>
                  <a:schemeClr val="tx2">
                    <a:lumMod val="50000"/>
                  </a:schemeClr>
                </a:solidFill>
              </a:rPr>
              <a:t>Solda spor alanı eğitimlerin değerlendirilmesi örneği yer almaktadır. Değerlendirmenin teorik ve uygulamalı olmak üzere iki kısmı mevcut olup, tüm öğrenim faaliyetleri değerlendirilmelidir.</a:t>
            </a:r>
            <a:endParaRPr lang="tr-TR" sz="24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4658147"/>
            <a:ext cx="7056784" cy="643061"/>
          </a:xfrm>
          <a:prstGeom prst="rect">
            <a:avLst/>
          </a:prstGeom>
          <a:noFill/>
          <a:ln w="9525">
            <a:noFill/>
            <a:miter lim="800000"/>
            <a:headEnd/>
            <a:tailEnd/>
          </a:ln>
        </p:spPr>
        <p:txBody>
          <a:bodyPr wrap="square">
            <a:spAutoFit/>
          </a:bodyPr>
          <a:lstStyle/>
          <a:p>
            <a:pPr algn="r">
              <a:lnSpc>
                <a:spcPct val="107000"/>
              </a:lnSpc>
              <a:spcAft>
                <a:spcPts val="800"/>
              </a:spcAft>
            </a:pPr>
            <a:r>
              <a:rPr lang="tr-TR" sz="3500" b="1" dirty="0" smtClean="0">
                <a:solidFill>
                  <a:srgbClr val="FF0000"/>
                </a:solidFill>
              </a:rPr>
              <a:t>YETİŞKİN EĞİTİMİ</a:t>
            </a:r>
            <a:endParaRPr lang="tr-TR" altLang="tr-TR" sz="3500" b="1" dirty="0">
              <a:solidFill>
                <a:srgbClr val="FF0000"/>
              </a:solidFill>
              <a:latin typeface="Calibri" pitchFamily="34" charset="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214282" y="1961272"/>
            <a:ext cx="9072626" cy="3539430"/>
          </a:xfrm>
          <a:prstGeom prst="rect">
            <a:avLst/>
          </a:prstGeom>
          <a:noFill/>
          <a:ln w="9525">
            <a:noFill/>
            <a:miter lim="800000"/>
            <a:headEnd/>
            <a:tailEnd/>
          </a:ln>
        </p:spPr>
        <p:txBody>
          <a:bodyPr wrap="square">
            <a:spAutoFit/>
          </a:bodyPr>
          <a:lstStyle/>
          <a:p>
            <a:r>
              <a:rPr lang="tr-TR" sz="3200" u="sng" dirty="0" smtClean="0">
                <a:solidFill>
                  <a:schemeClr val="accent1">
                    <a:lumMod val="50000"/>
                  </a:schemeClr>
                </a:solidFill>
              </a:rPr>
              <a:t>Yetişkin eğitimi en kısa tanımı ile</a:t>
            </a:r>
            <a:r>
              <a:rPr lang="tr-TR" sz="3200" dirty="0" smtClean="0">
                <a:solidFill>
                  <a:schemeClr val="accent1">
                    <a:lumMod val="50000"/>
                  </a:schemeClr>
                </a:solidFill>
              </a:rPr>
              <a:t>; Yetişkinlerin öğrenmelerini kolaylaştırıcı ilke ve uygulamaların bütünüdür.</a:t>
            </a:r>
          </a:p>
          <a:p>
            <a:endParaRPr lang="tr-TR" sz="3200" dirty="0" smtClean="0">
              <a:solidFill>
                <a:schemeClr val="accent1">
                  <a:lumMod val="50000"/>
                </a:schemeClr>
              </a:solidFill>
            </a:endParaRPr>
          </a:p>
          <a:p>
            <a:r>
              <a:rPr lang="tr-TR" sz="3200" dirty="0" smtClean="0">
                <a:solidFill>
                  <a:schemeClr val="accent1">
                    <a:lumMod val="50000"/>
                  </a:schemeClr>
                </a:solidFill>
              </a:rPr>
              <a:t>Eğitim Bilimleri literatüründe;</a:t>
            </a:r>
          </a:p>
          <a:p>
            <a:r>
              <a:rPr lang="tr-TR" sz="3200" dirty="0" smtClean="0">
                <a:solidFill>
                  <a:schemeClr val="accent1">
                    <a:lumMod val="50000"/>
                  </a:schemeClr>
                </a:solidFill>
              </a:rPr>
              <a:t> </a:t>
            </a:r>
            <a:r>
              <a:rPr lang="tr-TR" sz="3200" dirty="0" smtClean="0">
                <a:solidFill>
                  <a:srgbClr val="FF0000"/>
                </a:solidFill>
              </a:rPr>
              <a:t>Andragoji</a:t>
            </a:r>
            <a:r>
              <a:rPr lang="tr-TR" sz="3200" dirty="0" smtClean="0">
                <a:solidFill>
                  <a:schemeClr val="accent1">
                    <a:lumMod val="50000"/>
                  </a:schemeClr>
                </a:solidFill>
              </a:rPr>
              <a:t> olarak nitelendirilir. </a:t>
            </a:r>
          </a:p>
          <a:p>
            <a:pPr algn="r">
              <a:spcAft>
                <a:spcPts val="800"/>
              </a:spcAft>
            </a:pPr>
            <a:endParaRPr lang="tr-TR" altLang="tr-TR" sz="3200" dirty="0">
              <a:solidFill>
                <a:schemeClr val="accent1">
                  <a:lumMod val="50000"/>
                </a:schemeClr>
              </a:solidFill>
              <a:latin typeface="Calibri" pitchFamily="34" charset="0"/>
              <a:ea typeface="Calibri" pitchFamily="34" charset="0"/>
              <a:cs typeface="Times New Roman" pitchFamily="18" charset="0"/>
            </a:endParaRPr>
          </a:p>
        </p:txBody>
      </p:sp>
      <p:sp>
        <p:nvSpPr>
          <p:cNvPr id="12" name="Dikdörtgen 1"/>
          <p:cNvSpPr>
            <a:spLocks noChangeArrowheads="1"/>
          </p:cNvSpPr>
          <p:nvPr/>
        </p:nvSpPr>
        <p:spPr bwMode="auto">
          <a:xfrm>
            <a:off x="1475656" y="571480"/>
            <a:ext cx="7056784" cy="643061"/>
          </a:xfrm>
          <a:prstGeom prst="rect">
            <a:avLst/>
          </a:prstGeom>
          <a:noFill/>
          <a:ln w="9525">
            <a:noFill/>
            <a:miter lim="800000"/>
            <a:headEnd/>
            <a:tailEnd/>
          </a:ln>
        </p:spPr>
        <p:txBody>
          <a:bodyPr wrap="square">
            <a:spAutoFit/>
          </a:bodyPr>
          <a:lstStyle/>
          <a:p>
            <a:pPr>
              <a:lnSpc>
                <a:spcPct val="107000"/>
              </a:lnSpc>
              <a:spcAft>
                <a:spcPts val="800"/>
              </a:spcAft>
            </a:pPr>
            <a:r>
              <a:rPr lang="tr-TR" sz="3500" b="1" dirty="0" smtClean="0">
                <a:solidFill>
                  <a:srgbClr val="FF0000"/>
                </a:solidFill>
              </a:rPr>
              <a:t>YETİŞKİN EĞİTİMİ</a:t>
            </a:r>
            <a:endParaRPr lang="tr-TR" altLang="tr-TR" sz="3500" b="1" dirty="0">
              <a:solidFill>
                <a:srgbClr val="FF0000"/>
              </a:solidFill>
              <a:latin typeface="Calibri" pitchFamily="34" charset="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b="1" dirty="0" smtClean="0">
                <a:solidFill>
                  <a:srgbClr val="FF0000"/>
                </a:solidFill>
              </a:rPr>
              <a:t>YETİŞKİN EĞİTİMİ</a:t>
            </a:r>
            <a:endParaRPr lang="tr-TR" altLang="tr-TR" sz="2600" b="1" dirty="0">
              <a:solidFill>
                <a:srgbClr val="FF0000"/>
              </a:solidFill>
              <a:latin typeface="Calibri" pitchFamily="34" charset="0"/>
              <a:ea typeface="Calibri" pitchFamily="34" charset="0"/>
              <a:cs typeface="Times New Roman" pitchFamily="18" charset="0"/>
            </a:endParaRPr>
          </a:p>
        </p:txBody>
      </p:sp>
      <p:sp>
        <p:nvSpPr>
          <p:cNvPr id="12" name="11 Dikdörtgen"/>
          <p:cNvSpPr/>
          <p:nvPr/>
        </p:nvSpPr>
        <p:spPr>
          <a:xfrm>
            <a:off x="323528" y="1480423"/>
            <a:ext cx="8568952" cy="5493812"/>
          </a:xfrm>
          <a:prstGeom prst="rect">
            <a:avLst/>
          </a:prstGeom>
        </p:spPr>
        <p:txBody>
          <a:bodyPr wrap="square">
            <a:spAutoFit/>
          </a:bodyPr>
          <a:lstStyle/>
          <a:p>
            <a:pPr algn="ctr">
              <a:lnSpc>
                <a:spcPct val="150000"/>
              </a:lnSpc>
              <a:buNone/>
            </a:pPr>
            <a:r>
              <a:rPr lang="tr-TR" sz="2600" b="1" dirty="0" smtClean="0">
                <a:solidFill>
                  <a:srgbClr val="FF0000"/>
                </a:solidFill>
              </a:rPr>
              <a:t>Yetişkinlerin Özellikleri</a:t>
            </a:r>
          </a:p>
          <a:p>
            <a:pPr lvl="0">
              <a:lnSpc>
                <a:spcPct val="150000"/>
              </a:lnSpc>
            </a:pPr>
            <a:r>
              <a:rPr lang="tr-TR" sz="2600" dirty="0" smtClean="0">
                <a:solidFill>
                  <a:schemeClr val="accent1">
                    <a:lumMod val="50000"/>
                  </a:schemeClr>
                </a:solidFill>
              </a:rPr>
              <a:t>Benlik kavramı gelişmiş insanlardır.</a:t>
            </a:r>
          </a:p>
          <a:p>
            <a:pPr lvl="0">
              <a:lnSpc>
                <a:spcPct val="150000"/>
              </a:lnSpc>
            </a:pPr>
            <a:r>
              <a:rPr lang="tr-TR" sz="2600" dirty="0" smtClean="0">
                <a:solidFill>
                  <a:schemeClr val="accent1">
                    <a:lumMod val="50000"/>
                  </a:schemeClr>
                </a:solidFill>
              </a:rPr>
              <a:t>Gereksiz sıkı otoriteden hoşlanmazlar,</a:t>
            </a:r>
          </a:p>
          <a:p>
            <a:pPr lvl="0">
              <a:lnSpc>
                <a:spcPct val="150000"/>
              </a:lnSpc>
            </a:pPr>
            <a:r>
              <a:rPr lang="tr-TR" sz="2600" dirty="0" smtClean="0">
                <a:solidFill>
                  <a:schemeClr val="accent1">
                    <a:lumMod val="50000"/>
                  </a:schemeClr>
                </a:solidFill>
              </a:rPr>
              <a:t>Yetişkinler deneyim birikimine sahiptir. </a:t>
            </a:r>
          </a:p>
          <a:p>
            <a:pPr lvl="0">
              <a:lnSpc>
                <a:spcPct val="150000"/>
              </a:lnSpc>
            </a:pPr>
            <a:r>
              <a:rPr lang="tr-TR" sz="2600" dirty="0" smtClean="0">
                <a:solidFill>
                  <a:schemeClr val="accent1">
                    <a:lumMod val="50000"/>
                  </a:schemeClr>
                </a:solidFill>
              </a:rPr>
              <a:t>Problem merkezlidirler. </a:t>
            </a:r>
          </a:p>
          <a:p>
            <a:pPr lvl="0">
              <a:lnSpc>
                <a:spcPct val="150000"/>
              </a:lnSpc>
            </a:pPr>
            <a:r>
              <a:rPr lang="tr-TR" sz="2600" dirty="0" smtClean="0">
                <a:solidFill>
                  <a:schemeClr val="accent1">
                    <a:lumMod val="50000"/>
                  </a:schemeClr>
                </a:solidFill>
              </a:rPr>
              <a:t>Övgüler duymak isterler.</a:t>
            </a:r>
          </a:p>
          <a:p>
            <a:pPr lvl="0">
              <a:lnSpc>
                <a:spcPct val="150000"/>
              </a:lnSpc>
            </a:pPr>
            <a:r>
              <a:rPr lang="tr-TR" sz="2600" dirty="0" smtClean="0">
                <a:solidFill>
                  <a:schemeClr val="accent1">
                    <a:lumMod val="50000"/>
                  </a:schemeClr>
                </a:solidFill>
              </a:rPr>
              <a:t>Güvenli bir ortama gereksinim duyarlar.  </a:t>
            </a:r>
          </a:p>
          <a:p>
            <a:pPr>
              <a:lnSpc>
                <a:spcPct val="150000"/>
              </a:lnSpc>
            </a:pPr>
            <a:r>
              <a:rPr lang="tr-TR" sz="2600" dirty="0" smtClean="0">
                <a:solidFill>
                  <a:schemeClr val="accent1">
                    <a:lumMod val="50000"/>
                  </a:schemeClr>
                </a:solidFill>
              </a:rPr>
              <a:t>Beklentileri ile ihtiyaçlarında farklılıklar olabilmektedir. </a:t>
            </a:r>
          </a:p>
          <a:p>
            <a:pPr lvl="0">
              <a:lnSpc>
                <a:spcPct val="150000"/>
              </a:lnSpc>
            </a:pPr>
            <a:endParaRPr lang="tr-TR" sz="2600" dirty="0" smtClean="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b="1" dirty="0" smtClean="0">
                <a:solidFill>
                  <a:srgbClr val="FF0000"/>
                </a:solidFill>
              </a:rPr>
              <a:t>YETİŞKİN EĞİTİMİ</a:t>
            </a:r>
            <a:endParaRPr lang="tr-TR" altLang="tr-TR" sz="2600" b="1" dirty="0">
              <a:solidFill>
                <a:srgbClr val="FF0000"/>
              </a:solidFill>
              <a:latin typeface="Calibri" pitchFamily="34" charset="0"/>
              <a:ea typeface="Calibri" pitchFamily="34" charset="0"/>
              <a:cs typeface="Times New Roman" pitchFamily="18" charset="0"/>
            </a:endParaRPr>
          </a:p>
        </p:txBody>
      </p:sp>
      <p:sp>
        <p:nvSpPr>
          <p:cNvPr id="12" name="11 Dikdörtgen"/>
          <p:cNvSpPr/>
          <p:nvPr/>
        </p:nvSpPr>
        <p:spPr>
          <a:xfrm>
            <a:off x="323528" y="1480423"/>
            <a:ext cx="8568952" cy="4293483"/>
          </a:xfrm>
          <a:prstGeom prst="rect">
            <a:avLst/>
          </a:prstGeom>
        </p:spPr>
        <p:txBody>
          <a:bodyPr wrap="square">
            <a:spAutoFit/>
          </a:bodyPr>
          <a:lstStyle/>
          <a:p>
            <a:pPr algn="ctr">
              <a:lnSpc>
                <a:spcPct val="150000"/>
              </a:lnSpc>
              <a:buNone/>
            </a:pPr>
            <a:r>
              <a:rPr lang="tr-TR" sz="2600" b="1" dirty="0" smtClean="0">
                <a:solidFill>
                  <a:srgbClr val="FF0000"/>
                </a:solidFill>
              </a:rPr>
              <a:t>Yetişkinlerin Özellikleri</a:t>
            </a:r>
          </a:p>
          <a:p>
            <a:pPr lvl="0">
              <a:lnSpc>
                <a:spcPct val="150000"/>
              </a:lnSpc>
            </a:pPr>
            <a:r>
              <a:rPr lang="tr-TR" sz="2600" dirty="0" smtClean="0">
                <a:solidFill>
                  <a:schemeClr val="accent1">
                    <a:lumMod val="50000"/>
                  </a:schemeClr>
                </a:solidFill>
              </a:rPr>
              <a:t>Yetişkinler dayatmadan  hoşlanmazlar. </a:t>
            </a:r>
          </a:p>
          <a:p>
            <a:pPr lvl="0">
              <a:lnSpc>
                <a:spcPct val="150000"/>
              </a:lnSpc>
            </a:pPr>
            <a:r>
              <a:rPr lang="tr-TR" sz="2600" dirty="0" smtClean="0">
                <a:solidFill>
                  <a:schemeClr val="accent1">
                    <a:lumMod val="50000"/>
                  </a:schemeClr>
                </a:solidFill>
              </a:rPr>
              <a:t>Belli bir öğrenme ortamının dışında ön uğraşları vardır.</a:t>
            </a:r>
          </a:p>
          <a:p>
            <a:pPr lvl="0">
              <a:lnSpc>
                <a:spcPct val="150000"/>
              </a:lnSpc>
            </a:pPr>
            <a:r>
              <a:rPr lang="tr-TR" sz="2600" dirty="0" smtClean="0">
                <a:solidFill>
                  <a:schemeClr val="accent1">
                    <a:lumMod val="50000"/>
                  </a:schemeClr>
                </a:solidFill>
              </a:rPr>
              <a:t>Güç seçim yaparlar.</a:t>
            </a:r>
          </a:p>
          <a:p>
            <a:pPr lvl="0">
              <a:lnSpc>
                <a:spcPct val="150000"/>
              </a:lnSpc>
            </a:pPr>
            <a:r>
              <a:rPr lang="tr-TR" sz="2600" dirty="0" smtClean="0">
                <a:solidFill>
                  <a:schemeClr val="accent1">
                    <a:lumMod val="50000"/>
                  </a:schemeClr>
                </a:solidFill>
              </a:rPr>
              <a:t>Gereksinmeleri ile uyumlu grup davranışı geliştirirler.</a:t>
            </a:r>
          </a:p>
          <a:p>
            <a:pPr lvl="0">
              <a:lnSpc>
                <a:spcPct val="150000"/>
              </a:lnSpc>
            </a:pPr>
            <a:r>
              <a:rPr lang="tr-TR" sz="2600" dirty="0" smtClean="0">
                <a:solidFill>
                  <a:schemeClr val="accent1">
                    <a:lumMod val="50000"/>
                  </a:schemeClr>
                </a:solidFill>
              </a:rPr>
              <a:t>Duygusaldırlar. </a:t>
            </a:r>
          </a:p>
          <a:p>
            <a:pPr lvl="0">
              <a:lnSpc>
                <a:spcPct val="150000"/>
              </a:lnSpc>
            </a:pPr>
            <a:r>
              <a:rPr lang="tr-TR" sz="2600" dirty="0" smtClean="0">
                <a:solidFill>
                  <a:schemeClr val="accent1">
                    <a:lumMod val="50000"/>
                  </a:schemeClr>
                </a:solidFill>
              </a:rPr>
              <a:t>Bazı fizyolojik engelleri olabilir. </a:t>
            </a:r>
          </a:p>
        </p:txBody>
      </p:sp>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YETİŞKİN EĞİTİMİ</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12" name="11 Dikdörtgen"/>
          <p:cNvSpPr/>
          <p:nvPr/>
        </p:nvSpPr>
        <p:spPr>
          <a:xfrm>
            <a:off x="323528" y="1480423"/>
            <a:ext cx="8568952" cy="4231415"/>
          </a:xfrm>
          <a:prstGeom prst="rect">
            <a:avLst/>
          </a:prstGeom>
        </p:spPr>
        <p:txBody>
          <a:bodyPr wrap="square">
            <a:spAutoFit/>
          </a:bodyPr>
          <a:lstStyle/>
          <a:p>
            <a:pPr algn="just">
              <a:lnSpc>
                <a:spcPct val="150000"/>
              </a:lnSpc>
            </a:pPr>
            <a:r>
              <a:rPr lang="tr-TR" sz="2600" dirty="0" smtClean="0">
                <a:solidFill>
                  <a:srgbClr val="FF0000"/>
                </a:solidFill>
              </a:rPr>
              <a:t>Pedagoji,</a:t>
            </a:r>
            <a:r>
              <a:rPr lang="tr-TR" sz="2600" dirty="0" smtClean="0">
                <a:solidFill>
                  <a:schemeClr val="accent1">
                    <a:lumMod val="75000"/>
                  </a:schemeClr>
                </a:solidFill>
              </a:rPr>
              <a:t> </a:t>
            </a:r>
            <a:r>
              <a:rPr lang="tr-TR" sz="2600" dirty="0" smtClean="0">
                <a:solidFill>
                  <a:schemeClr val="accent1">
                    <a:lumMod val="50000"/>
                  </a:schemeClr>
                </a:solidFill>
              </a:rPr>
              <a:t>Yunanca paid (çocuk) ve agogus (yol gösterme) sözcüklerinden oluşmuştur. Çocuklara öğretme, yol gösterme bilim ve sanatı olarak tanımlanmıştır. </a:t>
            </a:r>
          </a:p>
          <a:p>
            <a:pPr algn="just">
              <a:lnSpc>
                <a:spcPct val="150000"/>
              </a:lnSpc>
            </a:pPr>
            <a:endParaRPr lang="tr-TR" sz="2600" dirty="0" smtClean="0">
              <a:solidFill>
                <a:schemeClr val="accent1">
                  <a:lumMod val="75000"/>
                </a:schemeClr>
              </a:solidFill>
            </a:endParaRPr>
          </a:p>
          <a:p>
            <a:pPr algn="just">
              <a:lnSpc>
                <a:spcPct val="150000"/>
              </a:lnSpc>
            </a:pPr>
            <a:r>
              <a:rPr lang="tr-TR" sz="2600" dirty="0" smtClean="0">
                <a:solidFill>
                  <a:srgbClr val="FF0000"/>
                </a:solidFill>
              </a:rPr>
              <a:t>Andragoji, </a:t>
            </a:r>
            <a:r>
              <a:rPr lang="tr-TR" sz="2600" dirty="0" smtClean="0">
                <a:solidFill>
                  <a:schemeClr val="accent1">
                    <a:lumMod val="50000"/>
                  </a:schemeClr>
                </a:solidFill>
              </a:rPr>
              <a:t>Yunanca andr (yetişkin) ve agogos (rehberlik) köklerinden türetilmiştir ve ‘yetişkinlerin öğrenmesine yol göstermenin ya da yardımın bilim ve sanatı’ anlamına gelir.</a:t>
            </a:r>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735857"/>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b="1" dirty="0" smtClean="0">
                <a:solidFill>
                  <a:srgbClr val="FF0000"/>
                </a:solidFill>
              </a:rPr>
              <a:t>YETİŞKİN EĞİTİMİ</a:t>
            </a:r>
            <a:endParaRPr lang="tr-TR" altLang="tr-TR" sz="2600" b="1" dirty="0">
              <a:solidFill>
                <a:srgbClr val="FF0000"/>
              </a:solidFill>
              <a:latin typeface="Calibri" pitchFamily="34" charset="0"/>
              <a:ea typeface="Calibri" pitchFamily="34" charset="0"/>
              <a:cs typeface="Times New Roman" pitchFamily="18" charset="0"/>
            </a:endParaRPr>
          </a:p>
        </p:txBody>
      </p:sp>
      <p:sp>
        <p:nvSpPr>
          <p:cNvPr id="12" name="11 Dikdörtgen"/>
          <p:cNvSpPr/>
          <p:nvPr/>
        </p:nvSpPr>
        <p:spPr>
          <a:xfrm>
            <a:off x="323528" y="1556792"/>
            <a:ext cx="8568952" cy="4547399"/>
          </a:xfrm>
          <a:prstGeom prst="rect">
            <a:avLst/>
          </a:prstGeom>
        </p:spPr>
        <p:txBody>
          <a:bodyPr wrap="square">
            <a:spAutoFit/>
          </a:bodyPr>
          <a:lstStyle/>
          <a:p>
            <a:pPr algn="just">
              <a:lnSpc>
                <a:spcPct val="150000"/>
              </a:lnSpc>
            </a:pPr>
            <a:r>
              <a:rPr lang="tr-TR" sz="2600" dirty="0" smtClean="0">
                <a:solidFill>
                  <a:schemeClr val="accent1">
                    <a:lumMod val="50000"/>
                  </a:schemeClr>
                </a:solidFill>
              </a:rPr>
              <a:t>Pedagoji, eğitici merkezli bir yaklaşımdır. Neyin, nasıl, ne zaman öğrenileceğine öğretmen karar vermekte ve uygulamaktadır. </a:t>
            </a:r>
          </a:p>
          <a:p>
            <a:pPr algn="just">
              <a:lnSpc>
                <a:spcPct val="150000"/>
              </a:lnSpc>
            </a:pPr>
            <a:endParaRPr lang="tr-TR" sz="1100" dirty="0" smtClean="0">
              <a:solidFill>
                <a:schemeClr val="accent1">
                  <a:lumMod val="50000"/>
                </a:schemeClr>
              </a:solidFill>
            </a:endParaRPr>
          </a:p>
          <a:p>
            <a:pPr algn="just">
              <a:lnSpc>
                <a:spcPct val="150000"/>
              </a:lnSpc>
            </a:pPr>
            <a:r>
              <a:rPr lang="tr-TR" sz="2600" dirty="0" smtClean="0">
                <a:solidFill>
                  <a:schemeClr val="accent1">
                    <a:lumMod val="50000"/>
                  </a:schemeClr>
                </a:solidFill>
              </a:rPr>
              <a:t>Andragoji, kendi kendine öğrenen öğretim biçimine yönelik uygulamalar ve kuramlar bütünüdür. Bu öğretim, içerik veya konu merkezli olmayıp daha çok problem çözümüne veya ödevlerin yerine getirilmesine yöneliktir.</a:t>
            </a: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532903"/>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FORMAL EĞİTİM</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12" name="Aşağı Ok 13"/>
          <p:cNvSpPr/>
          <p:nvPr/>
        </p:nvSpPr>
        <p:spPr>
          <a:xfrm>
            <a:off x="6651625" y="1635125"/>
            <a:ext cx="414338" cy="752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sp>
        <p:nvSpPr>
          <p:cNvPr id="15" name="Aşağı Ok 15"/>
          <p:cNvSpPr/>
          <p:nvPr/>
        </p:nvSpPr>
        <p:spPr>
          <a:xfrm>
            <a:off x="2070100" y="1595438"/>
            <a:ext cx="414338" cy="754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sp>
        <p:nvSpPr>
          <p:cNvPr id="16" name="Dikdörtgen 6"/>
          <p:cNvSpPr>
            <a:spLocks noChangeArrowheads="1"/>
          </p:cNvSpPr>
          <p:nvPr/>
        </p:nvSpPr>
        <p:spPr bwMode="auto">
          <a:xfrm>
            <a:off x="395288" y="2565400"/>
            <a:ext cx="3816350" cy="3139321"/>
          </a:xfrm>
          <a:prstGeom prst="rect">
            <a:avLst/>
          </a:prstGeom>
          <a:noFill/>
          <a:ln w="9525">
            <a:noFill/>
            <a:miter lim="800000"/>
            <a:headEnd/>
            <a:tailEnd/>
          </a:ln>
        </p:spPr>
        <p:txBody>
          <a:bodyPr>
            <a:spAutoFit/>
          </a:bodyPr>
          <a:lstStyle/>
          <a:p>
            <a:r>
              <a:rPr lang="tr-TR" altLang="tr-TR" sz="2200" b="1" dirty="0">
                <a:solidFill>
                  <a:srgbClr val="FF0000"/>
                </a:solidFill>
                <a:latin typeface="Times New Roman" pitchFamily="18" charset="0"/>
              </a:rPr>
              <a:t>Örgün Eğitim:</a:t>
            </a:r>
            <a:r>
              <a:rPr lang="tr-TR" altLang="tr-TR" sz="2200" b="1" dirty="0">
                <a:solidFill>
                  <a:schemeClr val="accent1">
                    <a:lumMod val="75000"/>
                  </a:schemeClr>
                </a:solidFill>
                <a:latin typeface="Times New Roman" pitchFamily="18" charset="0"/>
              </a:rPr>
              <a:t> </a:t>
            </a:r>
            <a:r>
              <a:rPr lang="tr-TR" altLang="tr-TR" sz="2200" dirty="0">
                <a:solidFill>
                  <a:schemeClr val="tx2">
                    <a:lumMod val="50000"/>
                  </a:schemeClr>
                </a:solidFill>
                <a:latin typeface="Times New Roman" pitchFamily="18" charset="0"/>
                <a:cs typeface="Times New Roman" pitchFamily="18" charset="0"/>
              </a:rPr>
              <a:t>Örgün eğitim, belirli yaş grubundaki ve aynı seviyedeki bireylere, amaca göre hazırlanmış programlarla okul çatısı altında yapılan düzenli eğitimdir. Örgün eğitim, okulöncesi, ilköğretim, ortaöğretim ve yükseköğretim </a:t>
            </a:r>
            <a:r>
              <a:rPr lang="tr-TR" altLang="tr-TR" sz="2200" dirty="0" smtClean="0">
                <a:solidFill>
                  <a:schemeClr val="tx2">
                    <a:lumMod val="50000"/>
                  </a:schemeClr>
                </a:solidFill>
                <a:latin typeface="Times New Roman" pitchFamily="18" charset="0"/>
                <a:cs typeface="Times New Roman" pitchFamily="18" charset="0"/>
              </a:rPr>
              <a:t>kurumlarını  </a:t>
            </a:r>
            <a:r>
              <a:rPr lang="tr-TR" altLang="tr-TR" sz="2200" dirty="0">
                <a:solidFill>
                  <a:schemeClr val="tx2">
                    <a:lumMod val="50000"/>
                  </a:schemeClr>
                </a:solidFill>
                <a:latin typeface="Times New Roman" pitchFamily="18" charset="0"/>
                <a:cs typeface="Times New Roman" pitchFamily="18" charset="0"/>
              </a:rPr>
              <a:t>kapsamaktadır. </a:t>
            </a:r>
          </a:p>
        </p:txBody>
      </p:sp>
      <p:sp>
        <p:nvSpPr>
          <p:cNvPr id="17" name="Dikdörtgen 7"/>
          <p:cNvSpPr>
            <a:spLocks noChangeArrowheads="1"/>
          </p:cNvSpPr>
          <p:nvPr/>
        </p:nvSpPr>
        <p:spPr bwMode="auto">
          <a:xfrm>
            <a:off x="4895850" y="2533650"/>
            <a:ext cx="3924300" cy="2462213"/>
          </a:xfrm>
          <a:prstGeom prst="rect">
            <a:avLst/>
          </a:prstGeom>
          <a:noFill/>
          <a:ln w="9525">
            <a:noFill/>
            <a:miter lim="800000"/>
            <a:headEnd/>
            <a:tailEnd/>
          </a:ln>
        </p:spPr>
        <p:txBody>
          <a:bodyPr wrap="square">
            <a:spAutoFit/>
          </a:bodyPr>
          <a:lstStyle/>
          <a:p>
            <a:r>
              <a:rPr lang="tr-TR" altLang="tr-TR" sz="2200" b="1" dirty="0">
                <a:solidFill>
                  <a:srgbClr val="FF0000"/>
                </a:solidFill>
                <a:latin typeface="Times New Roman" pitchFamily="18" charset="0"/>
              </a:rPr>
              <a:t>Yaygın Eğitim: </a:t>
            </a:r>
            <a:r>
              <a:rPr lang="tr-TR" altLang="tr-TR" sz="2200" dirty="0">
                <a:solidFill>
                  <a:schemeClr val="tx2">
                    <a:lumMod val="50000"/>
                  </a:schemeClr>
                </a:solidFill>
                <a:latin typeface="Times New Roman" pitchFamily="18" charset="0"/>
              </a:rPr>
              <a:t>Örgün eğitime hiç girmemiş, örgün eğitimin herhangi bir basamağından ayrılmış ya da örgün eğitimi </a:t>
            </a:r>
            <a:r>
              <a:rPr lang="tr-TR" altLang="tr-TR" sz="2200" dirty="0" smtClean="0">
                <a:solidFill>
                  <a:schemeClr val="tx2">
                    <a:lumMod val="50000"/>
                  </a:schemeClr>
                </a:solidFill>
                <a:latin typeface="Times New Roman" pitchFamily="18" charset="0"/>
              </a:rPr>
              <a:t>tamamlamış </a:t>
            </a:r>
            <a:r>
              <a:rPr lang="tr-TR" altLang="tr-TR" sz="2200" dirty="0">
                <a:solidFill>
                  <a:schemeClr val="tx2">
                    <a:lumMod val="50000"/>
                  </a:schemeClr>
                </a:solidFill>
                <a:latin typeface="Times New Roman" pitchFamily="18" charset="0"/>
              </a:rPr>
              <a:t>veya bir meslekte çalışan bireylere yönelik olarak yapılan eğitimdir. </a:t>
            </a:r>
            <a:endParaRPr lang="tr-TR" altLang="tr-TR" sz="22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6" name="Picture 6" descr="yetişkin eğitimi ile ilgili görsel sonucu"/>
          <p:cNvPicPr>
            <a:picLocks noChangeAspect="1" noChangeArrowheads="1"/>
          </p:cNvPicPr>
          <p:nvPr/>
        </p:nvPicPr>
        <p:blipFill>
          <a:blip r:embed="rId3" cstate="print"/>
          <a:srcRect/>
          <a:stretch>
            <a:fillRect/>
          </a:stretch>
        </p:blipFill>
        <p:spPr bwMode="auto">
          <a:xfrm>
            <a:off x="4499992" y="3436465"/>
            <a:ext cx="4309281" cy="2872855"/>
          </a:xfrm>
          <a:prstGeom prst="rect">
            <a:avLst/>
          </a:prstGeom>
          <a:ln>
            <a:noFill/>
          </a:ln>
          <a:effectLst>
            <a:outerShdw blurRad="292100" dist="139700" dir="2700000" algn="tl" rotWithShape="0">
              <a:srgbClr val="333333">
                <a:alpha val="65000"/>
              </a:srgbClr>
            </a:outerShdw>
          </a:effectLst>
        </p:spPr>
      </p:pic>
      <p:pic>
        <p:nvPicPr>
          <p:cNvPr id="207874" name="Picture 2" descr="F:\indir.png"/>
          <p:cNvPicPr>
            <a:picLocks noChangeAspect="1" noChangeArrowheads="1"/>
          </p:cNvPicPr>
          <p:nvPr/>
        </p:nvPicPr>
        <p:blipFill>
          <a:blip r:embed="rId4"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7" name="Dikdörtgen 1"/>
          <p:cNvSpPr>
            <a:spLocks noChangeArrowheads="1"/>
          </p:cNvSpPr>
          <p:nvPr/>
        </p:nvSpPr>
        <p:spPr bwMode="auto">
          <a:xfrm>
            <a:off x="1475656" y="654744"/>
            <a:ext cx="7056784" cy="532903"/>
          </a:xfrm>
          <a:prstGeom prst="rect">
            <a:avLst/>
          </a:prstGeom>
          <a:noFill/>
          <a:ln w="9525">
            <a:noFill/>
            <a:miter lim="800000"/>
            <a:headEnd/>
            <a:tailEnd/>
          </a:ln>
        </p:spPr>
        <p:txBody>
          <a:bodyPr wrap="square">
            <a:spAutoFit/>
          </a:bodyPr>
          <a:lstStyle/>
          <a:p>
            <a:pPr>
              <a:lnSpc>
                <a:spcPct val="107000"/>
              </a:lnSpc>
              <a:spcAft>
                <a:spcPts val="800"/>
              </a:spcAft>
            </a:pPr>
            <a:r>
              <a:rPr lang="tr-TR" sz="2800" dirty="0" smtClean="0">
                <a:solidFill>
                  <a:srgbClr val="FF0000"/>
                </a:solidFill>
              </a:rPr>
              <a:t>YETİŞKİN EĞİTİMİ</a:t>
            </a:r>
            <a:endParaRPr lang="tr-TR" altLang="tr-TR" sz="2600" dirty="0">
              <a:solidFill>
                <a:srgbClr val="FF0000"/>
              </a:solidFill>
              <a:latin typeface="Calibri" pitchFamily="34" charset="0"/>
              <a:ea typeface="Calibri" pitchFamily="34" charset="0"/>
              <a:cs typeface="Times New Roman" pitchFamily="18" charset="0"/>
            </a:endParaRPr>
          </a:p>
        </p:txBody>
      </p:sp>
      <p:sp>
        <p:nvSpPr>
          <p:cNvPr id="12" name="11 Dikdörtgen"/>
          <p:cNvSpPr/>
          <p:nvPr/>
        </p:nvSpPr>
        <p:spPr>
          <a:xfrm>
            <a:off x="323528" y="1892204"/>
            <a:ext cx="8568952" cy="2893100"/>
          </a:xfrm>
          <a:prstGeom prst="rect">
            <a:avLst/>
          </a:prstGeom>
        </p:spPr>
        <p:txBody>
          <a:bodyPr wrap="square">
            <a:spAutoFit/>
          </a:bodyPr>
          <a:lstStyle/>
          <a:p>
            <a:r>
              <a:rPr lang="tr-TR" sz="2600" dirty="0" smtClean="0">
                <a:solidFill>
                  <a:schemeClr val="accent1">
                    <a:lumMod val="50000"/>
                  </a:schemeClr>
                </a:solidFill>
              </a:rPr>
              <a:t>Andragoji ve pedagoji arasındaki farklar, dört temel kavram çevresinde</a:t>
            </a:r>
            <a:r>
              <a:rPr lang="tr-TR" sz="2600" b="1" dirty="0" smtClean="0">
                <a:solidFill>
                  <a:schemeClr val="accent1">
                    <a:lumMod val="50000"/>
                  </a:schemeClr>
                </a:solidFill>
              </a:rPr>
              <a:t> </a:t>
            </a:r>
            <a:r>
              <a:rPr lang="tr-TR" sz="2600" dirty="0" smtClean="0">
                <a:solidFill>
                  <a:schemeClr val="accent1">
                    <a:lumMod val="50000"/>
                  </a:schemeClr>
                </a:solidFill>
              </a:rPr>
              <a:t>açıklanabilir. </a:t>
            </a:r>
          </a:p>
          <a:p>
            <a:endParaRPr lang="tr-TR" sz="2600" dirty="0" smtClean="0">
              <a:solidFill>
                <a:schemeClr val="accent1">
                  <a:lumMod val="50000"/>
                </a:schemeClr>
              </a:solidFill>
            </a:endParaRPr>
          </a:p>
          <a:p>
            <a:pPr lvl="0"/>
            <a:r>
              <a:rPr lang="tr-TR" sz="2600" dirty="0" smtClean="0">
                <a:solidFill>
                  <a:schemeClr val="accent1">
                    <a:lumMod val="50000"/>
                  </a:schemeClr>
                </a:solidFill>
              </a:rPr>
              <a:t>Kendini algılama (Benlik algısı)</a:t>
            </a:r>
          </a:p>
          <a:p>
            <a:pPr lvl="0"/>
            <a:r>
              <a:rPr lang="tr-TR" sz="2600" dirty="0" smtClean="0">
                <a:solidFill>
                  <a:schemeClr val="accent1">
                    <a:lumMod val="50000"/>
                  </a:schemeClr>
                </a:solidFill>
              </a:rPr>
              <a:t>Deneyimler</a:t>
            </a:r>
          </a:p>
          <a:p>
            <a:pPr lvl="0"/>
            <a:r>
              <a:rPr lang="tr-TR" sz="2600" dirty="0" smtClean="0">
                <a:solidFill>
                  <a:schemeClr val="accent1">
                    <a:lumMod val="50000"/>
                  </a:schemeClr>
                </a:solidFill>
              </a:rPr>
              <a:t>Öğrenmeye hazır olma</a:t>
            </a:r>
          </a:p>
          <a:p>
            <a:pPr lvl="0"/>
            <a:r>
              <a:rPr lang="tr-TR" sz="2600" dirty="0" smtClean="0">
                <a:solidFill>
                  <a:schemeClr val="accent1">
                    <a:lumMod val="50000"/>
                  </a:schemeClr>
                </a:solidFill>
              </a:rPr>
              <a:t>Zaman perspektifi ve öğrenmeye yönelim</a:t>
            </a:r>
            <a:endParaRPr lang="tr-TR" sz="2600" dirty="0">
              <a:solidFill>
                <a:schemeClr val="accent1">
                  <a:lumMod val="50000"/>
                </a:schemeClr>
              </a:solidFill>
            </a:endParaRPr>
          </a:p>
        </p:txBody>
      </p:sp>
      <p:sp>
        <p:nvSpPr>
          <p:cNvPr id="240644" name="AutoShape 4" descr="yetişkin eğitimi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323528" y="1556792"/>
            <a:ext cx="8568952" cy="2492990"/>
          </a:xfrm>
          <a:prstGeom prst="rect">
            <a:avLst/>
          </a:prstGeom>
        </p:spPr>
        <p:txBody>
          <a:bodyPr wrap="square">
            <a:spAutoFit/>
          </a:bodyPr>
          <a:lstStyle/>
          <a:p>
            <a:pPr algn="just">
              <a:buNone/>
            </a:pPr>
            <a:r>
              <a:rPr lang="tr-TR" sz="2400" dirty="0" smtClean="0">
                <a:solidFill>
                  <a:schemeClr val="accent1">
                    <a:lumMod val="75000"/>
                  </a:schemeClr>
                </a:solidFill>
              </a:rPr>
              <a:t>	</a:t>
            </a:r>
            <a:r>
              <a:rPr lang="tr-TR" sz="2600" dirty="0" smtClean="0">
                <a:solidFill>
                  <a:srgbClr val="FF0000"/>
                </a:solidFill>
              </a:rPr>
              <a:t>Kendini algılama: </a:t>
            </a:r>
            <a:r>
              <a:rPr lang="tr-TR" sz="2600" dirty="0" smtClean="0">
                <a:solidFill>
                  <a:schemeClr val="accent1">
                    <a:lumMod val="50000"/>
                  </a:schemeClr>
                </a:solidFill>
              </a:rPr>
              <a:t>(Benlik Algılama) Pedagojik yaklaşımda dominant öğretmen, bağımlı öğrenci ve bu nedenle yönetilen bir ilişki vardır.</a:t>
            </a:r>
          </a:p>
          <a:p>
            <a:pPr algn="just">
              <a:buNone/>
            </a:pPr>
            <a:r>
              <a:rPr lang="tr-TR" sz="2600" dirty="0" smtClean="0">
                <a:solidFill>
                  <a:schemeClr val="accent1">
                    <a:lumMod val="50000"/>
                  </a:schemeClr>
                </a:solidFill>
              </a:rPr>
              <a:t>	Androgojik yaklaşımda ise, öğretme ya da öğrenme işinde karşılıklı anlaşma ve bu nedenle yardım edici bir ilişki söz konusudur</a:t>
            </a:r>
            <a:r>
              <a:rPr lang="tr-TR" sz="2400" dirty="0" smtClean="0">
                <a:solidFill>
                  <a:schemeClr val="accent1">
                    <a:lumMod val="75000"/>
                  </a:schemeClr>
                </a:solidFill>
              </a:rPr>
              <a:t>. </a:t>
            </a:r>
          </a:p>
        </p:txBody>
      </p:sp>
      <p:pic>
        <p:nvPicPr>
          <p:cNvPr id="15" name="Picture 5" descr="C:\Users\Admin\Desktop\SUNU\Screenshot_3.jpg"/>
          <p:cNvPicPr>
            <a:picLocks noChangeAspect="1" noChangeArrowheads="1"/>
          </p:cNvPicPr>
          <p:nvPr/>
        </p:nvPicPr>
        <p:blipFill>
          <a:blip r:embed="rId4" cstate="print"/>
          <a:srcRect/>
          <a:stretch>
            <a:fillRect/>
          </a:stretch>
        </p:blipFill>
        <p:spPr bwMode="auto">
          <a:xfrm>
            <a:off x="1187624" y="4568924"/>
            <a:ext cx="7172830" cy="1740396"/>
          </a:xfrm>
          <a:prstGeom prst="rect">
            <a:avLst/>
          </a:prstGeom>
          <a:noFill/>
        </p:spPr>
      </p:pic>
      <p:sp>
        <p:nvSpPr>
          <p:cNvPr id="16" name="Dikdörtgen 1"/>
          <p:cNvSpPr>
            <a:spLocks noChangeArrowheads="1"/>
          </p:cNvSpPr>
          <p:nvPr/>
        </p:nvSpPr>
        <p:spPr bwMode="auto">
          <a:xfrm>
            <a:off x="1475656" y="314653"/>
            <a:ext cx="7056784" cy="954107"/>
          </a:xfrm>
          <a:prstGeom prst="rect">
            <a:avLst/>
          </a:prstGeom>
          <a:noFill/>
          <a:ln w="9525">
            <a:noFill/>
            <a:miter lim="800000"/>
            <a:headEnd/>
            <a:tailEnd/>
          </a:ln>
        </p:spPr>
        <p:txBody>
          <a:bodyPr wrap="square">
            <a:spAutoFit/>
          </a:bodyPr>
          <a:lstStyle/>
          <a:p>
            <a:pPr>
              <a:buNone/>
            </a:pPr>
            <a:r>
              <a:rPr lang="tr-TR" sz="2800" dirty="0" smtClean="0">
                <a:solidFill>
                  <a:srgbClr val="FF0000"/>
                </a:solidFill>
              </a:rPr>
              <a:t>Pedagoji ve Androgoji Arasında</a:t>
            </a:r>
          </a:p>
          <a:p>
            <a:pPr>
              <a:buNone/>
            </a:pPr>
            <a:r>
              <a:rPr lang="tr-TR" sz="2800" dirty="0" smtClean="0">
                <a:solidFill>
                  <a:srgbClr val="FF0000"/>
                </a:solidFill>
              </a:rPr>
              <a:t>Temel Farklar</a:t>
            </a:r>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11 Dikdörtgen"/>
          <p:cNvSpPr/>
          <p:nvPr/>
        </p:nvSpPr>
        <p:spPr>
          <a:xfrm>
            <a:off x="323528" y="1556792"/>
            <a:ext cx="8568952" cy="5318379"/>
          </a:xfrm>
          <a:prstGeom prst="rect">
            <a:avLst/>
          </a:prstGeom>
        </p:spPr>
        <p:txBody>
          <a:bodyPr wrap="square">
            <a:spAutoFit/>
          </a:bodyPr>
          <a:lstStyle/>
          <a:p>
            <a:pPr>
              <a:lnSpc>
                <a:spcPct val="160000"/>
              </a:lnSpc>
              <a:defRPr/>
            </a:pPr>
            <a:r>
              <a:rPr lang="tr-TR" sz="2800" dirty="0" smtClean="0">
                <a:solidFill>
                  <a:schemeClr val="tx2">
                    <a:lumMod val="50000"/>
                  </a:schemeClr>
                </a:solidFill>
              </a:rPr>
              <a:t>Yetişkinler, </a:t>
            </a:r>
            <a:r>
              <a:rPr lang="tr-TR" sz="2800" b="1" dirty="0" smtClean="0">
                <a:solidFill>
                  <a:schemeClr val="tx2">
                    <a:lumMod val="50000"/>
                  </a:schemeClr>
                </a:solidFill>
              </a:rPr>
              <a:t>benlik kavramlarına </a:t>
            </a:r>
            <a:r>
              <a:rPr lang="tr-TR" sz="2800" dirty="0" smtClean="0">
                <a:solidFill>
                  <a:schemeClr val="tx2">
                    <a:lumMod val="50000"/>
                  </a:schemeClr>
                </a:solidFill>
              </a:rPr>
              <a:t>göre, kendi kararlarını alabilen ve yaşamlarının sorumluluğunu üstlenebilen kişilerdir. </a:t>
            </a:r>
          </a:p>
          <a:p>
            <a:pPr>
              <a:lnSpc>
                <a:spcPct val="160000"/>
              </a:lnSpc>
              <a:defRPr/>
            </a:pPr>
            <a:r>
              <a:rPr lang="tr-TR" sz="2800" dirty="0" smtClean="0">
                <a:solidFill>
                  <a:schemeClr val="tx2">
                    <a:lumMod val="50000"/>
                  </a:schemeClr>
                </a:solidFill>
              </a:rPr>
              <a:t>Başkaları tarafından da kendilerini yönlendirme yeteneğine sahip biri olarak görülme ve ona göre davranılma yönünde derin bir psikolojik gereksinim duyarlar. </a:t>
            </a:r>
            <a:endParaRPr lang="tr-TR" sz="2800" u="sng" dirty="0" smtClean="0">
              <a:solidFill>
                <a:schemeClr val="tx2">
                  <a:lumMod val="50000"/>
                </a:schemeClr>
              </a:solidFill>
            </a:endParaRPr>
          </a:p>
          <a:p>
            <a:pPr algn="just">
              <a:buNone/>
            </a:pPr>
            <a:endParaRPr lang="tr-TR" sz="2600" dirty="0" smtClean="0">
              <a:solidFill>
                <a:schemeClr val="tx2">
                  <a:lumMod val="50000"/>
                </a:schemeClr>
              </a:solidFill>
            </a:endParaRPr>
          </a:p>
        </p:txBody>
      </p:sp>
      <p:sp>
        <p:nvSpPr>
          <p:cNvPr id="16" name="Dikdörtgen 1"/>
          <p:cNvSpPr>
            <a:spLocks noChangeArrowheads="1"/>
          </p:cNvSpPr>
          <p:nvPr/>
        </p:nvSpPr>
        <p:spPr bwMode="auto">
          <a:xfrm>
            <a:off x="1475656" y="314653"/>
            <a:ext cx="7056784" cy="954107"/>
          </a:xfrm>
          <a:prstGeom prst="rect">
            <a:avLst/>
          </a:prstGeom>
          <a:noFill/>
          <a:ln w="9525">
            <a:noFill/>
            <a:miter lim="800000"/>
            <a:headEnd/>
            <a:tailEnd/>
          </a:ln>
        </p:spPr>
        <p:txBody>
          <a:bodyPr wrap="square">
            <a:spAutoFit/>
          </a:bodyPr>
          <a:lstStyle/>
          <a:p>
            <a:pPr>
              <a:buNone/>
            </a:pPr>
            <a:r>
              <a:rPr lang="tr-TR" sz="2800" dirty="0" smtClean="0">
                <a:solidFill>
                  <a:srgbClr val="FF0000"/>
                </a:solidFill>
              </a:rPr>
              <a:t>Pedagoji ve Androgoji Arasında</a:t>
            </a:r>
          </a:p>
          <a:p>
            <a:pPr>
              <a:buNone/>
            </a:pPr>
            <a:r>
              <a:rPr lang="tr-TR" sz="2800" dirty="0" smtClean="0">
                <a:solidFill>
                  <a:srgbClr val="FF0000"/>
                </a:solidFill>
              </a:rPr>
              <a:t>Temel Farklar</a:t>
            </a:r>
          </a:p>
        </p:txBody>
      </p:sp>
    </p:spTree>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Dikdörtgen 1"/>
          <p:cNvSpPr>
            <a:spLocks noChangeArrowheads="1"/>
          </p:cNvSpPr>
          <p:nvPr/>
        </p:nvSpPr>
        <p:spPr bwMode="auto">
          <a:xfrm>
            <a:off x="1475656" y="314653"/>
            <a:ext cx="7056784" cy="954107"/>
          </a:xfrm>
          <a:prstGeom prst="rect">
            <a:avLst/>
          </a:prstGeom>
          <a:noFill/>
          <a:ln w="9525">
            <a:noFill/>
            <a:miter lim="800000"/>
            <a:headEnd/>
            <a:tailEnd/>
          </a:ln>
        </p:spPr>
        <p:txBody>
          <a:bodyPr wrap="square">
            <a:spAutoFit/>
          </a:bodyPr>
          <a:lstStyle/>
          <a:p>
            <a:pPr>
              <a:buNone/>
            </a:pPr>
            <a:r>
              <a:rPr lang="tr-TR" sz="2800" dirty="0" smtClean="0">
                <a:solidFill>
                  <a:srgbClr val="FF0000"/>
                </a:solidFill>
              </a:rPr>
              <a:t>Pedagoji ve Androgoji Arasında</a:t>
            </a:r>
          </a:p>
          <a:p>
            <a:pPr>
              <a:buNone/>
            </a:pPr>
            <a:r>
              <a:rPr lang="tr-TR" sz="2800" dirty="0" smtClean="0">
                <a:solidFill>
                  <a:srgbClr val="FF0000"/>
                </a:solidFill>
              </a:rPr>
              <a:t>Temel Farklar</a:t>
            </a:r>
          </a:p>
        </p:txBody>
      </p:sp>
      <p:sp>
        <p:nvSpPr>
          <p:cNvPr id="15" name="14 Dikdörtgen"/>
          <p:cNvSpPr/>
          <p:nvPr/>
        </p:nvSpPr>
        <p:spPr>
          <a:xfrm>
            <a:off x="214314" y="1500174"/>
            <a:ext cx="8715404" cy="5001369"/>
          </a:xfrm>
          <a:prstGeom prst="rect">
            <a:avLst/>
          </a:prstGeom>
        </p:spPr>
        <p:txBody>
          <a:bodyPr wrap="square">
            <a:spAutoFit/>
          </a:bodyPr>
          <a:lstStyle/>
          <a:p>
            <a:pPr>
              <a:defRPr/>
            </a:pPr>
            <a:r>
              <a:rPr lang="tr-TR" sz="2800" dirty="0" smtClean="0">
                <a:solidFill>
                  <a:schemeClr val="tx2">
                    <a:lumMod val="50000"/>
                  </a:schemeClr>
                </a:solidFill>
              </a:rPr>
              <a:t>	</a:t>
            </a:r>
            <a:r>
              <a:rPr lang="tr-TR" sz="2800" b="1" dirty="0" smtClean="0">
                <a:solidFill>
                  <a:schemeClr val="tx2">
                    <a:lumMod val="50000"/>
                  </a:schemeClr>
                </a:solidFill>
              </a:rPr>
              <a:t>Yetişkinlere çocuk gibi davranılması,          	psikolojik çatışma yaratılmasına neden olur.</a:t>
            </a:r>
          </a:p>
          <a:p>
            <a:pPr algn="ctr">
              <a:defRPr/>
            </a:pPr>
            <a:endParaRPr lang="tr-TR" sz="1100" u="sng" dirty="0" smtClean="0">
              <a:solidFill>
                <a:schemeClr val="tx2">
                  <a:lumMod val="50000"/>
                </a:schemeClr>
              </a:solidFill>
            </a:endParaRPr>
          </a:p>
          <a:p>
            <a:pPr algn="ctr">
              <a:defRPr/>
            </a:pPr>
            <a:r>
              <a:rPr lang="tr-TR" sz="2800" dirty="0" smtClean="0">
                <a:solidFill>
                  <a:schemeClr val="tx2">
                    <a:lumMod val="50000"/>
                  </a:schemeClr>
                </a:solidFill>
              </a:rPr>
              <a:t>    </a:t>
            </a:r>
            <a:r>
              <a:rPr lang="tr-TR" sz="2800" dirty="0" smtClean="0">
                <a:solidFill>
                  <a:srgbClr val="FF0000"/>
                </a:solidFill>
              </a:rPr>
              <a:t>Bu duruma  iki şekilde tepki gösterirler.</a:t>
            </a:r>
          </a:p>
          <a:p>
            <a:pPr marL="265176" indent="-265176">
              <a:defRPr/>
            </a:pPr>
            <a:r>
              <a:rPr lang="tr-TR" sz="2800" dirty="0" smtClean="0">
                <a:solidFill>
                  <a:schemeClr val="tx2">
                    <a:lumMod val="50000"/>
                  </a:schemeClr>
                </a:solidFill>
              </a:rPr>
              <a:t>	a) Yetişkin bir kişinin bağımlı kimliğini hatırlamasıyla başlayan psikolojik çatışmadan kurtulmanın en kolay yolu ona neden olan durumdan kaçmaktır. </a:t>
            </a:r>
          </a:p>
          <a:p>
            <a:pPr marL="265176" indent="-265176">
              <a:defRPr/>
            </a:pPr>
            <a:endParaRPr lang="tr-TR" sz="2800" dirty="0" smtClean="0">
              <a:solidFill>
                <a:schemeClr val="tx2">
                  <a:lumMod val="50000"/>
                </a:schemeClr>
              </a:solidFill>
            </a:endParaRPr>
          </a:p>
          <a:p>
            <a:pPr marL="265176" indent="-265176">
              <a:defRPr/>
            </a:pPr>
            <a:r>
              <a:rPr lang="tr-TR" sz="2800" dirty="0" smtClean="0">
                <a:solidFill>
                  <a:schemeClr val="tx2">
                    <a:lumMod val="50000"/>
                  </a:schemeClr>
                </a:solidFill>
              </a:rPr>
              <a:t>	</a:t>
            </a:r>
            <a:r>
              <a:rPr lang="tr-TR" sz="2800" dirty="0" smtClean="0">
                <a:solidFill>
                  <a:srgbClr val="FF0000"/>
                </a:solidFill>
              </a:rPr>
              <a:t> Bu da, eğitime gönüllü olarak katılan yetişkinlerin, eğitimdeki yüksek terk oranını açıklamaktadır.</a:t>
            </a:r>
          </a:p>
          <a:p>
            <a:pPr marL="265176" indent="-265176" fontAlgn="auto">
              <a:spcAft>
                <a:spcPts val="0"/>
              </a:spcAft>
              <a:defRPr/>
            </a:pPr>
            <a:r>
              <a:rPr lang="tr-TR" sz="2800" dirty="0" smtClean="0">
                <a:solidFill>
                  <a:schemeClr val="tx2">
                    <a:lumMod val="50000"/>
                  </a:schemeClr>
                </a:solidFill>
              </a:rPr>
              <a:t> </a:t>
            </a:r>
          </a:p>
          <a:p>
            <a:pPr marL="265176" indent="-265176" fontAlgn="auto">
              <a:spcAft>
                <a:spcPts val="0"/>
              </a:spcAft>
              <a:defRPr/>
            </a:pPr>
            <a:endParaRPr lang="tr-TR" sz="2800" dirty="0" smtClean="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Dikdörtgen 1"/>
          <p:cNvSpPr>
            <a:spLocks noChangeArrowheads="1"/>
          </p:cNvSpPr>
          <p:nvPr/>
        </p:nvSpPr>
        <p:spPr bwMode="auto">
          <a:xfrm>
            <a:off x="1475656" y="314653"/>
            <a:ext cx="7056784" cy="954107"/>
          </a:xfrm>
          <a:prstGeom prst="rect">
            <a:avLst/>
          </a:prstGeom>
          <a:noFill/>
          <a:ln w="9525">
            <a:noFill/>
            <a:miter lim="800000"/>
            <a:headEnd/>
            <a:tailEnd/>
          </a:ln>
        </p:spPr>
        <p:txBody>
          <a:bodyPr wrap="square">
            <a:spAutoFit/>
          </a:bodyPr>
          <a:lstStyle/>
          <a:p>
            <a:pPr>
              <a:buNone/>
            </a:pPr>
            <a:r>
              <a:rPr lang="tr-TR" sz="2800" dirty="0" smtClean="0">
                <a:solidFill>
                  <a:srgbClr val="FF0000"/>
                </a:solidFill>
              </a:rPr>
              <a:t>Pedagoji ve Androgoji Arasında</a:t>
            </a:r>
          </a:p>
          <a:p>
            <a:pPr>
              <a:buNone/>
            </a:pPr>
            <a:r>
              <a:rPr lang="tr-TR" sz="2800" dirty="0" smtClean="0">
                <a:solidFill>
                  <a:srgbClr val="FF0000"/>
                </a:solidFill>
              </a:rPr>
              <a:t>Temel Farklar</a:t>
            </a:r>
          </a:p>
        </p:txBody>
      </p:sp>
      <p:sp>
        <p:nvSpPr>
          <p:cNvPr id="17" name="İçerik Yer Tutucusu 1"/>
          <p:cNvSpPr>
            <a:spLocks noGrp="1"/>
          </p:cNvSpPr>
          <p:nvPr>
            <p:ph idx="1"/>
          </p:nvPr>
        </p:nvSpPr>
        <p:spPr>
          <a:xfrm>
            <a:off x="-32" y="1714488"/>
            <a:ext cx="9144032" cy="4379912"/>
          </a:xfrm>
        </p:spPr>
        <p:txBody>
          <a:bodyPr>
            <a:normAutofit/>
          </a:bodyPr>
          <a:lstStyle/>
          <a:p>
            <a:pPr marL="265176" indent="-265176" fontAlgn="auto">
              <a:spcAft>
                <a:spcPts val="0"/>
              </a:spcAft>
              <a:buNone/>
              <a:defRPr/>
            </a:pPr>
            <a:r>
              <a:rPr lang="tr-TR" sz="3000" dirty="0" smtClean="0">
                <a:solidFill>
                  <a:srgbClr val="0000CC"/>
                </a:solidFill>
              </a:rPr>
              <a:t>	</a:t>
            </a:r>
            <a:r>
              <a:rPr lang="tr-TR" sz="3000" dirty="0" smtClean="0">
                <a:solidFill>
                  <a:schemeClr val="tx2">
                    <a:lumMod val="50000"/>
                  </a:schemeClr>
                </a:solidFill>
              </a:rPr>
              <a:t>b) Geleneksel Öğretimde bağımlı oldukları dönemi kendilerine hatırlatan bir etkinliğe katıldıklarında, o dönemdeki kimliklerine geri dönerler ve bağımlı bir kişilik gibi davranmaya başlarlar. </a:t>
            </a:r>
          </a:p>
          <a:p>
            <a:pPr marL="0" indent="0" fontAlgn="auto">
              <a:spcAft>
                <a:spcPts val="0"/>
              </a:spcAft>
              <a:buFont typeface="Wingdings 2"/>
              <a:buNone/>
              <a:defRPr/>
            </a:pPr>
            <a:endParaRPr lang="tr-TR" sz="3000" dirty="0" smtClean="0"/>
          </a:p>
          <a:p>
            <a:pPr marL="0" indent="0" algn="ctr" fontAlgn="auto">
              <a:spcAft>
                <a:spcPts val="0"/>
              </a:spcAft>
              <a:buFont typeface="Wingdings 2"/>
              <a:buNone/>
              <a:defRPr/>
            </a:pPr>
            <a:r>
              <a:rPr lang="tr-TR" sz="3000" dirty="0" smtClean="0"/>
              <a:t>   </a:t>
            </a:r>
            <a:r>
              <a:rPr lang="tr-TR" sz="3400" dirty="0" smtClean="0">
                <a:solidFill>
                  <a:srgbClr val="FF0000"/>
                </a:solidFill>
              </a:rPr>
              <a:t>Her ikisi de, yetişkin eğitiminde istenilen durumlardan değildir. </a:t>
            </a:r>
            <a:r>
              <a:rPr lang="tr-TR" sz="3400" dirty="0" smtClean="0">
                <a:solidFill>
                  <a:srgbClr val="FF0000"/>
                </a:solidFill>
                <a:sym typeface="Wingdings" pitchFamily="2" charset="2"/>
              </a:rPr>
              <a:t> </a:t>
            </a:r>
            <a:endParaRPr lang="tr-TR" sz="3400" dirty="0">
              <a:solidFill>
                <a:srgbClr val="FF0000"/>
              </a:solidFill>
            </a:endParaRPr>
          </a:p>
        </p:txBody>
      </p:sp>
    </p:spTree>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5 İçerik Yer Tutucusu"/>
          <p:cNvSpPr>
            <a:spLocks noGrp="1"/>
          </p:cNvSpPr>
          <p:nvPr>
            <p:ph sz="quarter" idx="1"/>
          </p:nvPr>
        </p:nvSpPr>
        <p:spPr>
          <a:xfrm>
            <a:off x="0" y="1628800"/>
            <a:ext cx="8568952" cy="1728192"/>
          </a:xfrm>
        </p:spPr>
        <p:txBody>
          <a:bodyPr>
            <a:noAutofit/>
          </a:bodyPr>
          <a:lstStyle/>
          <a:p>
            <a:pPr algn="just">
              <a:buNone/>
            </a:pPr>
            <a:r>
              <a:rPr lang="tr-TR" sz="2400" dirty="0" smtClean="0"/>
              <a:t>	</a:t>
            </a:r>
            <a:r>
              <a:rPr lang="tr-TR" sz="2600" dirty="0" smtClean="0">
                <a:solidFill>
                  <a:srgbClr val="FF0000"/>
                </a:solidFill>
              </a:rPr>
              <a:t>Deneyimler: </a:t>
            </a:r>
            <a:r>
              <a:rPr lang="tr-TR" sz="2600" dirty="0" smtClean="0">
                <a:solidFill>
                  <a:schemeClr val="accent1">
                    <a:lumMod val="50000"/>
                  </a:schemeClr>
                </a:solidFill>
              </a:rPr>
              <a:t>Yetişkinler yaşamlarında değişik deneyimlere sahiptirler. Androgojik yaklaşımda yetişkinlerin deneyimleri, öğrenme için zengin bir kaynak olarak değerlendirilir.</a:t>
            </a:r>
          </a:p>
          <a:p>
            <a:pPr>
              <a:buNone/>
            </a:pPr>
            <a:endParaRPr lang="tr-TR" sz="2400" dirty="0" smtClean="0">
              <a:solidFill>
                <a:schemeClr val="accent1">
                  <a:lumMod val="75000"/>
                </a:schemeClr>
              </a:solidFill>
            </a:endParaRPr>
          </a:p>
          <a:p>
            <a:pPr>
              <a:buNone/>
            </a:pPr>
            <a:r>
              <a:rPr lang="tr-TR" sz="2200" dirty="0" smtClean="0">
                <a:solidFill>
                  <a:schemeClr val="accent1">
                    <a:lumMod val="75000"/>
                  </a:schemeClr>
                </a:solidFill>
              </a:rPr>
              <a:t>      </a:t>
            </a:r>
            <a:r>
              <a:rPr lang="tr-TR" sz="2400" dirty="0" smtClean="0">
                <a:solidFill>
                  <a:srgbClr val="FF0000"/>
                </a:solidFill>
              </a:rPr>
              <a:t>Öğretmenden öğrenciye	                  Herkes tarafından paylaşılan</a:t>
            </a:r>
          </a:p>
          <a:p>
            <a:pPr>
              <a:buNone/>
            </a:pPr>
            <a:r>
              <a:rPr lang="tr-TR" sz="2200" dirty="0" smtClean="0">
                <a:solidFill>
                  <a:srgbClr val="FF0000"/>
                </a:solidFill>
              </a:rPr>
              <a:t>            tek yönlü iletişim		                      çok yönlü iletişim</a:t>
            </a:r>
          </a:p>
          <a:p>
            <a:pPr algn="just">
              <a:buNone/>
            </a:pPr>
            <a:endParaRPr lang="tr-TR" sz="2400" dirty="0" smtClean="0"/>
          </a:p>
          <a:p>
            <a:pPr algn="just">
              <a:buNone/>
            </a:pPr>
            <a:r>
              <a:rPr lang="tr-TR" sz="2400" dirty="0" smtClean="0">
                <a:solidFill>
                  <a:schemeClr val="accent1">
                    <a:lumMod val="75000"/>
                  </a:schemeClr>
                </a:solidFill>
              </a:rPr>
              <a:t> </a:t>
            </a:r>
          </a:p>
          <a:p>
            <a:pPr algn="just">
              <a:buNone/>
            </a:pPr>
            <a:endParaRPr lang="tr-TR" sz="2400" dirty="0" smtClean="0"/>
          </a:p>
          <a:p>
            <a:pPr>
              <a:buNone/>
            </a:pPr>
            <a:r>
              <a:rPr lang="tr-TR" sz="2400" dirty="0" smtClean="0"/>
              <a:t>  </a:t>
            </a:r>
            <a:endParaRPr lang="tr-TR" sz="2400" dirty="0"/>
          </a:p>
        </p:txBody>
      </p:sp>
      <p:pic>
        <p:nvPicPr>
          <p:cNvPr id="18" name="Picture 4" descr="C:\Users\Admin\Desktop\SUNU\Screenshot_4.jpg"/>
          <p:cNvPicPr>
            <a:picLocks noChangeAspect="1" noChangeArrowheads="1"/>
          </p:cNvPicPr>
          <p:nvPr/>
        </p:nvPicPr>
        <p:blipFill>
          <a:blip r:embed="rId4" cstate="print"/>
          <a:srcRect/>
          <a:stretch>
            <a:fillRect/>
          </a:stretch>
        </p:blipFill>
        <p:spPr bwMode="auto">
          <a:xfrm>
            <a:off x="827584" y="4149080"/>
            <a:ext cx="7704856" cy="1152128"/>
          </a:xfrm>
          <a:prstGeom prst="rect">
            <a:avLst/>
          </a:prstGeom>
          <a:noFill/>
        </p:spPr>
      </p:pic>
      <p:sp>
        <p:nvSpPr>
          <p:cNvPr id="19" name="Rectangle 5"/>
          <p:cNvSpPr>
            <a:spLocks noChangeArrowheads="1"/>
          </p:cNvSpPr>
          <p:nvPr/>
        </p:nvSpPr>
        <p:spPr bwMode="auto">
          <a:xfrm>
            <a:off x="683568" y="4161710"/>
            <a:ext cx="6149462"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19 Metin kutusu"/>
          <p:cNvSpPr txBox="1"/>
          <p:nvPr/>
        </p:nvSpPr>
        <p:spPr>
          <a:xfrm>
            <a:off x="755576" y="5374957"/>
            <a:ext cx="3312368" cy="769441"/>
          </a:xfrm>
          <a:prstGeom prst="rect">
            <a:avLst/>
          </a:prstGeom>
          <a:noFill/>
        </p:spPr>
        <p:txBody>
          <a:bodyPr wrap="square" rtlCol="0">
            <a:spAutoFit/>
          </a:bodyPr>
          <a:lstStyle/>
          <a:p>
            <a:pPr algn="ctr"/>
            <a:r>
              <a:rPr lang="tr-TR" sz="2200" dirty="0" smtClean="0">
                <a:solidFill>
                  <a:schemeClr val="tx2">
                    <a:lumMod val="50000"/>
                  </a:schemeClr>
                </a:solidFill>
                <a:latin typeface="Arial" pitchFamily="34" charset="0"/>
                <a:ea typeface="Times New Roman" pitchFamily="18" charset="0"/>
                <a:cs typeface="Arial" pitchFamily="34" charset="0"/>
              </a:rPr>
              <a:t>Temel olarak öğretmenin deneyimleri değerlidir.</a:t>
            </a:r>
            <a:endParaRPr lang="tr-TR" sz="2200" dirty="0">
              <a:solidFill>
                <a:schemeClr val="tx2">
                  <a:lumMod val="50000"/>
                </a:schemeClr>
              </a:solidFill>
            </a:endParaRPr>
          </a:p>
        </p:txBody>
      </p:sp>
      <p:sp>
        <p:nvSpPr>
          <p:cNvPr id="21" name="20 Metin kutusu"/>
          <p:cNvSpPr txBox="1"/>
          <p:nvPr/>
        </p:nvSpPr>
        <p:spPr>
          <a:xfrm>
            <a:off x="5292079" y="5302949"/>
            <a:ext cx="3809223" cy="769441"/>
          </a:xfrm>
          <a:prstGeom prst="rect">
            <a:avLst/>
          </a:prstGeom>
          <a:noFill/>
        </p:spPr>
        <p:txBody>
          <a:bodyPr wrap="square" rtlCol="0">
            <a:spAutoFit/>
          </a:bodyPr>
          <a:lstStyle/>
          <a:p>
            <a:pPr algn="ctr"/>
            <a:r>
              <a:rPr lang="tr-TR" sz="2200" dirty="0" smtClean="0">
                <a:solidFill>
                  <a:schemeClr val="tx2">
                    <a:lumMod val="50000"/>
                  </a:schemeClr>
                </a:solidFill>
                <a:latin typeface="Arial" pitchFamily="34" charset="0"/>
                <a:ea typeface="Times New Roman" pitchFamily="18" charset="0"/>
                <a:cs typeface="Arial" pitchFamily="34" charset="0"/>
              </a:rPr>
              <a:t>Öğrenim için herkesin deneyimleri değerlidir.</a:t>
            </a:r>
            <a:endParaRPr lang="tr-TR" sz="2200" dirty="0">
              <a:solidFill>
                <a:schemeClr val="tx2">
                  <a:lumMod val="50000"/>
                </a:schemeClr>
              </a:solidFill>
            </a:endParaRPr>
          </a:p>
        </p:txBody>
      </p:sp>
      <p:sp>
        <p:nvSpPr>
          <p:cNvPr id="17" name="Dikdörtgen 1"/>
          <p:cNvSpPr>
            <a:spLocks noChangeArrowheads="1"/>
          </p:cNvSpPr>
          <p:nvPr/>
        </p:nvSpPr>
        <p:spPr bwMode="auto">
          <a:xfrm>
            <a:off x="1475656" y="314653"/>
            <a:ext cx="7056784" cy="954107"/>
          </a:xfrm>
          <a:prstGeom prst="rect">
            <a:avLst/>
          </a:prstGeom>
          <a:noFill/>
          <a:ln w="9525">
            <a:noFill/>
            <a:miter lim="800000"/>
            <a:headEnd/>
            <a:tailEnd/>
          </a:ln>
        </p:spPr>
        <p:txBody>
          <a:bodyPr wrap="square">
            <a:spAutoFit/>
          </a:bodyPr>
          <a:lstStyle/>
          <a:p>
            <a:pPr>
              <a:buNone/>
            </a:pPr>
            <a:r>
              <a:rPr lang="tr-TR" sz="2800" dirty="0" smtClean="0">
                <a:solidFill>
                  <a:srgbClr val="FF0000"/>
                </a:solidFill>
              </a:rPr>
              <a:t>Pedagoji ve Androgoji Arasında</a:t>
            </a:r>
          </a:p>
          <a:p>
            <a:pPr>
              <a:buNone/>
            </a:pPr>
            <a:r>
              <a:rPr lang="tr-TR" sz="2800" dirty="0" smtClean="0">
                <a:solidFill>
                  <a:srgbClr val="FF0000"/>
                </a:solidFill>
              </a:rPr>
              <a:t>Temel Farklar</a:t>
            </a:r>
          </a:p>
        </p:txBody>
      </p:sp>
    </p:spTree>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9" name="Rectangle 5"/>
          <p:cNvSpPr>
            <a:spLocks noChangeArrowheads="1"/>
          </p:cNvSpPr>
          <p:nvPr/>
        </p:nvSpPr>
        <p:spPr bwMode="auto">
          <a:xfrm>
            <a:off x="683568" y="4161710"/>
            <a:ext cx="6149462"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Dikdörtgen 1"/>
          <p:cNvSpPr>
            <a:spLocks noChangeArrowheads="1"/>
          </p:cNvSpPr>
          <p:nvPr/>
        </p:nvSpPr>
        <p:spPr bwMode="auto">
          <a:xfrm>
            <a:off x="1475656" y="314653"/>
            <a:ext cx="7056784" cy="954107"/>
          </a:xfrm>
          <a:prstGeom prst="rect">
            <a:avLst/>
          </a:prstGeom>
          <a:noFill/>
          <a:ln w="9525">
            <a:noFill/>
            <a:miter lim="800000"/>
            <a:headEnd/>
            <a:tailEnd/>
          </a:ln>
        </p:spPr>
        <p:txBody>
          <a:bodyPr wrap="square">
            <a:spAutoFit/>
          </a:bodyPr>
          <a:lstStyle/>
          <a:p>
            <a:pPr>
              <a:buNone/>
            </a:pPr>
            <a:r>
              <a:rPr lang="tr-TR" sz="2800" dirty="0" smtClean="0">
                <a:solidFill>
                  <a:srgbClr val="FF0000"/>
                </a:solidFill>
              </a:rPr>
              <a:t>Pedagoji ve Androgoji Arasında</a:t>
            </a:r>
          </a:p>
          <a:p>
            <a:pPr>
              <a:buNone/>
            </a:pPr>
            <a:r>
              <a:rPr lang="tr-TR" sz="2800" dirty="0" smtClean="0">
                <a:solidFill>
                  <a:srgbClr val="FF0000"/>
                </a:solidFill>
              </a:rPr>
              <a:t>Temel Farklar</a:t>
            </a:r>
          </a:p>
        </p:txBody>
      </p:sp>
      <p:sp>
        <p:nvSpPr>
          <p:cNvPr id="23" name="İçerik Yer Tutucusu 1"/>
          <p:cNvSpPr>
            <a:spLocks noGrp="1"/>
          </p:cNvSpPr>
          <p:nvPr>
            <p:ph idx="1"/>
          </p:nvPr>
        </p:nvSpPr>
        <p:spPr>
          <a:xfrm>
            <a:off x="285750" y="1643050"/>
            <a:ext cx="8501063" cy="4857750"/>
          </a:xfrm>
        </p:spPr>
        <p:txBody>
          <a:bodyPr>
            <a:normAutofit/>
          </a:bodyPr>
          <a:lstStyle/>
          <a:p>
            <a:pPr marL="0" indent="0" fontAlgn="auto">
              <a:lnSpc>
                <a:spcPct val="150000"/>
              </a:lnSpc>
              <a:spcAft>
                <a:spcPts val="0"/>
              </a:spcAft>
              <a:buFont typeface="Wingdings 2"/>
              <a:buNone/>
              <a:defRPr/>
            </a:pPr>
            <a:r>
              <a:rPr lang="tr-TR" sz="3000" dirty="0" smtClean="0">
                <a:solidFill>
                  <a:schemeClr val="tx2">
                    <a:lumMod val="50000"/>
                  </a:schemeClr>
                </a:solidFill>
              </a:rPr>
              <a:t>Yetişkinler </a:t>
            </a:r>
            <a:r>
              <a:rPr lang="tr-TR" sz="3000" dirty="0">
                <a:solidFill>
                  <a:schemeClr val="tx2">
                    <a:lumMod val="50000"/>
                  </a:schemeClr>
                </a:solidFill>
              </a:rPr>
              <a:t>zaman içinde farklı ve çok sayıda deneyim sahibi olurlar ve bu deneyimler onların </a:t>
            </a:r>
            <a:r>
              <a:rPr lang="tr-TR" sz="3000" b="1" dirty="0">
                <a:solidFill>
                  <a:srgbClr val="FF0000"/>
                </a:solidFill>
              </a:rPr>
              <a:t>bireysel farklılıklarını arttırır</a:t>
            </a:r>
            <a:r>
              <a:rPr lang="tr-TR" sz="3000" dirty="0" smtClean="0">
                <a:solidFill>
                  <a:srgbClr val="FF0000"/>
                </a:solidFill>
              </a:rPr>
              <a:t>.</a:t>
            </a:r>
          </a:p>
          <a:p>
            <a:pPr marL="0" indent="0" fontAlgn="auto">
              <a:lnSpc>
                <a:spcPct val="150000"/>
              </a:lnSpc>
              <a:spcAft>
                <a:spcPts val="0"/>
              </a:spcAft>
              <a:buFont typeface="Wingdings 2"/>
              <a:buNone/>
              <a:defRPr/>
            </a:pPr>
            <a:r>
              <a:rPr lang="tr-TR" sz="3000" dirty="0" smtClean="0">
                <a:solidFill>
                  <a:schemeClr val="tx2">
                    <a:lumMod val="50000"/>
                  </a:schemeClr>
                </a:solidFill>
              </a:rPr>
              <a:t>Aynı </a:t>
            </a:r>
            <a:r>
              <a:rPr lang="tr-TR" sz="3000" dirty="0">
                <a:solidFill>
                  <a:schemeClr val="tx2">
                    <a:lumMod val="50000"/>
                  </a:schemeClr>
                </a:solidFill>
              </a:rPr>
              <a:t>zamanda deneyim birikimine sahip olan yetişkinler öğrenmelerini kalıcı ya da anlamlı kılmak için </a:t>
            </a:r>
            <a:r>
              <a:rPr lang="tr-TR" sz="3000" b="1" dirty="0">
                <a:solidFill>
                  <a:srgbClr val="FF0000"/>
                </a:solidFill>
              </a:rPr>
              <a:t>kendi deneyimlerine başvururlar. </a:t>
            </a:r>
            <a:endParaRPr lang="tr-TR" sz="3000" b="1" dirty="0" smtClean="0">
              <a:solidFill>
                <a:srgbClr val="FF0000"/>
              </a:solidFill>
            </a:endParaRPr>
          </a:p>
          <a:p>
            <a:pPr marL="0" indent="0" algn="just" fontAlgn="auto">
              <a:lnSpc>
                <a:spcPct val="150000"/>
              </a:lnSpc>
              <a:spcAft>
                <a:spcPts val="0"/>
              </a:spcAft>
              <a:buFont typeface="Wingdings 2"/>
              <a:buNone/>
              <a:defRPr/>
            </a:pPr>
            <a:endParaRPr lang="tr-TR" sz="3000" u="sng"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 name="5 İçerik Yer Tutucusu"/>
          <p:cNvSpPr>
            <a:spLocks noGrp="1"/>
          </p:cNvSpPr>
          <p:nvPr>
            <p:ph sz="quarter" idx="1"/>
          </p:nvPr>
        </p:nvSpPr>
        <p:spPr>
          <a:xfrm>
            <a:off x="107504" y="1628800"/>
            <a:ext cx="8496944" cy="1872208"/>
          </a:xfrm>
        </p:spPr>
        <p:txBody>
          <a:bodyPr>
            <a:noAutofit/>
          </a:bodyPr>
          <a:lstStyle/>
          <a:p>
            <a:pPr algn="just">
              <a:buNone/>
            </a:pPr>
            <a:r>
              <a:rPr lang="tr-TR" sz="2400" dirty="0" smtClean="0"/>
              <a:t>	</a:t>
            </a:r>
            <a:r>
              <a:rPr lang="tr-TR" sz="2600" dirty="0" smtClean="0">
                <a:solidFill>
                  <a:srgbClr val="FF0000"/>
                </a:solidFill>
              </a:rPr>
              <a:t>Öğrenmeye hazır olma: </a:t>
            </a:r>
            <a:r>
              <a:rPr lang="tr-TR" sz="2600" dirty="0" smtClean="0">
                <a:solidFill>
                  <a:schemeClr val="tx2">
                    <a:lumMod val="50000"/>
                  </a:schemeClr>
                </a:solidFill>
              </a:rPr>
              <a:t>Eğitimciler, “öğrenmeye hazır olma”, “öğretilebilen an” ya da “hazır bulunuşluk” kavramları üzerinde önemle dururlar. Öğrenci öğretim için “hazır olduğu” zaman (daha önce değil), öğrenim konuları ya da etkinliklerinden yarar sağlar.</a:t>
            </a:r>
          </a:p>
          <a:p>
            <a:pPr algn="just">
              <a:buNone/>
            </a:pPr>
            <a:endParaRPr lang="tr-TR" sz="2400" dirty="0" smtClean="0"/>
          </a:p>
          <a:p>
            <a:pPr algn="just">
              <a:buNone/>
            </a:pPr>
            <a:endParaRPr lang="tr-TR" sz="2400" dirty="0" smtClean="0"/>
          </a:p>
          <a:p>
            <a:pPr algn="just">
              <a:buNone/>
            </a:pPr>
            <a:endParaRPr lang="tr-TR" sz="2400" dirty="0"/>
          </a:p>
        </p:txBody>
      </p:sp>
      <p:sp>
        <p:nvSpPr>
          <p:cNvPr id="24" name="23 Metin kutusu"/>
          <p:cNvSpPr txBox="1"/>
          <p:nvPr/>
        </p:nvSpPr>
        <p:spPr>
          <a:xfrm>
            <a:off x="971600" y="3645024"/>
            <a:ext cx="3302071" cy="707886"/>
          </a:xfrm>
          <a:prstGeom prst="rect">
            <a:avLst/>
          </a:prstGeom>
          <a:noFill/>
        </p:spPr>
        <p:txBody>
          <a:bodyPr wrap="square" rtlCol="0">
            <a:spAutoFit/>
          </a:bodyPr>
          <a:lstStyle/>
          <a:p>
            <a:pPr algn="ctr"/>
            <a:r>
              <a:rPr lang="tr-TR" sz="2000" dirty="0" smtClean="0">
                <a:solidFill>
                  <a:srgbClr val="FF0000"/>
                </a:solidFill>
              </a:rPr>
              <a:t>Öğrenciler derece ve sınıflarına göre gruplandırılır </a:t>
            </a:r>
            <a:endParaRPr lang="tr-TR" sz="2000" dirty="0">
              <a:solidFill>
                <a:srgbClr val="FF0000"/>
              </a:solidFill>
            </a:endParaRPr>
          </a:p>
        </p:txBody>
      </p:sp>
      <p:sp>
        <p:nvSpPr>
          <p:cNvPr id="25" name="24 Dikdörtgen"/>
          <p:cNvSpPr/>
          <p:nvPr/>
        </p:nvSpPr>
        <p:spPr>
          <a:xfrm>
            <a:off x="5044000" y="3635597"/>
            <a:ext cx="3811967" cy="707886"/>
          </a:xfrm>
          <a:prstGeom prst="rect">
            <a:avLst/>
          </a:prstGeom>
        </p:spPr>
        <p:txBody>
          <a:bodyPr wrap="square">
            <a:spAutoFit/>
          </a:bodyPr>
          <a:lstStyle/>
          <a:p>
            <a:pPr algn="ctr"/>
            <a:r>
              <a:rPr lang="tr-TR" sz="2000" dirty="0" smtClean="0">
                <a:solidFill>
                  <a:srgbClr val="FF0000"/>
                </a:solidFill>
              </a:rPr>
              <a:t>Kursiyerler  ilgilerine göre kendi kendilerine gruplaşır</a:t>
            </a:r>
          </a:p>
        </p:txBody>
      </p:sp>
      <p:grpSp>
        <p:nvGrpSpPr>
          <p:cNvPr id="26" name="Group 2"/>
          <p:cNvGrpSpPr>
            <a:grpSpLocks noChangeAspect="1"/>
          </p:cNvGrpSpPr>
          <p:nvPr/>
        </p:nvGrpSpPr>
        <p:grpSpPr bwMode="auto">
          <a:xfrm>
            <a:off x="395536" y="4365104"/>
            <a:ext cx="8208912" cy="1080120"/>
            <a:chOff x="1756" y="8518"/>
            <a:chExt cx="6840" cy="1080"/>
          </a:xfrm>
        </p:grpSpPr>
        <p:sp>
          <p:nvSpPr>
            <p:cNvPr id="27" name="AutoShape 3"/>
            <p:cNvSpPr>
              <a:spLocks noChangeAspect="1" noChangeArrowheads="1"/>
            </p:cNvSpPr>
            <p:nvPr/>
          </p:nvSpPr>
          <p:spPr bwMode="auto">
            <a:xfrm>
              <a:off x="1756" y="8518"/>
              <a:ext cx="6840" cy="1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8" name="Picture 4" descr="Untitled-3"/>
            <p:cNvPicPr>
              <a:picLocks noChangeAspect="1" noChangeArrowheads="1"/>
            </p:cNvPicPr>
            <p:nvPr/>
          </p:nvPicPr>
          <p:blipFill>
            <a:blip r:embed="rId4" cstate="print"/>
            <a:srcRect l="39957" t="1509" r="16873" b="86751"/>
            <a:stretch>
              <a:fillRect/>
            </a:stretch>
          </p:blipFill>
          <p:spPr bwMode="auto">
            <a:xfrm rot="-5400000">
              <a:off x="2896" y="8386"/>
              <a:ext cx="985" cy="1440"/>
            </a:xfrm>
            <a:prstGeom prst="rect">
              <a:avLst/>
            </a:prstGeom>
            <a:noFill/>
            <a:ln w="9525">
              <a:noFill/>
              <a:miter lim="800000"/>
              <a:headEnd/>
              <a:tailEnd/>
            </a:ln>
          </p:spPr>
        </p:pic>
        <p:pic>
          <p:nvPicPr>
            <p:cNvPr id="29" name="Picture 5" descr="Untitled-3"/>
            <p:cNvPicPr>
              <a:picLocks noChangeAspect="1" noChangeArrowheads="1"/>
            </p:cNvPicPr>
            <p:nvPr/>
          </p:nvPicPr>
          <p:blipFill>
            <a:blip r:embed="rId4" cstate="print"/>
            <a:srcRect l="39824" t="17534" r="12212" b="64948"/>
            <a:stretch>
              <a:fillRect/>
            </a:stretch>
          </p:blipFill>
          <p:spPr bwMode="auto">
            <a:xfrm rot="-5400000">
              <a:off x="6720" y="7978"/>
              <a:ext cx="1080" cy="2159"/>
            </a:xfrm>
            <a:prstGeom prst="rect">
              <a:avLst/>
            </a:prstGeom>
            <a:noFill/>
            <a:ln w="9525">
              <a:noFill/>
              <a:miter lim="800000"/>
              <a:headEnd/>
              <a:tailEnd/>
            </a:ln>
          </p:spPr>
        </p:pic>
      </p:grpSp>
      <p:sp>
        <p:nvSpPr>
          <p:cNvPr id="30" name="Rectangle 6"/>
          <p:cNvSpPr>
            <a:spLocks noChangeArrowheads="1"/>
          </p:cNvSpPr>
          <p:nvPr/>
        </p:nvSpPr>
        <p:spPr bwMode="auto">
          <a:xfrm>
            <a:off x="251520" y="5805264"/>
            <a:ext cx="889248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Programa öğretmen karar verir	                   Eğitmen, gereksinimlerini belirlemek</a:t>
            </a:r>
            <a:endParaRPr kumimoji="0" lang="tr-TR"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2">
                    <a:lumMod val="50000"/>
                  </a:schemeClr>
                </a:solidFill>
                <a:effectLst/>
                <a:latin typeface="Arial" pitchFamily="34" charset="0"/>
                <a:ea typeface="Times New Roman" pitchFamily="18" charset="0"/>
                <a:cs typeface="Arial" pitchFamily="34" charset="0"/>
              </a:rPr>
              <a:t>                                                                             İçin öğrencilere yardım eder</a:t>
            </a:r>
            <a:endParaRPr kumimoji="0" lang="tr-TR" b="0"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sp>
        <p:nvSpPr>
          <p:cNvPr id="20" name="Dikdörtgen 1"/>
          <p:cNvSpPr>
            <a:spLocks noChangeArrowheads="1"/>
          </p:cNvSpPr>
          <p:nvPr/>
        </p:nvSpPr>
        <p:spPr bwMode="auto">
          <a:xfrm>
            <a:off x="1475656" y="314653"/>
            <a:ext cx="7056784" cy="954107"/>
          </a:xfrm>
          <a:prstGeom prst="rect">
            <a:avLst/>
          </a:prstGeom>
          <a:noFill/>
          <a:ln w="9525">
            <a:noFill/>
            <a:miter lim="800000"/>
            <a:headEnd/>
            <a:tailEnd/>
          </a:ln>
        </p:spPr>
        <p:txBody>
          <a:bodyPr wrap="square">
            <a:spAutoFit/>
          </a:bodyPr>
          <a:lstStyle/>
          <a:p>
            <a:pPr>
              <a:buNone/>
            </a:pPr>
            <a:r>
              <a:rPr lang="tr-TR" sz="2800" dirty="0" smtClean="0">
                <a:solidFill>
                  <a:srgbClr val="FF0000"/>
                </a:solidFill>
              </a:rPr>
              <a:t>Pedagoji ve Androgoji Arasında</a:t>
            </a:r>
          </a:p>
          <a:p>
            <a:pPr>
              <a:buNone/>
            </a:pPr>
            <a:r>
              <a:rPr lang="tr-TR" sz="2800" dirty="0" smtClean="0">
                <a:solidFill>
                  <a:srgbClr val="FF0000"/>
                </a:solidFill>
              </a:rPr>
              <a:t>Temel Farklar</a:t>
            </a:r>
          </a:p>
        </p:txBody>
      </p:sp>
    </p:spTree>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 name="Dikdörtgen 1"/>
          <p:cNvSpPr>
            <a:spLocks noChangeArrowheads="1"/>
          </p:cNvSpPr>
          <p:nvPr/>
        </p:nvSpPr>
        <p:spPr bwMode="auto">
          <a:xfrm>
            <a:off x="1475656" y="314653"/>
            <a:ext cx="7056784" cy="954107"/>
          </a:xfrm>
          <a:prstGeom prst="rect">
            <a:avLst/>
          </a:prstGeom>
          <a:noFill/>
          <a:ln w="9525">
            <a:noFill/>
            <a:miter lim="800000"/>
            <a:headEnd/>
            <a:tailEnd/>
          </a:ln>
        </p:spPr>
        <p:txBody>
          <a:bodyPr wrap="square">
            <a:spAutoFit/>
          </a:bodyPr>
          <a:lstStyle/>
          <a:p>
            <a:pPr>
              <a:buNone/>
            </a:pPr>
            <a:r>
              <a:rPr lang="tr-TR" sz="2800" dirty="0" smtClean="0">
                <a:solidFill>
                  <a:srgbClr val="FF0000"/>
                </a:solidFill>
              </a:rPr>
              <a:t>Pedagoji ve Androgoji Arasında</a:t>
            </a:r>
          </a:p>
          <a:p>
            <a:pPr>
              <a:buNone/>
            </a:pPr>
            <a:r>
              <a:rPr lang="tr-TR" sz="2800" dirty="0" smtClean="0">
                <a:solidFill>
                  <a:srgbClr val="FF0000"/>
                </a:solidFill>
              </a:rPr>
              <a:t>Temel Farklar</a:t>
            </a:r>
          </a:p>
        </p:txBody>
      </p:sp>
      <p:sp>
        <p:nvSpPr>
          <p:cNvPr id="22" name="21 Dikdörtgen"/>
          <p:cNvSpPr/>
          <p:nvPr/>
        </p:nvSpPr>
        <p:spPr>
          <a:xfrm>
            <a:off x="357158" y="1785926"/>
            <a:ext cx="8501122" cy="4247317"/>
          </a:xfrm>
          <a:prstGeom prst="rect">
            <a:avLst/>
          </a:prstGeom>
        </p:spPr>
        <p:txBody>
          <a:bodyPr wrap="square">
            <a:spAutoFit/>
          </a:bodyPr>
          <a:lstStyle/>
          <a:p>
            <a:pPr>
              <a:lnSpc>
                <a:spcPct val="150000"/>
              </a:lnSpc>
            </a:pPr>
            <a:r>
              <a:rPr lang="tr-TR" sz="3000" dirty="0" smtClean="0">
                <a:solidFill>
                  <a:schemeClr val="tx2">
                    <a:lumMod val="50000"/>
                  </a:schemeClr>
                </a:solidFill>
              </a:rPr>
              <a:t>Yetişkinler bilmeye gereksinim duydukları ve gerçek yaşamdaki sorunlarını çözeceğine inandıkları şeyleri öğrenmeye hazır olurlar.  </a:t>
            </a:r>
          </a:p>
          <a:p>
            <a:pPr>
              <a:lnSpc>
                <a:spcPct val="150000"/>
              </a:lnSpc>
            </a:pPr>
            <a:r>
              <a:rPr lang="tr-TR" sz="3000" dirty="0" smtClean="0">
                <a:solidFill>
                  <a:srgbClr val="FF0000"/>
                </a:solidFill>
              </a:rPr>
              <a:t>Neyi öğrenmek  istediklerine kendileri karar veren yetişkinler, ilgilerine göre gruplaşırlar ve güdülenmiş bir şekilde eğitime katılırlar.</a:t>
            </a:r>
            <a:endParaRPr lang="tr-TR" sz="3000" dirty="0">
              <a:solidFill>
                <a:srgbClr val="FF0000"/>
              </a:solidFill>
            </a:endParaRPr>
          </a:p>
        </p:txBody>
      </p:sp>
    </p:spTree>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1" name="Picture 2" descr="C:\Users\Admin\Desktop\SUNU\Screenshot_6.jpg"/>
          <p:cNvPicPr>
            <a:picLocks noChangeAspect="1" noChangeArrowheads="1"/>
          </p:cNvPicPr>
          <p:nvPr/>
        </p:nvPicPr>
        <p:blipFill>
          <a:blip r:embed="rId4" cstate="print"/>
          <a:srcRect/>
          <a:stretch>
            <a:fillRect/>
          </a:stretch>
        </p:blipFill>
        <p:spPr bwMode="auto">
          <a:xfrm>
            <a:off x="755575" y="4797152"/>
            <a:ext cx="7560841" cy="1152128"/>
          </a:xfrm>
          <a:prstGeom prst="rect">
            <a:avLst/>
          </a:prstGeom>
          <a:noFill/>
        </p:spPr>
      </p:pic>
      <p:sp>
        <p:nvSpPr>
          <p:cNvPr id="22" name="5 İçerik Yer Tutucusu"/>
          <p:cNvSpPr>
            <a:spLocks noGrp="1"/>
          </p:cNvSpPr>
          <p:nvPr>
            <p:ph sz="quarter" idx="1"/>
          </p:nvPr>
        </p:nvSpPr>
        <p:spPr>
          <a:xfrm>
            <a:off x="251520" y="1484784"/>
            <a:ext cx="8640960" cy="3312368"/>
          </a:xfrm>
        </p:spPr>
        <p:txBody>
          <a:bodyPr>
            <a:normAutofit fontScale="92500" lnSpcReduction="10000"/>
          </a:bodyPr>
          <a:lstStyle/>
          <a:p>
            <a:pPr algn="just">
              <a:buNone/>
            </a:pPr>
            <a:r>
              <a:rPr lang="tr-TR" sz="2600" dirty="0" smtClean="0"/>
              <a:t>	</a:t>
            </a:r>
            <a:r>
              <a:rPr lang="tr-TR" sz="3100" dirty="0" smtClean="0">
                <a:solidFill>
                  <a:srgbClr val="FF0000"/>
                </a:solidFill>
              </a:rPr>
              <a:t>Zamana bakış ve öğrenmeye uyum: </a:t>
            </a:r>
            <a:r>
              <a:rPr lang="tr-TR" sz="3100" dirty="0" smtClean="0">
                <a:solidFill>
                  <a:schemeClr val="tx2">
                    <a:lumMod val="50000"/>
                  </a:schemeClr>
                </a:solidFill>
              </a:rPr>
              <a:t>Örgün eğitim programlarında ulaşılmak istenilen kişisel ve toplumsal amaçlar, geleceğe yöneliktir. </a:t>
            </a:r>
          </a:p>
          <a:p>
            <a:pPr algn="just">
              <a:buNone/>
            </a:pPr>
            <a:r>
              <a:rPr lang="tr-TR" sz="3100" dirty="0" smtClean="0">
                <a:solidFill>
                  <a:schemeClr val="tx2">
                    <a:lumMod val="50000"/>
                  </a:schemeClr>
                </a:solidFill>
              </a:rPr>
              <a:t>	Androgojik yaklaşımda öğrenme, “konu merkezli” olmaktan çok “sorun merkezli”dir. </a:t>
            </a:r>
          </a:p>
          <a:p>
            <a:pPr algn="just">
              <a:buNone/>
            </a:pPr>
            <a:endParaRPr lang="tr-TR" sz="1200" dirty="0" smtClean="0">
              <a:solidFill>
                <a:schemeClr val="tx2">
                  <a:lumMod val="50000"/>
                </a:schemeClr>
              </a:solidFill>
            </a:endParaRPr>
          </a:p>
          <a:p>
            <a:pPr>
              <a:buNone/>
            </a:pPr>
            <a:r>
              <a:rPr lang="tr-TR" sz="2600" dirty="0" smtClean="0">
                <a:solidFill>
                  <a:schemeClr val="tx2">
                    <a:lumMod val="50000"/>
                  </a:schemeClr>
                </a:solidFill>
              </a:rPr>
              <a:t>	Öğretmen, geçmişle ilgili	                         Sorun bulma ve çözme</a:t>
            </a:r>
          </a:p>
          <a:p>
            <a:pPr>
              <a:buNone/>
            </a:pPr>
            <a:r>
              <a:rPr lang="tr-TR" sz="2600" dirty="0" smtClean="0">
                <a:solidFill>
                  <a:schemeClr val="tx2">
                    <a:lumMod val="50000"/>
                  </a:schemeClr>
                </a:solidFill>
              </a:rPr>
              <a:t>    ‘bilgi bankası’ gibi görünür	      			     ekipleri</a:t>
            </a:r>
          </a:p>
          <a:p>
            <a:pPr algn="just">
              <a:buNone/>
            </a:pPr>
            <a:endParaRPr lang="tr-TR" sz="2400" dirty="0" smtClean="0">
              <a:solidFill>
                <a:schemeClr val="accent1">
                  <a:lumMod val="75000"/>
                </a:schemeClr>
              </a:solidFill>
            </a:endParaRPr>
          </a:p>
        </p:txBody>
      </p:sp>
      <p:sp>
        <p:nvSpPr>
          <p:cNvPr id="26" name="Rectangle 5"/>
          <p:cNvSpPr>
            <a:spLocks noChangeArrowheads="1"/>
          </p:cNvSpPr>
          <p:nvPr/>
        </p:nvSpPr>
        <p:spPr bwMode="auto">
          <a:xfrm>
            <a:off x="683568" y="5385846"/>
            <a:ext cx="6149462"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30 Metin kutusu"/>
          <p:cNvSpPr txBox="1"/>
          <p:nvPr/>
        </p:nvSpPr>
        <p:spPr>
          <a:xfrm>
            <a:off x="395536" y="6023029"/>
            <a:ext cx="3960440" cy="646331"/>
          </a:xfrm>
          <a:prstGeom prst="rect">
            <a:avLst/>
          </a:prstGeom>
          <a:noFill/>
        </p:spPr>
        <p:txBody>
          <a:bodyPr wrap="square" rtlCol="0">
            <a:spAutoFit/>
          </a:bodyPr>
          <a:lstStyle/>
          <a:p>
            <a:pPr algn="ctr"/>
            <a:r>
              <a:rPr lang="tr-TR" dirty="0" smtClean="0">
                <a:solidFill>
                  <a:srgbClr val="FF0000"/>
                </a:solidFill>
                <a:ea typeface="Times New Roman" pitchFamily="18" charset="0"/>
                <a:cs typeface="Arial" pitchFamily="34" charset="0"/>
              </a:rPr>
              <a:t>Konular halinde gruplanan bilgiler her hangi bir gün kullanılmak üzere öğrenilir</a:t>
            </a:r>
            <a:endParaRPr lang="tr-TR" dirty="0">
              <a:solidFill>
                <a:srgbClr val="FF0000"/>
              </a:solidFill>
            </a:endParaRPr>
          </a:p>
        </p:txBody>
      </p:sp>
      <p:sp>
        <p:nvSpPr>
          <p:cNvPr id="32" name="31 Dikdörtgen"/>
          <p:cNvSpPr/>
          <p:nvPr/>
        </p:nvSpPr>
        <p:spPr>
          <a:xfrm>
            <a:off x="5436096" y="6023029"/>
            <a:ext cx="3275856" cy="646331"/>
          </a:xfrm>
          <a:prstGeom prst="rect">
            <a:avLst/>
          </a:prstGeom>
        </p:spPr>
        <p:txBody>
          <a:bodyPr wrap="square">
            <a:spAutoFit/>
          </a:bodyPr>
          <a:lstStyle/>
          <a:p>
            <a:pPr algn="ctr"/>
            <a:r>
              <a:rPr lang="tr-TR" dirty="0" smtClean="0">
                <a:solidFill>
                  <a:srgbClr val="FF0000"/>
                </a:solidFill>
              </a:rPr>
              <a:t>Bu günün sorunları üzerinde bu gün çalışılarak öğrenme sağlanır</a:t>
            </a:r>
          </a:p>
        </p:txBody>
      </p:sp>
      <p:sp>
        <p:nvSpPr>
          <p:cNvPr id="33" name="Dikdörtgen 1"/>
          <p:cNvSpPr>
            <a:spLocks noChangeArrowheads="1"/>
          </p:cNvSpPr>
          <p:nvPr/>
        </p:nvSpPr>
        <p:spPr bwMode="auto">
          <a:xfrm>
            <a:off x="1475656" y="314653"/>
            <a:ext cx="7056784" cy="954107"/>
          </a:xfrm>
          <a:prstGeom prst="rect">
            <a:avLst/>
          </a:prstGeom>
          <a:noFill/>
          <a:ln w="9525">
            <a:noFill/>
            <a:miter lim="800000"/>
            <a:headEnd/>
            <a:tailEnd/>
          </a:ln>
        </p:spPr>
        <p:txBody>
          <a:bodyPr wrap="square">
            <a:spAutoFit/>
          </a:bodyPr>
          <a:lstStyle/>
          <a:p>
            <a:pPr>
              <a:buNone/>
            </a:pPr>
            <a:r>
              <a:rPr lang="tr-TR" sz="2800" dirty="0" smtClean="0">
                <a:solidFill>
                  <a:srgbClr val="FF0000"/>
                </a:solidFill>
              </a:rPr>
              <a:t>Pedagoji ve Androgoji Arasında</a:t>
            </a:r>
          </a:p>
          <a:p>
            <a:pPr>
              <a:buNone/>
            </a:pPr>
            <a:r>
              <a:rPr lang="tr-TR" sz="2800" dirty="0" smtClean="0">
                <a:solidFill>
                  <a:srgbClr val="FF0000"/>
                </a:solidFill>
              </a:rPr>
              <a:t>Temel Farklar</a:t>
            </a: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2"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 name="Dikdörtgen 1"/>
          <p:cNvSpPr>
            <a:spLocks noChangeArrowheads="1"/>
          </p:cNvSpPr>
          <p:nvPr/>
        </p:nvSpPr>
        <p:spPr bwMode="auto">
          <a:xfrm>
            <a:off x="1547813" y="692696"/>
            <a:ext cx="5905500" cy="532903"/>
          </a:xfrm>
          <a:prstGeom prst="rect">
            <a:avLst/>
          </a:prstGeom>
          <a:noFill/>
          <a:ln w="9525">
            <a:noFill/>
            <a:miter lim="800000"/>
            <a:headEnd/>
            <a:tailEnd/>
          </a:ln>
        </p:spPr>
        <p:txBody>
          <a:bodyPr>
            <a:spAutoFit/>
          </a:bodyPr>
          <a:lstStyle/>
          <a:p>
            <a:pPr>
              <a:lnSpc>
                <a:spcPct val="107000"/>
              </a:lnSpc>
              <a:spcAft>
                <a:spcPts val="800"/>
              </a:spcAft>
            </a:pPr>
            <a:r>
              <a:rPr lang="tr-TR" altLang="tr-TR" sz="2800" b="1" dirty="0" smtClean="0">
                <a:solidFill>
                  <a:srgbClr val="FF0000"/>
                </a:solidFill>
                <a:latin typeface="Calibri" pitchFamily="34" charset="0"/>
                <a:ea typeface="Calibri" pitchFamily="34" charset="0"/>
                <a:cs typeface="Times New Roman" pitchFamily="18" charset="0"/>
              </a:rPr>
              <a:t>FORMAL EĞİTİM</a:t>
            </a:r>
            <a:endParaRPr lang="tr-TR" altLang="tr-TR" sz="2800" dirty="0">
              <a:solidFill>
                <a:srgbClr val="FF0000"/>
              </a:solidFill>
              <a:latin typeface="Calibri" pitchFamily="34" charset="0"/>
              <a:ea typeface="Calibri" pitchFamily="34" charset="0"/>
              <a:cs typeface="Times New Roman" pitchFamily="18" charset="0"/>
            </a:endParaRPr>
          </a:p>
        </p:txBody>
      </p:sp>
      <p:sp>
        <p:nvSpPr>
          <p:cNvPr id="12" name="Aşağı Ok 13"/>
          <p:cNvSpPr/>
          <p:nvPr/>
        </p:nvSpPr>
        <p:spPr>
          <a:xfrm>
            <a:off x="6651625" y="1635125"/>
            <a:ext cx="414338" cy="752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sp>
        <p:nvSpPr>
          <p:cNvPr id="15" name="Aşağı Ok 15"/>
          <p:cNvSpPr/>
          <p:nvPr/>
        </p:nvSpPr>
        <p:spPr>
          <a:xfrm>
            <a:off x="2070100" y="1595438"/>
            <a:ext cx="414338" cy="754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sp>
        <p:nvSpPr>
          <p:cNvPr id="18" name="Dikdörtgen 5"/>
          <p:cNvSpPr>
            <a:spLocks noChangeArrowheads="1"/>
          </p:cNvSpPr>
          <p:nvPr/>
        </p:nvSpPr>
        <p:spPr bwMode="auto">
          <a:xfrm>
            <a:off x="285720" y="2551113"/>
            <a:ext cx="3929090" cy="3785652"/>
          </a:xfrm>
          <a:prstGeom prst="rect">
            <a:avLst/>
          </a:prstGeom>
          <a:noFill/>
          <a:ln w="9525">
            <a:noFill/>
            <a:miter lim="800000"/>
            <a:headEnd/>
            <a:tailEnd/>
          </a:ln>
        </p:spPr>
        <p:txBody>
          <a:bodyPr wrap="square">
            <a:spAutoFit/>
          </a:bodyPr>
          <a:lstStyle/>
          <a:p>
            <a:r>
              <a:rPr lang="tr-TR" altLang="tr-TR" sz="2400" b="1" dirty="0">
                <a:solidFill>
                  <a:srgbClr val="FF0000"/>
                </a:solidFill>
              </a:rPr>
              <a:t>Sargın eğitim: </a:t>
            </a:r>
            <a:r>
              <a:rPr lang="tr-TR" altLang="tr-TR" sz="2400" dirty="0">
                <a:solidFill>
                  <a:schemeClr val="tx2">
                    <a:lumMod val="50000"/>
                  </a:schemeClr>
                </a:solidFill>
              </a:rPr>
              <a:t>Sargın eğitim, örgün ve yaygın eğitim dışında kalan, bireylerin günlük yaşamda içinde belli bir eğitim almadan kendiliğinden gerçekleştirdiği öğrenme faaliyetleridir. </a:t>
            </a:r>
            <a:endParaRPr lang="tr-TR" altLang="tr-TR" sz="2400" dirty="0" smtClean="0">
              <a:solidFill>
                <a:schemeClr val="tx2">
                  <a:lumMod val="50000"/>
                </a:schemeClr>
              </a:solidFill>
            </a:endParaRPr>
          </a:p>
          <a:p>
            <a:r>
              <a:rPr lang="tr-TR" sz="2400" dirty="0" smtClean="0">
                <a:solidFill>
                  <a:schemeClr val="tx2">
                    <a:lumMod val="50000"/>
                  </a:schemeClr>
                </a:solidFill>
              </a:rPr>
              <a:t>Bireyin kendiliğinden çorap, halı ve kilim örmeyi öğrenmesi.</a:t>
            </a:r>
            <a:endParaRPr lang="tr-TR" altLang="tr-TR" sz="2400" dirty="0">
              <a:solidFill>
                <a:schemeClr val="tx2">
                  <a:lumMod val="50000"/>
                </a:schemeClr>
              </a:solidFill>
            </a:endParaRPr>
          </a:p>
        </p:txBody>
      </p:sp>
      <p:sp>
        <p:nvSpPr>
          <p:cNvPr id="19" name="Dikdörtgen 6"/>
          <p:cNvSpPr>
            <a:spLocks noChangeArrowheads="1"/>
          </p:cNvSpPr>
          <p:nvPr/>
        </p:nvSpPr>
        <p:spPr bwMode="auto">
          <a:xfrm>
            <a:off x="4883345" y="2571744"/>
            <a:ext cx="3903497" cy="3416320"/>
          </a:xfrm>
          <a:prstGeom prst="rect">
            <a:avLst/>
          </a:prstGeom>
          <a:noFill/>
          <a:ln w="9525">
            <a:noFill/>
            <a:miter lim="800000"/>
            <a:headEnd/>
            <a:tailEnd/>
          </a:ln>
        </p:spPr>
        <p:txBody>
          <a:bodyPr wrap="square">
            <a:spAutoFit/>
          </a:bodyPr>
          <a:lstStyle/>
          <a:p>
            <a:r>
              <a:rPr lang="tr-TR" altLang="tr-TR" sz="2400" b="1" dirty="0">
                <a:solidFill>
                  <a:srgbClr val="FF0000"/>
                </a:solidFill>
              </a:rPr>
              <a:t>Hizmet içi eğitim: </a:t>
            </a:r>
            <a:r>
              <a:rPr lang="tr-TR" altLang="tr-TR" sz="2400" dirty="0">
                <a:solidFill>
                  <a:schemeClr val="tx2">
                    <a:lumMod val="50000"/>
                  </a:schemeClr>
                </a:solidFill>
              </a:rPr>
              <a:t>Kişilerin hizmetteki verim ve etkinliklerinin artırılmasını, gelişmeye yol açan bilgi, beceri ve tutumların zenginleştirilmesini amaç edinen ve kurumların genel çalışma düzenini sürekli olarak etkileyen eğitimdir.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6" name="Rectangle 5"/>
          <p:cNvSpPr>
            <a:spLocks noChangeArrowheads="1"/>
          </p:cNvSpPr>
          <p:nvPr/>
        </p:nvSpPr>
        <p:spPr bwMode="auto">
          <a:xfrm>
            <a:off x="683568" y="5385846"/>
            <a:ext cx="6149462"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Dikdörtgen 1"/>
          <p:cNvSpPr>
            <a:spLocks noChangeArrowheads="1"/>
          </p:cNvSpPr>
          <p:nvPr/>
        </p:nvSpPr>
        <p:spPr bwMode="auto">
          <a:xfrm>
            <a:off x="1475656" y="314653"/>
            <a:ext cx="7056784" cy="954107"/>
          </a:xfrm>
          <a:prstGeom prst="rect">
            <a:avLst/>
          </a:prstGeom>
          <a:noFill/>
          <a:ln w="9525">
            <a:noFill/>
            <a:miter lim="800000"/>
            <a:headEnd/>
            <a:tailEnd/>
          </a:ln>
        </p:spPr>
        <p:txBody>
          <a:bodyPr wrap="square">
            <a:spAutoFit/>
          </a:bodyPr>
          <a:lstStyle/>
          <a:p>
            <a:pPr>
              <a:buNone/>
            </a:pPr>
            <a:r>
              <a:rPr lang="tr-TR" sz="2800" dirty="0" smtClean="0">
                <a:solidFill>
                  <a:srgbClr val="FF0000"/>
                </a:solidFill>
              </a:rPr>
              <a:t>Pedagoji ve Androgoji Arasında</a:t>
            </a:r>
          </a:p>
          <a:p>
            <a:pPr>
              <a:buNone/>
            </a:pPr>
            <a:r>
              <a:rPr lang="tr-TR" sz="2800" dirty="0" smtClean="0">
                <a:solidFill>
                  <a:srgbClr val="FF0000"/>
                </a:solidFill>
              </a:rPr>
              <a:t>Temel Farklar</a:t>
            </a:r>
          </a:p>
        </p:txBody>
      </p:sp>
      <p:sp>
        <p:nvSpPr>
          <p:cNvPr id="16" name="15 Dikdörtgen"/>
          <p:cNvSpPr/>
          <p:nvPr/>
        </p:nvSpPr>
        <p:spPr>
          <a:xfrm>
            <a:off x="71406" y="1720840"/>
            <a:ext cx="9072594" cy="3785652"/>
          </a:xfrm>
          <a:prstGeom prst="rect">
            <a:avLst/>
          </a:prstGeom>
        </p:spPr>
        <p:txBody>
          <a:bodyPr wrap="square">
            <a:spAutoFit/>
          </a:bodyPr>
          <a:lstStyle/>
          <a:p>
            <a:pPr marL="265176" indent="-265176" fontAlgn="auto">
              <a:spcAft>
                <a:spcPts val="0"/>
              </a:spcAft>
              <a:buFont typeface="Wingdings 2"/>
              <a:buNone/>
              <a:defRPr/>
            </a:pPr>
            <a:r>
              <a:rPr lang="tr-TR" sz="3000" dirty="0" smtClean="0">
                <a:solidFill>
                  <a:schemeClr val="tx2">
                    <a:lumMod val="50000"/>
                  </a:schemeClr>
                </a:solidFill>
              </a:rPr>
              <a:t>		Çocukların öğrenmeleri gelecekte kullanılmak üzere konu yönelimli iken; yetişkinlerin öğrenmeleri </a:t>
            </a:r>
            <a:r>
              <a:rPr lang="tr-TR" sz="3000" b="1" dirty="0" smtClean="0">
                <a:solidFill>
                  <a:schemeClr val="tx2">
                    <a:lumMod val="50000"/>
                  </a:schemeClr>
                </a:solidFill>
              </a:rPr>
              <a:t>sorun, yaşam ya da görevleri </a:t>
            </a:r>
            <a:r>
              <a:rPr lang="tr-TR" sz="3000" dirty="0" smtClean="0">
                <a:solidFill>
                  <a:schemeClr val="tx2">
                    <a:lumMod val="50000"/>
                  </a:schemeClr>
                </a:solidFill>
              </a:rPr>
              <a:t>ile</a:t>
            </a:r>
            <a:r>
              <a:rPr lang="tr-TR" sz="3000" b="1" dirty="0" smtClean="0">
                <a:solidFill>
                  <a:schemeClr val="tx2">
                    <a:lumMod val="50000"/>
                  </a:schemeClr>
                </a:solidFill>
              </a:rPr>
              <a:t> </a:t>
            </a:r>
            <a:r>
              <a:rPr lang="tr-TR" sz="3000" dirty="0" smtClean="0">
                <a:solidFill>
                  <a:schemeClr val="tx2">
                    <a:lumMod val="50000"/>
                  </a:schemeClr>
                </a:solidFill>
              </a:rPr>
              <a:t>ilişkilidir</a:t>
            </a:r>
            <a:r>
              <a:rPr lang="tr-TR" sz="3000" b="1" dirty="0" smtClean="0">
                <a:solidFill>
                  <a:schemeClr val="tx2">
                    <a:lumMod val="50000"/>
                  </a:schemeClr>
                </a:solidFill>
              </a:rPr>
              <a:t>.  </a:t>
            </a:r>
          </a:p>
          <a:p>
            <a:pPr marL="265176" indent="-265176" fontAlgn="auto">
              <a:spcAft>
                <a:spcPts val="0"/>
              </a:spcAft>
              <a:buFont typeface="Wingdings 2"/>
              <a:buNone/>
              <a:defRPr/>
            </a:pPr>
            <a:r>
              <a:rPr lang="tr-TR" sz="3000" b="1" dirty="0" smtClean="0">
                <a:solidFill>
                  <a:schemeClr val="tx2">
                    <a:lumMod val="50000"/>
                  </a:schemeClr>
                </a:solidFill>
              </a:rPr>
              <a:t>		</a:t>
            </a:r>
            <a:r>
              <a:rPr lang="tr-TR" sz="3000" dirty="0" smtClean="0">
                <a:solidFill>
                  <a:schemeClr val="tx2">
                    <a:lumMod val="50000"/>
                  </a:schemeClr>
                </a:solidFill>
              </a:rPr>
              <a:t>Bu durumların herhangi biri ile karşılaştıklarında  öğrenmeye uyumludurlar. </a:t>
            </a:r>
          </a:p>
          <a:p>
            <a:pPr marL="265176" indent="-265176" fontAlgn="auto">
              <a:spcAft>
                <a:spcPts val="0"/>
              </a:spcAft>
              <a:buFont typeface="Wingdings 2"/>
              <a:buNone/>
              <a:defRPr/>
            </a:pPr>
            <a:endParaRPr lang="tr-TR" sz="3000" dirty="0" smtClean="0">
              <a:solidFill>
                <a:schemeClr val="tx2">
                  <a:lumMod val="50000"/>
                </a:schemeClr>
              </a:solidFill>
            </a:endParaRPr>
          </a:p>
          <a:p>
            <a:pPr marL="265176" indent="-265176" fontAlgn="auto">
              <a:spcAft>
                <a:spcPts val="0"/>
              </a:spcAft>
              <a:buFont typeface="Wingdings 2"/>
              <a:buNone/>
              <a:defRPr/>
            </a:pPr>
            <a:r>
              <a:rPr lang="tr-TR" sz="3000" dirty="0" smtClean="0">
                <a:solidFill>
                  <a:schemeClr val="tx2">
                    <a:lumMod val="50000"/>
                  </a:schemeClr>
                </a:solidFill>
              </a:rPr>
              <a:t> 	</a:t>
            </a:r>
            <a:r>
              <a:rPr lang="tr-TR" sz="3000" dirty="0" smtClean="0">
                <a:solidFill>
                  <a:srgbClr val="FF0000"/>
                </a:solidFill>
              </a:rPr>
              <a:t>Öğrendiklerini gerçek yaşamlarında  uygulayabildikleri oranda kalıcı öğrenmeleri gerçekleşir. </a:t>
            </a:r>
          </a:p>
        </p:txBody>
      </p:sp>
    </p:spTree>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dirty="0" smtClean="0">
                <a:solidFill>
                  <a:srgbClr val="FF0000"/>
                </a:solidFill>
              </a:rPr>
              <a:t>Yetişkinlerde Öğrenme Engelleri</a:t>
            </a:r>
            <a:endParaRPr lang="tr-TR" sz="2500" dirty="0" smtClean="0">
              <a:solidFill>
                <a:srgbClr val="FF0000"/>
              </a:solidFill>
            </a:endParaRPr>
          </a:p>
        </p:txBody>
      </p:sp>
      <p:sp>
        <p:nvSpPr>
          <p:cNvPr id="202753" name="Rectangle 1"/>
          <p:cNvSpPr>
            <a:spLocks noChangeArrowheads="1"/>
          </p:cNvSpPr>
          <p:nvPr/>
        </p:nvSpPr>
        <p:spPr bwMode="auto">
          <a:xfrm>
            <a:off x="540568" y="2212996"/>
            <a:ext cx="8207896"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defTabSz="914400" rtl="0" eaLnBrk="1" fontAlgn="base" latinLnBrk="0" hangingPunct="1">
              <a:lnSpc>
                <a:spcPct val="100000"/>
              </a:lnSpc>
              <a:spcBef>
                <a:spcPct val="0"/>
              </a:spcBef>
              <a:spcAft>
                <a:spcPct val="0"/>
              </a:spcAft>
              <a:buClrTx/>
              <a:buSzTx/>
              <a:buFontTx/>
              <a:buNone/>
              <a:tabLst>
                <a:tab pos="215900" algn="l"/>
              </a:tabLst>
            </a:pPr>
            <a:r>
              <a:rPr lang="tr-TR" sz="2800" dirty="0" smtClean="0">
                <a:solidFill>
                  <a:schemeClr val="tx2">
                    <a:lumMod val="50000"/>
                  </a:schemeClr>
                </a:solidFill>
                <a:ea typeface="Times New Roman" pitchFamily="18" charset="0"/>
                <a:cs typeface="Arial" pitchFamily="34" charset="0"/>
              </a:rPr>
              <a:t>K</a:t>
            </a:r>
            <a:r>
              <a:rPr kumimoji="0" lang="tr-TR" sz="2800" i="0" u="none" strike="noStrike" cap="none" normalizeH="0" baseline="0" dirty="0" smtClean="0">
                <a:ln>
                  <a:noFill/>
                </a:ln>
                <a:solidFill>
                  <a:schemeClr val="tx2">
                    <a:lumMod val="50000"/>
                  </a:schemeClr>
                </a:solidFill>
                <a:effectLst/>
                <a:ea typeface="Times New Roman" pitchFamily="18" charset="0"/>
                <a:cs typeface="Arial" pitchFamily="34" charset="0"/>
              </a:rPr>
              <a:t>işisel </a:t>
            </a:r>
            <a:r>
              <a:rPr lang="tr-TR" sz="2800" dirty="0" smtClean="0">
                <a:solidFill>
                  <a:schemeClr val="tx2">
                    <a:lumMod val="50000"/>
                  </a:schemeClr>
                </a:solidFill>
                <a:ea typeface="Times New Roman" pitchFamily="18" charset="0"/>
                <a:cs typeface="Arial" pitchFamily="34" charset="0"/>
              </a:rPr>
              <a:t>E</a:t>
            </a:r>
            <a:r>
              <a:rPr kumimoji="0" lang="tr-TR" sz="2800" i="0" u="none" strike="noStrike" cap="none" normalizeH="0" baseline="0" dirty="0" smtClean="0">
                <a:ln>
                  <a:noFill/>
                </a:ln>
                <a:solidFill>
                  <a:schemeClr val="tx2">
                    <a:lumMod val="50000"/>
                  </a:schemeClr>
                </a:solidFill>
                <a:effectLst/>
                <a:ea typeface="Times New Roman" pitchFamily="18" charset="0"/>
                <a:cs typeface="Arial" pitchFamily="34" charset="0"/>
              </a:rPr>
              <a:t>ngeller</a:t>
            </a:r>
          </a:p>
          <a:p>
            <a:pPr indent="449263" fontAlgn="base">
              <a:spcBef>
                <a:spcPct val="0"/>
              </a:spcBef>
              <a:spcAft>
                <a:spcPct val="0"/>
              </a:spcAft>
              <a:tabLst>
                <a:tab pos="215900" algn="l"/>
              </a:tabLst>
            </a:pPr>
            <a:r>
              <a:rPr lang="tr-TR" sz="2800" dirty="0" smtClean="0">
                <a:solidFill>
                  <a:schemeClr val="tx2">
                    <a:lumMod val="50000"/>
                  </a:schemeClr>
                </a:solidFill>
              </a:rPr>
              <a:t>Ev Yaşantısından Kaynaklanan Engeller</a:t>
            </a:r>
          </a:p>
          <a:p>
            <a:pPr lvl="0" indent="449263" fontAlgn="base">
              <a:spcBef>
                <a:spcPct val="0"/>
              </a:spcBef>
              <a:spcAft>
                <a:spcPct val="0"/>
              </a:spcAft>
              <a:tabLst>
                <a:tab pos="215900" algn="l"/>
              </a:tabLst>
            </a:pPr>
            <a:r>
              <a:rPr lang="tr-TR" sz="2800" dirty="0" smtClean="0">
                <a:solidFill>
                  <a:schemeClr val="tx2">
                    <a:lumMod val="50000"/>
                  </a:schemeClr>
                </a:solidFill>
              </a:rPr>
              <a:t>Dış Etmenler</a:t>
            </a:r>
          </a:p>
          <a:p>
            <a:pPr indent="449263" fontAlgn="base">
              <a:spcBef>
                <a:spcPct val="0"/>
              </a:spcBef>
              <a:spcAft>
                <a:spcPct val="0"/>
              </a:spcAft>
              <a:tabLst>
                <a:tab pos="215900" algn="l"/>
              </a:tabLst>
            </a:pPr>
            <a:endParaRPr lang="tr-TR" sz="2800" dirty="0" smtClean="0">
              <a:solidFill>
                <a:srgbClr val="FF0000"/>
              </a:solidFill>
            </a:endParaRPr>
          </a:p>
          <a:p>
            <a:pPr marL="0" marR="0" lvl="0" indent="449263" defTabSz="914400" rtl="0" eaLnBrk="1" fontAlgn="base" latinLnBrk="0" hangingPunct="1">
              <a:lnSpc>
                <a:spcPct val="100000"/>
              </a:lnSpc>
              <a:spcBef>
                <a:spcPct val="0"/>
              </a:spcBef>
              <a:spcAft>
                <a:spcPct val="0"/>
              </a:spcAft>
              <a:buClrTx/>
              <a:buSzTx/>
              <a:buFontTx/>
              <a:buNone/>
              <a:tabLst>
                <a:tab pos="215900" algn="l"/>
              </a:tabLst>
            </a:pPr>
            <a:endParaRPr kumimoji="0" lang="tr-TR" sz="2600" i="0" u="none" strike="noStrike" cap="none" normalizeH="0" baseline="0" dirty="0" smtClean="0">
              <a:ln>
                <a:noFill/>
              </a:ln>
              <a:solidFill>
                <a:srgbClr val="FF0000"/>
              </a:solidFill>
              <a:effectLst/>
              <a:cs typeface="Arial" pitchFamily="34" charset="0"/>
            </a:endParaRPr>
          </a:p>
        </p:txBody>
      </p:sp>
      <p:pic>
        <p:nvPicPr>
          <p:cNvPr id="228354" name="Picture 2" descr="Yetişkinlerde Öğrenme Engelleri ile ilgili görsel sonucu"/>
          <p:cNvPicPr>
            <a:picLocks noChangeAspect="1" noChangeArrowheads="1"/>
          </p:cNvPicPr>
          <p:nvPr/>
        </p:nvPicPr>
        <p:blipFill>
          <a:blip r:embed="rId4" cstate="print"/>
          <a:srcRect/>
          <a:stretch>
            <a:fillRect/>
          </a:stretch>
        </p:blipFill>
        <p:spPr bwMode="auto">
          <a:xfrm>
            <a:off x="3059832" y="3573016"/>
            <a:ext cx="5209447" cy="2444925"/>
          </a:xfrm>
          <a:prstGeom prst="rect">
            <a:avLst/>
          </a:prstGeom>
          <a:noFill/>
        </p:spPr>
      </p:pic>
    </p:spTree>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dirty="0" smtClean="0">
                <a:solidFill>
                  <a:srgbClr val="FF0000"/>
                </a:solidFill>
              </a:rPr>
              <a:t>Yetişkinlerde Öğrenme Engelleri</a:t>
            </a:r>
            <a:endParaRPr lang="tr-TR" sz="2500" dirty="0" smtClean="0">
              <a:solidFill>
                <a:srgbClr val="FF0000"/>
              </a:solidFill>
            </a:endParaRPr>
          </a:p>
        </p:txBody>
      </p:sp>
      <p:sp>
        <p:nvSpPr>
          <p:cNvPr id="202753" name="Rectangle 1"/>
          <p:cNvSpPr>
            <a:spLocks noChangeArrowheads="1"/>
          </p:cNvSpPr>
          <p:nvPr/>
        </p:nvSpPr>
        <p:spPr bwMode="auto">
          <a:xfrm>
            <a:off x="540568" y="2266994"/>
            <a:ext cx="8207896"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tr-TR" sz="2800" b="1" dirty="0" smtClean="0">
                <a:solidFill>
                  <a:schemeClr val="accent1">
                    <a:lumMod val="50000"/>
                  </a:schemeClr>
                </a:solidFill>
              </a:rPr>
              <a:t>Kişisel Engeller</a:t>
            </a:r>
          </a:p>
          <a:p>
            <a:pPr lvl="0"/>
            <a:endParaRPr lang="tr-TR" sz="2800" dirty="0" smtClean="0">
              <a:solidFill>
                <a:schemeClr val="accent1">
                  <a:lumMod val="50000"/>
                </a:schemeClr>
              </a:solidFill>
            </a:endParaRPr>
          </a:p>
          <a:p>
            <a:pPr lvl="0"/>
            <a:r>
              <a:rPr lang="tr-TR" sz="2800" dirty="0" smtClean="0">
                <a:solidFill>
                  <a:schemeClr val="accent1">
                    <a:lumMod val="50000"/>
                  </a:schemeClr>
                </a:solidFill>
              </a:rPr>
              <a:t>Bilinmeyenden korkma,</a:t>
            </a:r>
          </a:p>
          <a:p>
            <a:pPr lvl="0"/>
            <a:r>
              <a:rPr lang="tr-TR" sz="2800" dirty="0" smtClean="0">
                <a:solidFill>
                  <a:schemeClr val="accent1">
                    <a:lumMod val="50000"/>
                  </a:schemeClr>
                </a:solidFill>
              </a:rPr>
              <a:t>Gülünç olma korkusu,</a:t>
            </a:r>
          </a:p>
          <a:p>
            <a:pPr lvl="0"/>
            <a:r>
              <a:rPr lang="tr-TR" sz="2800" dirty="0" smtClean="0">
                <a:solidFill>
                  <a:schemeClr val="accent1">
                    <a:lumMod val="50000"/>
                  </a:schemeClr>
                </a:solidFill>
              </a:rPr>
              <a:t>Güvensizlik ve sosyal açıdan yetersiz olma korkusu,</a:t>
            </a:r>
          </a:p>
          <a:p>
            <a:pPr lvl="0"/>
            <a:r>
              <a:rPr lang="tr-TR" sz="2800" dirty="0" smtClean="0">
                <a:solidFill>
                  <a:schemeClr val="accent1">
                    <a:lumMod val="50000"/>
                  </a:schemeClr>
                </a:solidFill>
              </a:rPr>
              <a:t>Okuldan hoşlanmama,</a:t>
            </a:r>
          </a:p>
          <a:p>
            <a:pPr lvl="0"/>
            <a:r>
              <a:rPr lang="tr-TR" sz="2800" dirty="0" smtClean="0">
                <a:solidFill>
                  <a:schemeClr val="accent1">
                    <a:lumMod val="50000"/>
                  </a:schemeClr>
                </a:solidFill>
              </a:rPr>
              <a:t>Öğrenmeye karşı olumsuz tutum,</a:t>
            </a:r>
          </a:p>
          <a:p>
            <a:pPr lvl="0"/>
            <a:r>
              <a:rPr lang="tr-TR" sz="2800" dirty="0" smtClean="0">
                <a:solidFill>
                  <a:schemeClr val="accent1">
                    <a:lumMod val="50000"/>
                  </a:schemeClr>
                </a:solidFill>
              </a:rPr>
              <a:t>Eğitimin sağlayacağı yarardan emin olmama,</a:t>
            </a:r>
          </a:p>
          <a:p>
            <a:pPr lvl="0"/>
            <a:r>
              <a:rPr lang="tr-TR" sz="2800" dirty="0" smtClean="0">
                <a:solidFill>
                  <a:schemeClr val="accent1">
                    <a:lumMod val="50000"/>
                  </a:schemeClr>
                </a:solidFill>
              </a:rPr>
              <a:t>Zihinsel ve fiziksel eksiklikler.</a:t>
            </a:r>
          </a:p>
        </p:txBody>
      </p:sp>
      <p:pic>
        <p:nvPicPr>
          <p:cNvPr id="6146" name="Picture 2" descr="gülünç ile ilgili görsel sonucu"/>
          <p:cNvPicPr>
            <a:picLocks noChangeAspect="1" noChangeArrowheads="1"/>
          </p:cNvPicPr>
          <p:nvPr/>
        </p:nvPicPr>
        <p:blipFill>
          <a:blip r:embed="rId4" cstate="print"/>
          <a:srcRect/>
          <a:stretch>
            <a:fillRect/>
          </a:stretch>
        </p:blipFill>
        <p:spPr bwMode="auto">
          <a:xfrm>
            <a:off x="4757896" y="1551366"/>
            <a:ext cx="3640500" cy="245369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dirty="0" smtClean="0">
                <a:solidFill>
                  <a:srgbClr val="FF0000"/>
                </a:solidFill>
              </a:rPr>
              <a:t>Yetişkinlerde Öğrenme Engelleri</a:t>
            </a:r>
            <a:endParaRPr lang="tr-TR" sz="2500" dirty="0" smtClean="0">
              <a:solidFill>
                <a:srgbClr val="FF0000"/>
              </a:solidFill>
            </a:endParaRPr>
          </a:p>
        </p:txBody>
      </p:sp>
      <p:sp>
        <p:nvSpPr>
          <p:cNvPr id="202753" name="Rectangle 1"/>
          <p:cNvSpPr>
            <a:spLocks noChangeArrowheads="1"/>
          </p:cNvSpPr>
          <p:nvPr/>
        </p:nvSpPr>
        <p:spPr bwMode="auto">
          <a:xfrm>
            <a:off x="540568" y="1628800"/>
            <a:ext cx="8207896" cy="261610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tr-TR" sz="2600" b="1" dirty="0" smtClean="0">
                <a:solidFill>
                  <a:schemeClr val="accent1">
                    <a:lumMod val="50000"/>
                  </a:schemeClr>
                </a:solidFill>
              </a:rPr>
              <a:t>Yetişkinin Ev Yaşantısından Kaynaklanan Engeller</a:t>
            </a:r>
          </a:p>
          <a:p>
            <a:pPr lvl="0"/>
            <a:endParaRPr lang="tr-TR" sz="2600" dirty="0" smtClean="0">
              <a:solidFill>
                <a:schemeClr val="accent1">
                  <a:lumMod val="50000"/>
                </a:schemeClr>
              </a:solidFill>
            </a:endParaRPr>
          </a:p>
          <a:p>
            <a:pPr lvl="0"/>
            <a:r>
              <a:rPr lang="tr-TR" sz="2800" dirty="0" smtClean="0">
                <a:solidFill>
                  <a:schemeClr val="accent1">
                    <a:lumMod val="50000"/>
                  </a:schemeClr>
                </a:solidFill>
              </a:rPr>
              <a:t>Ev işlerinden fırsat bulamama,</a:t>
            </a:r>
          </a:p>
          <a:p>
            <a:pPr lvl="0"/>
            <a:r>
              <a:rPr lang="tr-TR" sz="2800" dirty="0" smtClean="0">
                <a:solidFill>
                  <a:schemeClr val="accent1">
                    <a:lumMod val="50000"/>
                  </a:schemeClr>
                </a:solidFill>
              </a:rPr>
              <a:t>Aile üyelerinden birinin veya hepsinin karşı koyması,</a:t>
            </a:r>
          </a:p>
          <a:p>
            <a:pPr lvl="0"/>
            <a:r>
              <a:rPr lang="tr-TR" sz="2800" dirty="0" smtClean="0">
                <a:solidFill>
                  <a:schemeClr val="accent1">
                    <a:lumMod val="50000"/>
                  </a:schemeClr>
                </a:solidFill>
              </a:rPr>
              <a:t>Evdeki koşulların öğrenme için gerekli çalışmaya elverişli olmaması.</a:t>
            </a:r>
            <a:endParaRPr lang="tr-TR" sz="2800" dirty="0">
              <a:solidFill>
                <a:schemeClr val="accent1">
                  <a:lumMod val="50000"/>
                </a:schemeClr>
              </a:solidFill>
            </a:endParaRPr>
          </a:p>
        </p:txBody>
      </p:sp>
      <p:pic>
        <p:nvPicPr>
          <p:cNvPr id="4098" name="Picture 2" descr="günlük ev işleri ile ilgili görsel sonucu"/>
          <p:cNvPicPr>
            <a:picLocks noChangeAspect="1" noChangeArrowheads="1"/>
          </p:cNvPicPr>
          <p:nvPr/>
        </p:nvPicPr>
        <p:blipFill>
          <a:blip r:embed="rId4" cstate="print"/>
          <a:srcRect/>
          <a:stretch>
            <a:fillRect/>
          </a:stretch>
        </p:blipFill>
        <p:spPr bwMode="auto">
          <a:xfrm>
            <a:off x="4716016" y="3894161"/>
            <a:ext cx="3810000" cy="234315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dirty="0" smtClean="0">
                <a:solidFill>
                  <a:srgbClr val="FF0000"/>
                </a:solidFill>
              </a:rPr>
              <a:t>Yetişkinlerde Öğrenme Engelleri</a:t>
            </a:r>
            <a:endParaRPr lang="tr-TR" sz="2500" dirty="0" smtClean="0">
              <a:solidFill>
                <a:srgbClr val="FF0000"/>
              </a:solidFill>
            </a:endParaRPr>
          </a:p>
        </p:txBody>
      </p:sp>
      <p:sp>
        <p:nvSpPr>
          <p:cNvPr id="202753" name="Rectangle 1"/>
          <p:cNvSpPr>
            <a:spLocks noChangeArrowheads="1"/>
          </p:cNvSpPr>
          <p:nvPr/>
        </p:nvSpPr>
        <p:spPr bwMode="auto">
          <a:xfrm>
            <a:off x="540568" y="1598023"/>
            <a:ext cx="8207896"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tr-TR" sz="2800" b="1" dirty="0" smtClean="0">
                <a:solidFill>
                  <a:schemeClr val="accent1">
                    <a:lumMod val="50000"/>
                  </a:schemeClr>
                </a:solidFill>
              </a:rPr>
              <a:t>Dış Etmenler</a:t>
            </a:r>
          </a:p>
          <a:p>
            <a:pPr lvl="0"/>
            <a:endParaRPr lang="tr-TR" sz="2800" dirty="0" smtClean="0">
              <a:solidFill>
                <a:schemeClr val="accent1">
                  <a:lumMod val="50000"/>
                </a:schemeClr>
              </a:solidFill>
            </a:endParaRPr>
          </a:p>
          <a:p>
            <a:pPr lvl="0"/>
            <a:r>
              <a:rPr lang="tr-TR" sz="2800" dirty="0" smtClean="0">
                <a:solidFill>
                  <a:schemeClr val="accent1">
                    <a:lumMod val="50000"/>
                  </a:schemeClr>
                </a:solidFill>
              </a:rPr>
              <a:t>Vardiya çalışması,</a:t>
            </a:r>
          </a:p>
          <a:p>
            <a:pPr lvl="0"/>
            <a:r>
              <a:rPr lang="tr-TR" sz="2800" dirty="0" smtClean="0">
                <a:solidFill>
                  <a:schemeClr val="accent1">
                    <a:lumMod val="50000"/>
                  </a:schemeClr>
                </a:solidFill>
              </a:rPr>
              <a:t>Vücut yorgunluğu,</a:t>
            </a:r>
          </a:p>
          <a:p>
            <a:pPr lvl="0"/>
            <a:r>
              <a:rPr lang="tr-TR" sz="2800" dirty="0" smtClean="0">
                <a:solidFill>
                  <a:schemeClr val="accent1">
                    <a:lumMod val="50000"/>
                  </a:schemeClr>
                </a:solidFill>
              </a:rPr>
              <a:t>Ulaşım zorluğu,</a:t>
            </a:r>
          </a:p>
          <a:p>
            <a:pPr lvl="0"/>
            <a:r>
              <a:rPr lang="tr-TR" sz="2800" dirty="0" smtClean="0">
                <a:solidFill>
                  <a:schemeClr val="accent1">
                    <a:lumMod val="50000"/>
                  </a:schemeClr>
                </a:solidFill>
              </a:rPr>
              <a:t>Ekonomik yetersizlik.</a:t>
            </a:r>
            <a:endParaRPr lang="tr-TR" sz="2800" dirty="0">
              <a:solidFill>
                <a:schemeClr val="accent1">
                  <a:lumMod val="50000"/>
                </a:schemeClr>
              </a:solidFill>
            </a:endParaRPr>
          </a:p>
        </p:txBody>
      </p:sp>
      <p:pic>
        <p:nvPicPr>
          <p:cNvPr id="2050" name="Picture 2" descr="yorgunluk ile ilgili görsel sonucu"/>
          <p:cNvPicPr>
            <a:picLocks noChangeAspect="1" noChangeArrowheads="1"/>
          </p:cNvPicPr>
          <p:nvPr/>
        </p:nvPicPr>
        <p:blipFill>
          <a:blip r:embed="rId4" cstate="print"/>
          <a:srcRect/>
          <a:stretch>
            <a:fillRect/>
          </a:stretch>
        </p:blipFill>
        <p:spPr bwMode="auto">
          <a:xfrm>
            <a:off x="3779912" y="3573016"/>
            <a:ext cx="5076056" cy="257707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
        <p:nvSpPr>
          <p:cNvPr id="17" name="16 Dikdörtgen"/>
          <p:cNvSpPr/>
          <p:nvPr/>
        </p:nvSpPr>
        <p:spPr>
          <a:xfrm>
            <a:off x="323528" y="1729956"/>
            <a:ext cx="8568952" cy="424732"/>
          </a:xfrm>
          <a:prstGeom prst="rect">
            <a:avLst/>
          </a:prstGeom>
        </p:spPr>
        <p:txBody>
          <a:bodyPr wrap="square">
            <a:spAutoFit/>
          </a:bodyPr>
          <a:lstStyle/>
          <a:p>
            <a:pPr marL="342900" lvl="1" indent="-342900">
              <a:lnSpc>
                <a:spcPct val="90000"/>
              </a:lnSpc>
            </a:pPr>
            <a:r>
              <a:rPr lang="tr-TR" sz="2400" dirty="0" smtClean="0">
                <a:solidFill>
                  <a:schemeClr val="tx2"/>
                </a:solidFill>
              </a:rPr>
              <a:t>	</a:t>
            </a:r>
            <a:endParaRPr lang="tr-TR" sz="2400" dirty="0">
              <a:solidFill>
                <a:schemeClr val="tx2"/>
              </a:solidFill>
            </a:endParaRPr>
          </a:p>
        </p:txBody>
      </p:sp>
      <p:sp>
        <p:nvSpPr>
          <p:cNvPr id="18" name="17 Dikdörtgen"/>
          <p:cNvSpPr/>
          <p:nvPr/>
        </p:nvSpPr>
        <p:spPr>
          <a:xfrm>
            <a:off x="35496" y="1556792"/>
            <a:ext cx="8568952" cy="4662815"/>
          </a:xfrm>
          <a:prstGeom prst="rect">
            <a:avLst/>
          </a:prstGeom>
        </p:spPr>
        <p:txBody>
          <a:bodyPr wrap="square">
            <a:spAutoFit/>
          </a:bodyPr>
          <a:lstStyle/>
          <a:p>
            <a:pPr marL="342900" lvl="1" indent="-342900">
              <a:lnSpc>
                <a:spcPct val="90000"/>
              </a:lnSpc>
            </a:pPr>
            <a:r>
              <a:rPr lang="tr-TR" sz="3000" dirty="0" smtClean="0">
                <a:solidFill>
                  <a:schemeClr val="tx2">
                    <a:lumMod val="50000"/>
                  </a:schemeClr>
                </a:solidFill>
              </a:rPr>
              <a:t>	</a:t>
            </a:r>
            <a:r>
              <a:rPr lang="tr-TR" sz="3000" b="1" dirty="0" smtClean="0">
                <a:solidFill>
                  <a:schemeClr val="tx2">
                    <a:lumMod val="50000"/>
                  </a:schemeClr>
                </a:solidFill>
              </a:rPr>
              <a:t>Yetişkin, motivasyonu ve başarılı olması için eğitimin amaç ve hedeflerini bilmelidir. </a:t>
            </a:r>
          </a:p>
          <a:p>
            <a:pPr marL="342900" lvl="1" indent="-342900">
              <a:lnSpc>
                <a:spcPct val="90000"/>
              </a:lnSpc>
            </a:pPr>
            <a:r>
              <a:rPr lang="tr-TR" sz="3000" dirty="0" smtClean="0">
                <a:solidFill>
                  <a:schemeClr val="tx2">
                    <a:lumMod val="50000"/>
                  </a:schemeClr>
                </a:solidFill>
              </a:rPr>
              <a:t>	Gereksinim duyduğu için eğitim almaya karar veren yetişkin, alacağı eğitimin kendi konularıyla bağlantılı olmasını ister. </a:t>
            </a:r>
          </a:p>
          <a:p>
            <a:pPr marL="342900" lvl="1" indent="-342900">
              <a:lnSpc>
                <a:spcPct val="90000"/>
              </a:lnSpc>
            </a:pPr>
            <a:r>
              <a:rPr lang="tr-TR" sz="3000" dirty="0" smtClean="0">
                <a:solidFill>
                  <a:schemeClr val="tx2">
                    <a:lumMod val="50000"/>
                  </a:schemeClr>
                </a:solidFill>
              </a:rPr>
              <a:t>	Yetişkinin  motivasyonu ve başarılı olması için eğitimin amaçları ve hedefleri, onların ihtiyaçlarına göre belirlenmelidir.</a:t>
            </a:r>
            <a:endParaRPr lang="tr-TR" sz="3000" b="1" dirty="0" smtClean="0">
              <a:solidFill>
                <a:schemeClr val="tx2">
                  <a:lumMod val="50000"/>
                </a:schemeClr>
              </a:solidFill>
            </a:endParaRPr>
          </a:p>
          <a:p>
            <a:pPr marL="342900" lvl="1" indent="-342900">
              <a:lnSpc>
                <a:spcPct val="90000"/>
              </a:lnSpc>
            </a:pPr>
            <a:r>
              <a:rPr lang="tr-TR" sz="3000" dirty="0" smtClean="0">
                <a:solidFill>
                  <a:schemeClr val="tx2">
                    <a:lumMod val="50000"/>
                  </a:schemeClr>
                </a:solidFill>
              </a:rPr>
              <a:t>	</a:t>
            </a:r>
            <a:r>
              <a:rPr lang="tr-TR" sz="3000" dirty="0" smtClean="0">
                <a:solidFill>
                  <a:srgbClr val="FF0000"/>
                </a:solidFill>
              </a:rPr>
              <a:t>Eğitimin başında konacak  net ve açıklayıcı hedefler, katılımcıların hevesini ve ilgisini artırır.  İlgilerini doğru yöne yönlendirir.  </a:t>
            </a:r>
            <a:r>
              <a:rPr lang="tr-TR" sz="3000" dirty="0" smtClean="0">
                <a:solidFill>
                  <a:schemeClr val="tx2">
                    <a:lumMod val="50000"/>
                  </a:schemeClr>
                </a:solidFill>
              </a:rPr>
              <a:t>	</a:t>
            </a:r>
            <a:endParaRPr lang="tr-TR" sz="30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
        <p:nvSpPr>
          <p:cNvPr id="17" name="16 Dikdörtgen"/>
          <p:cNvSpPr/>
          <p:nvPr/>
        </p:nvSpPr>
        <p:spPr>
          <a:xfrm>
            <a:off x="323528" y="1729956"/>
            <a:ext cx="8568952" cy="424732"/>
          </a:xfrm>
          <a:prstGeom prst="rect">
            <a:avLst/>
          </a:prstGeom>
        </p:spPr>
        <p:txBody>
          <a:bodyPr wrap="square">
            <a:spAutoFit/>
          </a:bodyPr>
          <a:lstStyle/>
          <a:p>
            <a:pPr marL="342900" lvl="1" indent="-342900">
              <a:lnSpc>
                <a:spcPct val="90000"/>
              </a:lnSpc>
            </a:pPr>
            <a:r>
              <a:rPr lang="tr-TR" sz="2400" dirty="0" smtClean="0">
                <a:solidFill>
                  <a:schemeClr val="tx2"/>
                </a:solidFill>
              </a:rPr>
              <a:t>	</a:t>
            </a:r>
            <a:endParaRPr lang="tr-TR" sz="2400" dirty="0">
              <a:solidFill>
                <a:schemeClr val="tx2"/>
              </a:solidFill>
            </a:endParaRPr>
          </a:p>
        </p:txBody>
      </p:sp>
      <p:sp>
        <p:nvSpPr>
          <p:cNvPr id="18" name="17 Dikdörtgen"/>
          <p:cNvSpPr/>
          <p:nvPr/>
        </p:nvSpPr>
        <p:spPr>
          <a:xfrm>
            <a:off x="35496" y="1556792"/>
            <a:ext cx="9108504" cy="4662815"/>
          </a:xfrm>
          <a:prstGeom prst="rect">
            <a:avLst/>
          </a:prstGeom>
        </p:spPr>
        <p:txBody>
          <a:bodyPr wrap="square">
            <a:spAutoFit/>
          </a:bodyPr>
          <a:lstStyle/>
          <a:p>
            <a:pPr marL="342900" lvl="1" indent="-342900">
              <a:lnSpc>
                <a:spcPct val="90000"/>
              </a:lnSpc>
            </a:pPr>
            <a:r>
              <a:rPr lang="tr-TR" sz="3000" b="1" dirty="0" smtClean="0">
                <a:solidFill>
                  <a:schemeClr val="accent1">
                    <a:lumMod val="50000"/>
                  </a:schemeClr>
                </a:solidFill>
              </a:rPr>
              <a:t>	Yetişkin öğrenme sürecine katılmalıdır.</a:t>
            </a:r>
          </a:p>
          <a:p>
            <a:pPr marL="342900" lvl="1" indent="-342900">
              <a:lnSpc>
                <a:spcPct val="90000"/>
              </a:lnSpc>
            </a:pPr>
            <a:r>
              <a:rPr lang="tr-TR" sz="3000" dirty="0" smtClean="0"/>
              <a:t>	Yetişkinler eğitime etkin olarak katılmak isterler. Yetişkinler, yalnızca arkaya</a:t>
            </a:r>
            <a:r>
              <a:rPr lang="tr-TR" sz="3000" b="1" dirty="0" smtClean="0"/>
              <a:t> </a:t>
            </a:r>
            <a:r>
              <a:rPr lang="tr-TR" sz="3000" dirty="0" smtClean="0"/>
              <a:t>yaslanıp dinlemeyi çok sevmezler.</a:t>
            </a:r>
            <a:r>
              <a:rPr lang="tr-TR" sz="3000" b="1" dirty="0" smtClean="0"/>
              <a:t> </a:t>
            </a:r>
          </a:p>
          <a:p>
            <a:pPr marL="342900" lvl="1" indent="-342900">
              <a:lnSpc>
                <a:spcPct val="90000"/>
              </a:lnSpc>
            </a:pPr>
            <a:endParaRPr lang="tr-TR" sz="3000" b="1" dirty="0" smtClean="0"/>
          </a:p>
          <a:p>
            <a:pPr marL="342900" lvl="1" indent="-342900">
              <a:lnSpc>
                <a:spcPct val="90000"/>
              </a:lnSpc>
            </a:pPr>
            <a:r>
              <a:rPr lang="tr-TR" sz="3000" b="1" dirty="0" smtClean="0">
                <a:solidFill>
                  <a:srgbClr val="FF0000"/>
                </a:solidFill>
              </a:rPr>
              <a:t>	</a:t>
            </a:r>
            <a:r>
              <a:rPr lang="tr-TR" sz="3000" dirty="0" smtClean="0">
                <a:solidFill>
                  <a:srgbClr val="FF0000"/>
                </a:solidFill>
              </a:rPr>
              <a:t>Usta bir eğitmen; program, etkinlikler ve diğer olaylarla ilgili olarak katılımcıların görüşlerini almak, soru sormak, beyin fırtınası ve tartışmalar yapmak, katılımcılara görevler vermek, değişik sınıf etkinlikleri düzenlemek gibi, katılımcıların etkin olacağı öğrenim metotlarını kullanır</a:t>
            </a:r>
            <a:r>
              <a:rPr lang="tr-TR" sz="3000" b="1" dirty="0" smtClean="0">
                <a:solidFill>
                  <a:srgbClr val="FF0000"/>
                </a:solidFill>
              </a:rPr>
              <a:t>.	</a:t>
            </a:r>
            <a:endParaRPr lang="tr-TR" sz="3000" b="1" dirty="0">
              <a:solidFill>
                <a:srgbClr val="FF0000"/>
              </a:solidFill>
            </a:endParaRPr>
          </a:p>
        </p:txBody>
      </p:sp>
    </p:spTree>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
        <p:nvSpPr>
          <p:cNvPr id="17" name="16 Dikdörtgen"/>
          <p:cNvSpPr/>
          <p:nvPr/>
        </p:nvSpPr>
        <p:spPr>
          <a:xfrm>
            <a:off x="323528" y="1729956"/>
            <a:ext cx="8568952" cy="424732"/>
          </a:xfrm>
          <a:prstGeom prst="rect">
            <a:avLst/>
          </a:prstGeom>
        </p:spPr>
        <p:txBody>
          <a:bodyPr wrap="square">
            <a:spAutoFit/>
          </a:bodyPr>
          <a:lstStyle/>
          <a:p>
            <a:pPr marL="342900" lvl="1" indent="-342900">
              <a:lnSpc>
                <a:spcPct val="90000"/>
              </a:lnSpc>
            </a:pPr>
            <a:r>
              <a:rPr lang="tr-TR" sz="2400" dirty="0" smtClean="0">
                <a:solidFill>
                  <a:schemeClr val="tx2"/>
                </a:solidFill>
              </a:rPr>
              <a:t>	</a:t>
            </a:r>
            <a:endParaRPr lang="tr-TR" sz="2400" dirty="0">
              <a:solidFill>
                <a:schemeClr val="tx2"/>
              </a:solidFill>
            </a:endParaRPr>
          </a:p>
        </p:txBody>
      </p:sp>
      <p:sp>
        <p:nvSpPr>
          <p:cNvPr id="18" name="17 Dikdörtgen"/>
          <p:cNvSpPr/>
          <p:nvPr/>
        </p:nvSpPr>
        <p:spPr>
          <a:xfrm>
            <a:off x="-285784" y="1547891"/>
            <a:ext cx="9429784" cy="4524315"/>
          </a:xfrm>
          <a:prstGeom prst="rect">
            <a:avLst/>
          </a:prstGeom>
        </p:spPr>
        <p:txBody>
          <a:bodyPr wrap="square">
            <a:spAutoFit/>
          </a:bodyPr>
          <a:lstStyle/>
          <a:p>
            <a:pPr marL="342900" lvl="1" indent="-342900">
              <a:lnSpc>
                <a:spcPct val="90000"/>
              </a:lnSpc>
            </a:pPr>
            <a:r>
              <a:rPr lang="tr-TR" sz="3000" b="1" dirty="0" smtClean="0">
                <a:solidFill>
                  <a:schemeClr val="accent1">
                    <a:lumMod val="50000"/>
                  </a:schemeClr>
                </a:solidFill>
              </a:rPr>
              <a:t>		Öğretim yetişkinin sosyal rollerini ve yeteneklerini 	geliştirici olmalıdır.</a:t>
            </a:r>
          </a:p>
          <a:p>
            <a:pPr marL="342900" lvl="1" indent="-342900">
              <a:lnSpc>
                <a:spcPct val="90000"/>
              </a:lnSpc>
            </a:pPr>
            <a:endParaRPr lang="tr-TR" sz="3000" dirty="0" smtClean="0">
              <a:solidFill>
                <a:schemeClr val="accent1">
                  <a:lumMod val="50000"/>
                </a:schemeClr>
              </a:solidFill>
            </a:endParaRPr>
          </a:p>
          <a:p>
            <a:r>
              <a:rPr lang="tr-TR" sz="3000" dirty="0" smtClean="0"/>
              <a:t>	Yetişkin işinde yükselme, herhangi bir yeteneğini 	geliştirme, </a:t>
            </a:r>
            <a:r>
              <a:rPr lang="tr-TR" sz="3000" b="1" dirty="0" smtClean="0"/>
              <a:t> </a:t>
            </a:r>
            <a:r>
              <a:rPr lang="tr-TR" sz="3000" dirty="0" smtClean="0"/>
              <a:t>mesleki bilgi ve becerisini  arttırma isteği, 	değişen yaşam koşullarına ve toplumsal gelişmelere 	uyum sağlamak gibi ihtiyaç ile programa katılmıştır. </a:t>
            </a:r>
          </a:p>
          <a:p>
            <a:endParaRPr lang="tr-TR" sz="3000" dirty="0" smtClean="0"/>
          </a:p>
          <a:p>
            <a:r>
              <a:rPr lang="tr-TR" sz="3000" dirty="0" smtClean="0">
                <a:solidFill>
                  <a:srgbClr val="FF0000"/>
                </a:solidFill>
              </a:rPr>
              <a:t>	Aldığı eğitim ona mutlaka bir şeyler katmalıdır.</a:t>
            </a:r>
          </a:p>
          <a:p>
            <a:pPr marL="342900" lvl="1" indent="-342900">
              <a:lnSpc>
                <a:spcPct val="90000"/>
              </a:lnSpc>
            </a:pPr>
            <a:r>
              <a:rPr lang="tr-TR" sz="3000" dirty="0" smtClean="0">
                <a:solidFill>
                  <a:schemeClr val="accent1">
                    <a:lumMod val="50000"/>
                  </a:schemeClr>
                </a:solidFill>
              </a:rPr>
              <a:t>	</a:t>
            </a:r>
            <a:endParaRPr lang="tr-TR" sz="3000"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
        <p:nvSpPr>
          <p:cNvPr id="17" name="16 Dikdörtgen"/>
          <p:cNvSpPr/>
          <p:nvPr/>
        </p:nvSpPr>
        <p:spPr>
          <a:xfrm>
            <a:off x="323528" y="1729956"/>
            <a:ext cx="8568952" cy="424732"/>
          </a:xfrm>
          <a:prstGeom prst="rect">
            <a:avLst/>
          </a:prstGeom>
        </p:spPr>
        <p:txBody>
          <a:bodyPr wrap="square">
            <a:spAutoFit/>
          </a:bodyPr>
          <a:lstStyle/>
          <a:p>
            <a:pPr marL="342900" lvl="1" indent="-342900">
              <a:lnSpc>
                <a:spcPct val="90000"/>
              </a:lnSpc>
            </a:pPr>
            <a:r>
              <a:rPr lang="tr-TR" sz="2400" dirty="0" smtClean="0">
                <a:solidFill>
                  <a:schemeClr val="tx2"/>
                </a:solidFill>
              </a:rPr>
              <a:t>	</a:t>
            </a:r>
            <a:endParaRPr lang="tr-TR" sz="2400" dirty="0">
              <a:solidFill>
                <a:schemeClr val="tx2"/>
              </a:solidFill>
            </a:endParaRPr>
          </a:p>
        </p:txBody>
      </p:sp>
      <p:sp>
        <p:nvSpPr>
          <p:cNvPr id="18" name="17 Dikdörtgen"/>
          <p:cNvSpPr/>
          <p:nvPr/>
        </p:nvSpPr>
        <p:spPr>
          <a:xfrm>
            <a:off x="-71470" y="1500174"/>
            <a:ext cx="9001188" cy="5867760"/>
          </a:xfrm>
          <a:prstGeom prst="rect">
            <a:avLst/>
          </a:prstGeom>
        </p:spPr>
        <p:txBody>
          <a:bodyPr wrap="square">
            <a:spAutoFit/>
          </a:bodyPr>
          <a:lstStyle/>
          <a:p>
            <a:pPr marL="342900" lvl="1" indent="-342900">
              <a:lnSpc>
                <a:spcPct val="90000"/>
              </a:lnSpc>
            </a:pPr>
            <a:r>
              <a:rPr lang="tr-TR" sz="2900" dirty="0" smtClean="0">
                <a:solidFill>
                  <a:schemeClr val="tx2">
                    <a:lumMod val="50000"/>
                  </a:schemeClr>
                </a:solidFill>
              </a:rPr>
              <a:t>	</a:t>
            </a:r>
            <a:r>
              <a:rPr lang="tr-TR" sz="2900" b="1" dirty="0" smtClean="0">
                <a:solidFill>
                  <a:schemeClr val="tx2">
                    <a:lumMod val="50000"/>
                  </a:schemeClr>
                </a:solidFill>
              </a:rPr>
              <a:t>Öğrenme için olumlu eğitim ortamı hazırlanmalıdır.</a:t>
            </a:r>
          </a:p>
          <a:p>
            <a:pPr marL="342900" lvl="1" indent="-342900">
              <a:lnSpc>
                <a:spcPct val="90000"/>
              </a:lnSpc>
            </a:pPr>
            <a:r>
              <a:rPr lang="tr-TR" sz="2900" dirty="0" smtClean="0">
                <a:solidFill>
                  <a:schemeClr val="tx2">
                    <a:lumMod val="50000"/>
                  </a:schemeClr>
                </a:solidFill>
              </a:rPr>
              <a:t>	Yetişkinler, başkalarının karşısında başarısız ya da utanç verici bir duruma düşmekten korkarlar. </a:t>
            </a:r>
          </a:p>
          <a:p>
            <a:pPr marL="342900" lvl="1" indent="-342900">
              <a:lnSpc>
                <a:spcPct val="90000"/>
              </a:lnSpc>
            </a:pPr>
            <a:r>
              <a:rPr lang="tr-TR" sz="2900" dirty="0" smtClean="0">
                <a:solidFill>
                  <a:schemeClr val="tx2">
                    <a:lumMod val="50000"/>
                  </a:schemeClr>
                </a:solidFill>
              </a:rPr>
              <a:t>	Diğer katılımcılarla ve eğitmen ile uyum sağlama endişesi taşırlar.  Verilenleri anlamama, öğretilen becerileri uygulayamama gibi endişeleri vardır.</a:t>
            </a:r>
          </a:p>
          <a:p>
            <a:pPr marL="342900" lvl="1" indent="-342900">
              <a:lnSpc>
                <a:spcPct val="90000"/>
              </a:lnSpc>
            </a:pPr>
            <a:r>
              <a:rPr lang="tr-TR" sz="1100" dirty="0" smtClean="0">
                <a:solidFill>
                  <a:schemeClr val="tx2">
                    <a:lumMod val="50000"/>
                  </a:schemeClr>
                </a:solidFill>
              </a:rPr>
              <a:t> </a:t>
            </a:r>
          </a:p>
          <a:p>
            <a:pPr marL="342900" lvl="1" indent="-342900">
              <a:lnSpc>
                <a:spcPct val="90000"/>
              </a:lnSpc>
            </a:pPr>
            <a:r>
              <a:rPr lang="tr-TR" sz="2900" dirty="0" smtClean="0">
                <a:solidFill>
                  <a:schemeClr val="tx2">
                    <a:lumMod val="50000"/>
                  </a:schemeClr>
                </a:solidFill>
              </a:rPr>
              <a:t>	</a:t>
            </a:r>
            <a:r>
              <a:rPr lang="tr-TR" sz="2900" dirty="0" smtClean="0">
                <a:solidFill>
                  <a:srgbClr val="FF0000"/>
                </a:solidFill>
              </a:rPr>
              <a:t>Eğitmen, katılımcıların bu endişeleri taşıdığını ve bunlarla nasıl baş edeceğini bilmelidir. Bunun için katılımcıları rahatlatacak etkinlikler düzenlemelidir. Bu etkinlikler, katılımcılara orada güvenli bir ortam olduğu mesajını vermelidir.</a:t>
            </a:r>
          </a:p>
          <a:p>
            <a:pPr marL="342900" lvl="1" indent="-342900">
              <a:lnSpc>
                <a:spcPct val="90000"/>
              </a:lnSpc>
            </a:pPr>
            <a:r>
              <a:rPr lang="tr-TR" sz="2900" dirty="0" smtClean="0">
                <a:solidFill>
                  <a:schemeClr val="tx2">
                    <a:lumMod val="50000"/>
                  </a:schemeClr>
                </a:solidFill>
              </a:rPr>
              <a:t> </a:t>
            </a:r>
          </a:p>
          <a:p>
            <a:pPr marL="342900" lvl="1" indent="-342900">
              <a:lnSpc>
                <a:spcPct val="90000"/>
              </a:lnSpc>
            </a:pPr>
            <a:endParaRPr lang="tr-TR" sz="2900" dirty="0" smtClean="0">
              <a:solidFill>
                <a:schemeClr val="tx2">
                  <a:lumMod val="50000"/>
                </a:schemeClr>
              </a:solidFill>
            </a:endParaRPr>
          </a:p>
          <a:p>
            <a:pPr marL="342900" lvl="1" indent="-342900">
              <a:lnSpc>
                <a:spcPct val="90000"/>
              </a:lnSpc>
            </a:pPr>
            <a:r>
              <a:rPr lang="tr-TR" sz="2900" dirty="0" smtClean="0">
                <a:solidFill>
                  <a:schemeClr val="tx2">
                    <a:lumMod val="50000"/>
                  </a:schemeClr>
                </a:solidFill>
              </a:rPr>
              <a:t>	</a:t>
            </a:r>
            <a:endParaRPr lang="tr-TR" sz="2900" dirty="0">
              <a:solidFill>
                <a:schemeClr val="tx2">
                  <a:lumMod val="50000"/>
                </a:schemeClr>
              </a:solidFill>
            </a:endParaRPr>
          </a:p>
        </p:txBody>
      </p:sp>
    </p:spTree>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F:\indir.png"/>
          <p:cNvPicPr>
            <a:picLocks noChangeAspect="1" noChangeArrowheads="1"/>
          </p:cNvPicPr>
          <p:nvPr/>
        </p:nvPicPr>
        <p:blipFill>
          <a:blip r:embed="rId3" cstate="print"/>
          <a:srcRect/>
          <a:stretch>
            <a:fillRect/>
          </a:stretch>
        </p:blipFill>
        <p:spPr bwMode="auto">
          <a:xfrm>
            <a:off x="467544" y="332656"/>
            <a:ext cx="936104" cy="936104"/>
          </a:xfrm>
          <a:prstGeom prst="rect">
            <a:avLst/>
          </a:prstGeom>
          <a:noFill/>
        </p:spPr>
      </p:pic>
      <p:cxnSp>
        <p:nvCxnSpPr>
          <p:cNvPr id="7" name="6 Düz Bağlayıcı"/>
          <p:cNvCxnSpPr/>
          <p:nvPr/>
        </p:nvCxnSpPr>
        <p:spPr>
          <a:xfrm>
            <a:off x="323528" y="1268760"/>
            <a:ext cx="8604000" cy="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0" name="9 Düz Bağlayıcı"/>
          <p:cNvCxnSpPr/>
          <p:nvPr/>
        </p:nvCxnSpPr>
        <p:spPr>
          <a:xfrm>
            <a:off x="323528" y="1421160"/>
            <a:ext cx="8604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323528" y="6444952"/>
            <a:ext cx="8604000"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4" name="13 Düz Bağlayıcı"/>
          <p:cNvCxnSpPr/>
          <p:nvPr/>
        </p:nvCxnSpPr>
        <p:spPr>
          <a:xfrm>
            <a:off x="323528" y="6597352"/>
            <a:ext cx="860400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6546" name="AutoShape 2"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36548" name="AutoShape 4" descr="yöntem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46786" name="AutoShape 2" descr="F:\%C3%96%C4%9ERET%C4%B0M %C4%B0LKE VE Y%C3%96NTEMLER%C4%B0 - ppt indir_files\img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6" name="Dikdörtgen 1"/>
          <p:cNvSpPr>
            <a:spLocks noChangeArrowheads="1"/>
          </p:cNvSpPr>
          <p:nvPr/>
        </p:nvSpPr>
        <p:spPr bwMode="auto">
          <a:xfrm>
            <a:off x="1475656" y="548680"/>
            <a:ext cx="7056784" cy="671851"/>
          </a:xfrm>
          <a:prstGeom prst="rect">
            <a:avLst/>
          </a:prstGeom>
          <a:noFill/>
          <a:ln w="9525">
            <a:noFill/>
            <a:miter lim="800000"/>
            <a:headEnd/>
            <a:tailEnd/>
          </a:ln>
        </p:spPr>
        <p:txBody>
          <a:bodyPr wrap="square">
            <a:spAutoFit/>
          </a:bodyPr>
          <a:lstStyle/>
          <a:p>
            <a:pPr>
              <a:lnSpc>
                <a:spcPct val="150000"/>
              </a:lnSpc>
              <a:buNone/>
            </a:pPr>
            <a:r>
              <a:rPr lang="tr-TR" sz="2800" b="1" dirty="0" smtClean="0">
                <a:solidFill>
                  <a:srgbClr val="FF0000"/>
                </a:solidFill>
              </a:rPr>
              <a:t>Yetişkin Eğitiminde Öğretim İlkeleri</a:t>
            </a:r>
          </a:p>
        </p:txBody>
      </p:sp>
      <p:sp>
        <p:nvSpPr>
          <p:cNvPr id="17" name="16 Dikdörtgen"/>
          <p:cNvSpPr/>
          <p:nvPr/>
        </p:nvSpPr>
        <p:spPr>
          <a:xfrm>
            <a:off x="323528" y="1729956"/>
            <a:ext cx="8568952" cy="424732"/>
          </a:xfrm>
          <a:prstGeom prst="rect">
            <a:avLst/>
          </a:prstGeom>
        </p:spPr>
        <p:txBody>
          <a:bodyPr wrap="square">
            <a:spAutoFit/>
          </a:bodyPr>
          <a:lstStyle/>
          <a:p>
            <a:pPr marL="342900" lvl="1" indent="-342900">
              <a:lnSpc>
                <a:spcPct val="90000"/>
              </a:lnSpc>
            </a:pPr>
            <a:r>
              <a:rPr lang="tr-TR" sz="2400" dirty="0" smtClean="0">
                <a:solidFill>
                  <a:schemeClr val="tx2"/>
                </a:solidFill>
              </a:rPr>
              <a:t>	</a:t>
            </a:r>
            <a:endParaRPr lang="tr-TR" sz="2400" dirty="0">
              <a:solidFill>
                <a:schemeClr val="tx2"/>
              </a:solidFill>
            </a:endParaRPr>
          </a:p>
        </p:txBody>
      </p:sp>
      <p:sp>
        <p:nvSpPr>
          <p:cNvPr id="18" name="17 Dikdörtgen"/>
          <p:cNvSpPr/>
          <p:nvPr/>
        </p:nvSpPr>
        <p:spPr>
          <a:xfrm>
            <a:off x="392718" y="1643400"/>
            <a:ext cx="9108504" cy="5716950"/>
          </a:xfrm>
          <a:prstGeom prst="rect">
            <a:avLst/>
          </a:prstGeom>
        </p:spPr>
        <p:txBody>
          <a:bodyPr wrap="square">
            <a:spAutoFit/>
          </a:bodyPr>
          <a:lstStyle/>
          <a:p>
            <a:pPr marL="342900" lvl="1" indent="-342900">
              <a:lnSpc>
                <a:spcPct val="90000"/>
              </a:lnSpc>
            </a:pPr>
            <a:r>
              <a:rPr lang="tr-TR" sz="2800" b="1" dirty="0" smtClean="0">
                <a:solidFill>
                  <a:schemeClr val="accent1">
                    <a:lumMod val="50000"/>
                  </a:schemeClr>
                </a:solidFill>
              </a:rPr>
              <a:t>Yetişkinin deneyimleri öğrenme kaynağıdır. </a:t>
            </a:r>
          </a:p>
          <a:p>
            <a:pPr marL="342900" lvl="1" indent="-342900">
              <a:lnSpc>
                <a:spcPct val="90000"/>
              </a:lnSpc>
            </a:pPr>
            <a:endParaRPr lang="tr-TR" sz="1100" dirty="0" smtClean="0">
              <a:solidFill>
                <a:schemeClr val="accent1">
                  <a:lumMod val="50000"/>
                </a:schemeClr>
              </a:solidFill>
            </a:endParaRPr>
          </a:p>
          <a:p>
            <a:r>
              <a:rPr lang="tr-TR" sz="2800" dirty="0" smtClean="0"/>
              <a:t>Her katılımcının, farklı bir geçmişi,</a:t>
            </a:r>
            <a:r>
              <a:rPr lang="tr-TR" sz="2800" b="1" dirty="0" smtClean="0"/>
              <a:t> </a:t>
            </a:r>
            <a:r>
              <a:rPr lang="tr-TR" sz="2800" dirty="0" smtClean="0"/>
              <a:t>deneyimleri ve gereksinimleri vardır.  </a:t>
            </a:r>
          </a:p>
          <a:p>
            <a:r>
              <a:rPr lang="tr-TR" sz="2800" dirty="0" smtClean="0"/>
              <a:t>Geçmiş deneyimlerin öğrenmeyi etkilediği göz önünde tutulmalı ve yeni öğrenilenler, eskilerle bütünleştirilmelidir. önceki bilgilerin yeni bilgiler üzerinde olumlu ve olumsuz etkileri olduğu bilinmeli. bunlara göre davranılmalıdır. </a:t>
            </a:r>
          </a:p>
          <a:p>
            <a:endParaRPr lang="tr-TR" sz="2800" dirty="0" smtClean="0"/>
          </a:p>
          <a:p>
            <a:r>
              <a:rPr lang="tr-TR" sz="2800" dirty="0" smtClean="0">
                <a:solidFill>
                  <a:srgbClr val="FF0000"/>
                </a:solidFill>
              </a:rPr>
              <a:t>Birbirleriyle bilgi alış verişine izin verecek bir ortam yaratmalıdır. </a:t>
            </a:r>
          </a:p>
          <a:p>
            <a:endParaRPr lang="tr-TR" sz="2800" dirty="0" smtClean="0"/>
          </a:p>
          <a:p>
            <a:pPr marL="342900" lvl="1" indent="-342900">
              <a:lnSpc>
                <a:spcPct val="90000"/>
              </a:lnSpc>
            </a:pPr>
            <a:r>
              <a:rPr lang="tr-TR" sz="2800" dirty="0" smtClean="0">
                <a:solidFill>
                  <a:schemeClr val="accent1">
                    <a:lumMod val="50000"/>
                  </a:schemeClr>
                </a:solidFill>
              </a:rPr>
              <a:t> </a:t>
            </a:r>
          </a:p>
          <a:p>
            <a:pPr marL="342900" lvl="1" indent="-342900">
              <a:lnSpc>
                <a:spcPct val="90000"/>
              </a:lnSpc>
            </a:pPr>
            <a:r>
              <a:rPr lang="tr-TR" sz="2800" dirty="0" smtClean="0">
                <a:solidFill>
                  <a:schemeClr val="accent1">
                    <a:lumMod val="50000"/>
                  </a:schemeClr>
                </a:solidFill>
              </a:rPr>
              <a:t>	</a:t>
            </a:r>
            <a:endParaRPr lang="tr-TR" sz="2800" dirty="0">
              <a:solidFill>
                <a:schemeClr val="accent1">
                  <a:lumMod val="50000"/>
                </a:schemeClr>
              </a:solidFill>
            </a:endParaRPr>
          </a:p>
        </p:txBody>
      </p:sp>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10553</TotalTime>
  <Words>6782</Words>
  <Application>Microsoft Office PowerPoint</Application>
  <PresentationFormat>Ekran Gösterisi (4:3)</PresentationFormat>
  <Paragraphs>1951</Paragraphs>
  <Slides>327</Slides>
  <Notes>231</Notes>
  <HiddenSlides>0</HiddenSlides>
  <MMClips>0</MMClips>
  <ScaleCrop>false</ScaleCrop>
  <HeadingPairs>
    <vt:vector size="4" baseType="variant">
      <vt:variant>
        <vt:lpstr>Tema</vt:lpstr>
      </vt:variant>
      <vt:variant>
        <vt:i4>1</vt:i4>
      </vt:variant>
      <vt:variant>
        <vt:lpstr>Slayt Başlıkları</vt:lpstr>
      </vt:variant>
      <vt:variant>
        <vt:i4>327</vt:i4>
      </vt:variant>
    </vt:vector>
  </HeadingPairs>
  <TitlesOfParts>
    <vt:vector size="328" baseType="lpstr">
      <vt:lpstr>Ofis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lpstr>Slayt 88</vt:lpstr>
      <vt:lpstr>Slayt 89</vt:lpstr>
      <vt:lpstr>Slayt 90</vt:lpstr>
      <vt:lpstr>Slayt 91</vt:lpstr>
      <vt:lpstr>Slayt 92</vt:lpstr>
      <vt:lpstr>Slayt 93</vt:lpstr>
      <vt:lpstr>Slayt 94</vt:lpstr>
      <vt:lpstr>Slayt 95</vt:lpstr>
      <vt:lpstr>Slayt 96</vt:lpstr>
      <vt:lpstr>Slayt 97</vt:lpstr>
      <vt:lpstr>Slayt 98</vt:lpstr>
      <vt:lpstr>Slayt 99</vt:lpstr>
      <vt:lpstr>Slayt 100</vt:lpstr>
      <vt:lpstr>Slayt 101</vt:lpstr>
      <vt:lpstr>Slayt 102</vt:lpstr>
      <vt:lpstr>Slayt 103</vt:lpstr>
      <vt:lpstr>Slayt 104</vt:lpstr>
      <vt:lpstr>Slayt 105</vt:lpstr>
      <vt:lpstr>Slayt 106</vt:lpstr>
      <vt:lpstr>Slayt 107</vt:lpstr>
      <vt:lpstr>Slayt 108</vt:lpstr>
      <vt:lpstr>Slayt 109</vt:lpstr>
      <vt:lpstr>Slayt 110</vt:lpstr>
      <vt:lpstr>Slayt 111</vt:lpstr>
      <vt:lpstr>Slayt 112</vt:lpstr>
      <vt:lpstr>Slayt 113</vt:lpstr>
      <vt:lpstr>Slayt 114</vt:lpstr>
      <vt:lpstr>Slayt 115</vt:lpstr>
      <vt:lpstr>Slayt 116</vt:lpstr>
      <vt:lpstr>Slayt 117</vt:lpstr>
      <vt:lpstr>Slayt 118</vt:lpstr>
      <vt:lpstr>Slayt 119</vt:lpstr>
      <vt:lpstr>Slayt 120</vt:lpstr>
      <vt:lpstr>Slayt 121</vt:lpstr>
      <vt:lpstr>Slayt 122</vt:lpstr>
      <vt:lpstr>Slayt 123</vt:lpstr>
      <vt:lpstr>Slayt 124</vt:lpstr>
      <vt:lpstr>Slayt 125</vt:lpstr>
      <vt:lpstr>Slayt 126</vt:lpstr>
      <vt:lpstr>Slayt 127</vt:lpstr>
      <vt:lpstr>Slayt 128</vt:lpstr>
      <vt:lpstr>Slayt 129</vt:lpstr>
      <vt:lpstr>Slayt 130</vt:lpstr>
      <vt:lpstr>Slayt 131</vt:lpstr>
      <vt:lpstr>Slayt 132</vt:lpstr>
      <vt:lpstr>Slayt 133</vt:lpstr>
      <vt:lpstr>Slayt 134</vt:lpstr>
      <vt:lpstr>Slayt 135</vt:lpstr>
      <vt:lpstr>Slayt 136</vt:lpstr>
      <vt:lpstr>Slayt 137</vt:lpstr>
      <vt:lpstr>Slayt 138</vt:lpstr>
      <vt:lpstr>Slayt 139</vt:lpstr>
      <vt:lpstr>Slayt 140</vt:lpstr>
      <vt:lpstr>Slayt 141</vt:lpstr>
      <vt:lpstr>Slayt 142</vt:lpstr>
      <vt:lpstr>Slayt 143</vt:lpstr>
      <vt:lpstr>Slayt 144</vt:lpstr>
      <vt:lpstr>Slayt 145</vt:lpstr>
      <vt:lpstr>Slayt 146</vt:lpstr>
      <vt:lpstr>Slayt 147</vt:lpstr>
      <vt:lpstr>Slayt 148</vt:lpstr>
      <vt:lpstr>Slayt 149</vt:lpstr>
      <vt:lpstr>Slayt 150</vt:lpstr>
      <vt:lpstr>Slayt 151</vt:lpstr>
      <vt:lpstr>Slayt 152</vt:lpstr>
      <vt:lpstr>Slayt 153</vt:lpstr>
      <vt:lpstr>Slayt 154</vt:lpstr>
      <vt:lpstr>Slayt 155</vt:lpstr>
      <vt:lpstr>Slayt 156</vt:lpstr>
      <vt:lpstr>Slayt 157</vt:lpstr>
      <vt:lpstr>Slayt 158</vt:lpstr>
      <vt:lpstr>Slayt 159</vt:lpstr>
      <vt:lpstr>Slayt 160</vt:lpstr>
      <vt:lpstr>Slayt 161</vt:lpstr>
      <vt:lpstr>Slayt 162</vt:lpstr>
      <vt:lpstr>Slayt 163</vt:lpstr>
      <vt:lpstr>Slayt 164</vt:lpstr>
      <vt:lpstr>Slayt 165</vt:lpstr>
      <vt:lpstr>Slayt 166</vt:lpstr>
      <vt:lpstr>Slayt 167</vt:lpstr>
      <vt:lpstr>Slayt 168</vt:lpstr>
      <vt:lpstr>Slayt 169</vt:lpstr>
      <vt:lpstr>Slayt 170</vt:lpstr>
      <vt:lpstr>Slayt 171</vt:lpstr>
      <vt:lpstr>Slayt 172</vt:lpstr>
      <vt:lpstr>Slayt 173</vt:lpstr>
      <vt:lpstr>Slayt 174</vt:lpstr>
      <vt:lpstr>Slayt 175</vt:lpstr>
      <vt:lpstr>Slayt 176</vt:lpstr>
      <vt:lpstr>Slayt 177</vt:lpstr>
      <vt:lpstr>Slayt 178</vt:lpstr>
      <vt:lpstr>Slayt 179</vt:lpstr>
      <vt:lpstr>Slayt 180</vt:lpstr>
      <vt:lpstr>Slayt 181</vt:lpstr>
      <vt:lpstr>Slayt 182</vt:lpstr>
      <vt:lpstr>Slayt 183</vt:lpstr>
      <vt:lpstr>Slayt 184</vt:lpstr>
      <vt:lpstr>Slayt 185</vt:lpstr>
      <vt:lpstr>Slayt 186</vt:lpstr>
      <vt:lpstr>Slayt 187</vt:lpstr>
      <vt:lpstr>Slayt 188</vt:lpstr>
      <vt:lpstr>Slayt 189</vt:lpstr>
      <vt:lpstr>Slayt 190</vt:lpstr>
      <vt:lpstr>Slayt 191</vt:lpstr>
      <vt:lpstr>Slayt 192</vt:lpstr>
      <vt:lpstr>Slayt 193</vt:lpstr>
      <vt:lpstr>Slayt 194</vt:lpstr>
      <vt:lpstr>Slayt 195</vt:lpstr>
      <vt:lpstr>Slayt 196</vt:lpstr>
      <vt:lpstr>Slayt 197</vt:lpstr>
      <vt:lpstr>Slayt 198</vt:lpstr>
      <vt:lpstr>Slayt 199</vt:lpstr>
      <vt:lpstr>Slayt 200</vt:lpstr>
      <vt:lpstr>Slayt 201</vt:lpstr>
      <vt:lpstr>Slayt 202</vt:lpstr>
      <vt:lpstr>Slayt 203</vt:lpstr>
      <vt:lpstr>Slayt 204</vt:lpstr>
      <vt:lpstr>Slayt 205</vt:lpstr>
      <vt:lpstr>Slayt 206</vt:lpstr>
      <vt:lpstr>Slayt 207</vt:lpstr>
      <vt:lpstr>Slayt 208</vt:lpstr>
      <vt:lpstr>Slayt 209</vt:lpstr>
      <vt:lpstr>Slayt 210</vt:lpstr>
      <vt:lpstr>Slayt 211</vt:lpstr>
      <vt:lpstr>Slayt 212</vt:lpstr>
      <vt:lpstr>Slayt 213</vt:lpstr>
      <vt:lpstr>Slayt 214</vt:lpstr>
      <vt:lpstr>Slayt 215</vt:lpstr>
      <vt:lpstr>Slayt 216</vt:lpstr>
      <vt:lpstr>Slayt 217</vt:lpstr>
      <vt:lpstr>Slayt 218</vt:lpstr>
      <vt:lpstr>Slayt 219</vt:lpstr>
      <vt:lpstr>Slayt 220</vt:lpstr>
      <vt:lpstr>Slayt 221</vt:lpstr>
      <vt:lpstr>Slayt 222</vt:lpstr>
      <vt:lpstr>Slayt 223</vt:lpstr>
      <vt:lpstr>Slayt 224</vt:lpstr>
      <vt:lpstr>Slayt 225</vt:lpstr>
      <vt:lpstr>Slayt 226</vt:lpstr>
      <vt:lpstr>Slayt 227</vt:lpstr>
      <vt:lpstr>Slayt 228</vt:lpstr>
      <vt:lpstr>Slayt 229</vt:lpstr>
      <vt:lpstr>Beden Dilinin Öğeleri</vt:lpstr>
      <vt:lpstr>Slayt 231</vt:lpstr>
      <vt:lpstr>Slayt 232</vt:lpstr>
      <vt:lpstr>Slayt 233</vt:lpstr>
      <vt:lpstr>Slayt 234</vt:lpstr>
      <vt:lpstr>Slayt 235</vt:lpstr>
      <vt:lpstr>Slayt 236</vt:lpstr>
      <vt:lpstr>Slayt 237</vt:lpstr>
      <vt:lpstr>Slayt 238</vt:lpstr>
      <vt:lpstr>Slayt 239</vt:lpstr>
      <vt:lpstr>Slayt 240</vt:lpstr>
      <vt:lpstr>Slayt 241</vt:lpstr>
      <vt:lpstr>Slayt 242</vt:lpstr>
      <vt:lpstr>Slayt 243</vt:lpstr>
      <vt:lpstr>Slayt 244</vt:lpstr>
      <vt:lpstr>Slayt 245</vt:lpstr>
      <vt:lpstr>Slayt 246</vt:lpstr>
      <vt:lpstr>Slayt 247</vt:lpstr>
      <vt:lpstr>Slayt 248</vt:lpstr>
      <vt:lpstr>Slayt 249</vt:lpstr>
      <vt:lpstr>Slayt 250</vt:lpstr>
      <vt:lpstr>Slayt 251</vt:lpstr>
      <vt:lpstr>Slayt 252</vt:lpstr>
      <vt:lpstr>Slayt 253</vt:lpstr>
      <vt:lpstr>Slayt 254</vt:lpstr>
      <vt:lpstr>Slayt 255</vt:lpstr>
      <vt:lpstr>Slayt 256</vt:lpstr>
      <vt:lpstr>Slayt 257</vt:lpstr>
      <vt:lpstr>Slayt 258</vt:lpstr>
      <vt:lpstr>Slayt 259</vt:lpstr>
      <vt:lpstr>Slayt 260</vt:lpstr>
      <vt:lpstr>Slayt 261</vt:lpstr>
      <vt:lpstr>Slayt 262</vt:lpstr>
      <vt:lpstr>Slayt 263</vt:lpstr>
      <vt:lpstr>Slayt 264</vt:lpstr>
      <vt:lpstr>Slayt 265</vt:lpstr>
      <vt:lpstr>Slayt 266</vt:lpstr>
      <vt:lpstr>Slayt 267</vt:lpstr>
      <vt:lpstr>Slayt 268</vt:lpstr>
      <vt:lpstr>Slayt 269</vt:lpstr>
      <vt:lpstr>Slayt 270</vt:lpstr>
      <vt:lpstr>Slayt 271</vt:lpstr>
      <vt:lpstr>Slayt 272</vt:lpstr>
      <vt:lpstr>Slayt 273</vt:lpstr>
      <vt:lpstr>Slayt 274</vt:lpstr>
      <vt:lpstr>Slayt 275</vt:lpstr>
      <vt:lpstr>Slayt 276</vt:lpstr>
      <vt:lpstr>Slayt 277</vt:lpstr>
      <vt:lpstr>Slayt 278</vt:lpstr>
      <vt:lpstr>Slayt 279</vt:lpstr>
      <vt:lpstr>Slayt 280</vt:lpstr>
      <vt:lpstr>Slayt 281</vt:lpstr>
      <vt:lpstr>Slayt 282</vt:lpstr>
      <vt:lpstr>Slayt 283</vt:lpstr>
      <vt:lpstr>Slayt 284</vt:lpstr>
      <vt:lpstr>Slayt 285</vt:lpstr>
      <vt:lpstr>Slayt 286</vt:lpstr>
      <vt:lpstr>Slayt 287</vt:lpstr>
      <vt:lpstr>Slayt 288</vt:lpstr>
      <vt:lpstr>Slayt 289</vt:lpstr>
      <vt:lpstr>Slayt 290</vt:lpstr>
      <vt:lpstr>Slayt 291</vt:lpstr>
      <vt:lpstr>Slayt 292</vt:lpstr>
      <vt:lpstr>Slayt 293</vt:lpstr>
      <vt:lpstr>Slayt 294</vt:lpstr>
      <vt:lpstr>Slayt 295</vt:lpstr>
      <vt:lpstr>Slayt 296</vt:lpstr>
      <vt:lpstr>Slayt 297</vt:lpstr>
      <vt:lpstr>Slayt 298</vt:lpstr>
      <vt:lpstr>Slayt 299</vt:lpstr>
      <vt:lpstr>Slayt 300</vt:lpstr>
      <vt:lpstr>Slayt 301</vt:lpstr>
      <vt:lpstr>Slayt 302</vt:lpstr>
      <vt:lpstr>Slayt 303</vt:lpstr>
      <vt:lpstr>Slayt 304</vt:lpstr>
      <vt:lpstr>Slayt 305</vt:lpstr>
      <vt:lpstr>Slayt 306</vt:lpstr>
      <vt:lpstr>Slayt 307</vt:lpstr>
      <vt:lpstr>Slayt 308</vt:lpstr>
      <vt:lpstr>Slayt 309</vt:lpstr>
      <vt:lpstr>Slayt 310</vt:lpstr>
      <vt:lpstr>Slayt 311</vt:lpstr>
      <vt:lpstr>Slayt 312</vt:lpstr>
      <vt:lpstr>İş sağlığı ve güvenliği ilk kez müstakil bir kanunda ele alındı.                                          </vt:lpstr>
      <vt:lpstr>Slayt 314</vt:lpstr>
      <vt:lpstr>Slayt 315</vt:lpstr>
      <vt:lpstr>Slayt 316</vt:lpstr>
      <vt:lpstr>Slayt 317</vt:lpstr>
      <vt:lpstr>Örnek Soru</vt:lpstr>
      <vt:lpstr>Örnek Soru</vt:lpstr>
      <vt:lpstr>Örnek Soru</vt:lpstr>
      <vt:lpstr>Örnek Soru</vt:lpstr>
      <vt:lpstr>Örnek Soru</vt:lpstr>
      <vt:lpstr>Örnek Soru</vt:lpstr>
      <vt:lpstr>Örnek Soru</vt:lpstr>
      <vt:lpstr>Örnek Soru</vt:lpstr>
      <vt:lpstr>Slayt 326</vt:lpstr>
      <vt:lpstr>SON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EĞİTİCİNİN EĞİTİMİ</dc:title>
  <dc:creator>Admin</dc:creator>
  <cp:lastModifiedBy>Fehmi</cp:lastModifiedBy>
  <cp:revision>1579</cp:revision>
  <dcterms:created xsi:type="dcterms:W3CDTF">2017-04-11T20:30:31Z</dcterms:created>
  <dcterms:modified xsi:type="dcterms:W3CDTF">2021-09-02T13:43:20Z</dcterms:modified>
</cp:coreProperties>
</file>